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86" r:id="rId2"/>
    <p:sldId id="285" r:id="rId3"/>
    <p:sldId id="294" r:id="rId4"/>
    <p:sldId id="292" r:id="rId5"/>
    <p:sldId id="293" r:id="rId6"/>
    <p:sldId id="296" r:id="rId7"/>
    <p:sldId id="295" r:id="rId8"/>
  </p:sldIdLst>
  <p:sldSz cx="9144000" cy="6858000" type="screen4x3"/>
  <p:notesSz cx="6797675" cy="98742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1C7589D2-1BB2-4554-BCDB-02D4D51932F4}">
          <p14:sldIdLst>
            <p14:sldId id="286"/>
            <p14:sldId id="285"/>
            <p14:sldId id="294"/>
            <p14:sldId id="292"/>
            <p14:sldId id="293"/>
            <p14:sldId id="296"/>
            <p14:sldId id="295"/>
          </p14:sldIdLst>
        </p14:section>
        <p14:section name="Section sans titre" id="{824C9541-7EB4-4D16-8F5E-8C7DA220D258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295" autoAdjust="0"/>
  </p:normalViewPr>
  <p:slideViewPr>
    <p:cSldViewPr>
      <p:cViewPr varScale="1">
        <p:scale>
          <a:sx n="73" d="100"/>
          <a:sy n="73" d="100"/>
        </p:scale>
        <p:origin x="1082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ean-Pierre\Dropbox\Documents\CE%202016\Fichier%20Swissgrid%202014%20retrait&#233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ean-Pierre\Dropbox\Documents\CE%202016\Fichier%20Swissgrid%202014%20retrait&#233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fr-CH" sz="1200"/>
              <a:t>Consommation finale</a:t>
            </a:r>
            <a:r>
              <a:rPr lang="fr-CH" sz="1200" baseline="0"/>
              <a:t> d'électricité en Suisse (en GWh)</a:t>
            </a:r>
          </a:p>
          <a:p>
            <a:pPr>
              <a:defRPr/>
            </a:pPr>
            <a:r>
              <a:rPr lang="fr-CH" sz="1200" i="1" baseline="0"/>
              <a:t>Semaine médiane (13 octobre 2014)</a:t>
            </a:r>
            <a:endParaRPr lang="fr-CH" sz="1400" i="1"/>
          </a:p>
        </c:rich>
      </c:tx>
      <c:layout>
        <c:manualLayout>
          <c:xMode val="edge"/>
          <c:yMode val="edge"/>
          <c:x val="0.14448091319180584"/>
          <c:y val="3.1821797931583136E-2"/>
        </c:manualLayout>
      </c:layout>
      <c:overlay val="0"/>
      <c:spPr>
        <a:solidFill>
          <a:schemeClr val="accent1">
            <a:lumMod val="20000"/>
            <a:lumOff val="80000"/>
          </a:schemeClr>
        </a:solidFill>
      </c:spPr>
    </c:title>
    <c:autoTitleDeleted val="0"/>
    <c:plotArea>
      <c:layout>
        <c:manualLayout>
          <c:layoutTarget val="inner"/>
          <c:xMode val="edge"/>
          <c:yMode val="edge"/>
          <c:x val="0.28044370069992225"/>
          <c:y val="0.16044708426420781"/>
          <c:w val="0.56852667784757949"/>
          <c:h val="0.64484317741905173"/>
        </c:manualLayout>
      </c:layout>
      <c:lineChart>
        <c:grouping val="standard"/>
        <c:varyColors val="0"/>
        <c:ser>
          <c:idx val="0"/>
          <c:order val="0"/>
          <c:tx>
            <c:strRef>
              <c:f>'Graphique sem 42(mediane)'!$A$19</c:f>
              <c:strCache>
                <c:ptCount val="1"/>
                <c:pt idx="0">
                  <c:v>Moyenne jours ouvrés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'Graphique sem 42(mediane)'!$B$3:$Z$3</c:f>
              <c:strCache>
                <c:ptCount val="25"/>
                <c:pt idx="0">
                  <c:v>0h00</c:v>
                </c:pt>
                <c:pt idx="1">
                  <c:v>1h00</c:v>
                </c:pt>
                <c:pt idx="2">
                  <c:v>2h00</c:v>
                </c:pt>
                <c:pt idx="3">
                  <c:v>3h00</c:v>
                </c:pt>
                <c:pt idx="4">
                  <c:v>4h00</c:v>
                </c:pt>
                <c:pt idx="5">
                  <c:v>5h00</c:v>
                </c:pt>
                <c:pt idx="6">
                  <c:v>6h00</c:v>
                </c:pt>
                <c:pt idx="7">
                  <c:v>7h00</c:v>
                </c:pt>
                <c:pt idx="8">
                  <c:v>8h00</c:v>
                </c:pt>
                <c:pt idx="9">
                  <c:v>9h00</c:v>
                </c:pt>
                <c:pt idx="10">
                  <c:v>10h00</c:v>
                </c:pt>
                <c:pt idx="11">
                  <c:v>11h00</c:v>
                </c:pt>
                <c:pt idx="12">
                  <c:v>12h00</c:v>
                </c:pt>
                <c:pt idx="13">
                  <c:v>13h00</c:v>
                </c:pt>
                <c:pt idx="14">
                  <c:v>14h00</c:v>
                </c:pt>
                <c:pt idx="15">
                  <c:v>15h00</c:v>
                </c:pt>
                <c:pt idx="16">
                  <c:v>16h00</c:v>
                </c:pt>
                <c:pt idx="17">
                  <c:v>17h00</c:v>
                </c:pt>
                <c:pt idx="18">
                  <c:v>18h00</c:v>
                </c:pt>
                <c:pt idx="19">
                  <c:v>19h00</c:v>
                </c:pt>
                <c:pt idx="20">
                  <c:v>20h00</c:v>
                </c:pt>
                <c:pt idx="21">
                  <c:v>21h00</c:v>
                </c:pt>
                <c:pt idx="22">
                  <c:v>22h00</c:v>
                </c:pt>
                <c:pt idx="23">
                  <c:v>23h00</c:v>
                </c:pt>
                <c:pt idx="24">
                  <c:v>24h00</c:v>
                </c:pt>
              </c:strCache>
            </c:strRef>
          </c:cat>
          <c:val>
            <c:numRef>
              <c:f>'Graphique sem 42(mediane)'!$B$19:$Z$19</c:f>
              <c:numCache>
                <c:formatCode>_ * #,##0.0_ ;_ * \-#,##0.0_ ;_ * "-"_ ;_ @_ </c:formatCode>
                <c:ptCount val="25"/>
                <c:pt idx="0">
                  <c:v>5.3161642864000003</c:v>
                </c:pt>
                <c:pt idx="1">
                  <c:v>5.1168650771999991</c:v>
                </c:pt>
                <c:pt idx="2">
                  <c:v>4.9610689383999995</c:v>
                </c:pt>
                <c:pt idx="3">
                  <c:v>4.8514203643999991</c:v>
                </c:pt>
                <c:pt idx="4">
                  <c:v>4.7558446266000001</c:v>
                </c:pt>
                <c:pt idx="5">
                  <c:v>5.2590170740000008</c:v>
                </c:pt>
                <c:pt idx="6">
                  <c:v>6.2114089675999988</c:v>
                </c:pt>
                <c:pt idx="7">
                  <c:v>7.1499801194000003</c:v>
                </c:pt>
                <c:pt idx="8">
                  <c:v>7.5653117445999998</c:v>
                </c:pt>
                <c:pt idx="9">
                  <c:v>7.6326836081999998</c:v>
                </c:pt>
                <c:pt idx="10">
                  <c:v>7.7764292499999996</c:v>
                </c:pt>
                <c:pt idx="11">
                  <c:v>7.9394880658000009</c:v>
                </c:pt>
                <c:pt idx="12">
                  <c:v>7.4474119458000008</c:v>
                </c:pt>
                <c:pt idx="13">
                  <c:v>7.4422012030000007</c:v>
                </c:pt>
                <c:pt idx="14">
                  <c:v>7.3136167534000007</c:v>
                </c:pt>
                <c:pt idx="15">
                  <c:v>7.177742406200001</c:v>
                </c:pt>
                <c:pt idx="16">
                  <c:v>7.0496323574000002</c:v>
                </c:pt>
                <c:pt idx="17">
                  <c:v>6.9286588640000009</c:v>
                </c:pt>
                <c:pt idx="18">
                  <c:v>7.2066346453999994</c:v>
                </c:pt>
                <c:pt idx="19">
                  <c:v>7.2912536180000007</c:v>
                </c:pt>
                <c:pt idx="20">
                  <c:v>6.852131903600001</c:v>
                </c:pt>
                <c:pt idx="21">
                  <c:v>6.4949293912000003</c:v>
                </c:pt>
                <c:pt idx="22">
                  <c:v>6.20731535</c:v>
                </c:pt>
                <c:pt idx="23">
                  <c:v>5.7246907048000004</c:v>
                </c:pt>
                <c:pt idx="24">
                  <c:v>5.3161642864000003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B48-4AD8-B4E1-9C568B66EF68}"/>
            </c:ext>
          </c:extLst>
        </c:ser>
        <c:ser>
          <c:idx val="1"/>
          <c:order val="1"/>
          <c:tx>
            <c:strRef>
              <c:f>'Graphique sem 42(mediane)'!$A$20</c:f>
              <c:strCache>
                <c:ptCount val="1"/>
                <c:pt idx="0">
                  <c:v>Samedi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'Graphique sem 42(mediane)'!$B$3:$Z$3</c:f>
              <c:strCache>
                <c:ptCount val="25"/>
                <c:pt idx="0">
                  <c:v>0h00</c:v>
                </c:pt>
                <c:pt idx="1">
                  <c:v>1h00</c:v>
                </c:pt>
                <c:pt idx="2">
                  <c:v>2h00</c:v>
                </c:pt>
                <c:pt idx="3">
                  <c:v>3h00</c:v>
                </c:pt>
                <c:pt idx="4">
                  <c:v>4h00</c:v>
                </c:pt>
                <c:pt idx="5">
                  <c:v>5h00</c:v>
                </c:pt>
                <c:pt idx="6">
                  <c:v>6h00</c:v>
                </c:pt>
                <c:pt idx="7">
                  <c:v>7h00</c:v>
                </c:pt>
                <c:pt idx="8">
                  <c:v>8h00</c:v>
                </c:pt>
                <c:pt idx="9">
                  <c:v>9h00</c:v>
                </c:pt>
                <c:pt idx="10">
                  <c:v>10h00</c:v>
                </c:pt>
                <c:pt idx="11">
                  <c:v>11h00</c:v>
                </c:pt>
                <c:pt idx="12">
                  <c:v>12h00</c:v>
                </c:pt>
                <c:pt idx="13">
                  <c:v>13h00</c:v>
                </c:pt>
                <c:pt idx="14">
                  <c:v>14h00</c:v>
                </c:pt>
                <c:pt idx="15">
                  <c:v>15h00</c:v>
                </c:pt>
                <c:pt idx="16">
                  <c:v>16h00</c:v>
                </c:pt>
                <c:pt idx="17">
                  <c:v>17h00</c:v>
                </c:pt>
                <c:pt idx="18">
                  <c:v>18h00</c:v>
                </c:pt>
                <c:pt idx="19">
                  <c:v>19h00</c:v>
                </c:pt>
                <c:pt idx="20">
                  <c:v>20h00</c:v>
                </c:pt>
                <c:pt idx="21">
                  <c:v>21h00</c:v>
                </c:pt>
                <c:pt idx="22">
                  <c:v>22h00</c:v>
                </c:pt>
                <c:pt idx="23">
                  <c:v>23h00</c:v>
                </c:pt>
                <c:pt idx="24">
                  <c:v>24h00</c:v>
                </c:pt>
              </c:strCache>
            </c:strRef>
          </c:cat>
          <c:val>
            <c:numRef>
              <c:f>'Graphique sem 42(mediane)'!$B$20:$Z$20</c:f>
              <c:numCache>
                <c:formatCode>_ * #,##0.0_ ;_ * \-#,##0.0_ ;_ * "-"_ ;_ @_ </c:formatCode>
                <c:ptCount val="25"/>
                <c:pt idx="0">
                  <c:v>5.5303751179999994</c:v>
                </c:pt>
                <c:pt idx="1">
                  <c:v>5.2914708660000001</c:v>
                </c:pt>
                <c:pt idx="2">
                  <c:v>5.0704826339999993</c:v>
                </c:pt>
                <c:pt idx="3">
                  <c:v>4.9015467369999994</c:v>
                </c:pt>
                <c:pt idx="4">
                  <c:v>4.6708480270000008</c:v>
                </c:pt>
                <c:pt idx="5">
                  <c:v>4.8414497990000003</c:v>
                </c:pt>
                <c:pt idx="6">
                  <c:v>5.0929882400000004</c:v>
                </c:pt>
                <c:pt idx="7">
                  <c:v>5.3490016789999997</c:v>
                </c:pt>
                <c:pt idx="8">
                  <c:v>5.6844328180000003</c:v>
                </c:pt>
                <c:pt idx="9">
                  <c:v>5.9455958439999996</c:v>
                </c:pt>
                <c:pt idx="10">
                  <c:v>6.0223894190000005</c:v>
                </c:pt>
                <c:pt idx="11">
                  <c:v>6.0525683969999999</c:v>
                </c:pt>
                <c:pt idx="12">
                  <c:v>5.9313132670000011</c:v>
                </c:pt>
                <c:pt idx="13">
                  <c:v>5.8055714809999994</c:v>
                </c:pt>
                <c:pt idx="14">
                  <c:v>5.6447407869999999</c:v>
                </c:pt>
                <c:pt idx="15">
                  <c:v>5.5254514059999993</c:v>
                </c:pt>
                <c:pt idx="16">
                  <c:v>5.4461037560000003</c:v>
                </c:pt>
                <c:pt idx="17">
                  <c:v>5.5911404029999998</c:v>
                </c:pt>
                <c:pt idx="18">
                  <c:v>6.0456729169999992</c:v>
                </c:pt>
                <c:pt idx="19">
                  <c:v>6.3526753869999997</c:v>
                </c:pt>
                <c:pt idx="20">
                  <c:v>5.9858217199999997</c:v>
                </c:pt>
                <c:pt idx="21">
                  <c:v>5.7536852769999998</c:v>
                </c:pt>
                <c:pt idx="22">
                  <c:v>5.6432893429999993</c:v>
                </c:pt>
                <c:pt idx="23">
                  <c:v>5.3177932809999993</c:v>
                </c:pt>
                <c:pt idx="24">
                  <c:v>5.020119115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B48-4AD8-B4E1-9C568B66EF68}"/>
            </c:ext>
          </c:extLst>
        </c:ser>
        <c:ser>
          <c:idx val="2"/>
          <c:order val="2"/>
          <c:tx>
            <c:strRef>
              <c:f>'Graphique sem 42(mediane)'!$A$21</c:f>
              <c:strCache>
                <c:ptCount val="1"/>
                <c:pt idx="0">
                  <c:v>Dimanche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'Graphique sem 42(mediane)'!$B$3:$Z$3</c:f>
              <c:strCache>
                <c:ptCount val="25"/>
                <c:pt idx="0">
                  <c:v>0h00</c:v>
                </c:pt>
                <c:pt idx="1">
                  <c:v>1h00</c:v>
                </c:pt>
                <c:pt idx="2">
                  <c:v>2h00</c:v>
                </c:pt>
                <c:pt idx="3">
                  <c:v>3h00</c:v>
                </c:pt>
                <c:pt idx="4">
                  <c:v>4h00</c:v>
                </c:pt>
                <c:pt idx="5">
                  <c:v>5h00</c:v>
                </c:pt>
                <c:pt idx="6">
                  <c:v>6h00</c:v>
                </c:pt>
                <c:pt idx="7">
                  <c:v>7h00</c:v>
                </c:pt>
                <c:pt idx="8">
                  <c:v>8h00</c:v>
                </c:pt>
                <c:pt idx="9">
                  <c:v>9h00</c:v>
                </c:pt>
                <c:pt idx="10">
                  <c:v>10h00</c:v>
                </c:pt>
                <c:pt idx="11">
                  <c:v>11h00</c:v>
                </c:pt>
                <c:pt idx="12">
                  <c:v>12h00</c:v>
                </c:pt>
                <c:pt idx="13">
                  <c:v>13h00</c:v>
                </c:pt>
                <c:pt idx="14">
                  <c:v>14h00</c:v>
                </c:pt>
                <c:pt idx="15">
                  <c:v>15h00</c:v>
                </c:pt>
                <c:pt idx="16">
                  <c:v>16h00</c:v>
                </c:pt>
                <c:pt idx="17">
                  <c:v>17h00</c:v>
                </c:pt>
                <c:pt idx="18">
                  <c:v>18h00</c:v>
                </c:pt>
                <c:pt idx="19">
                  <c:v>19h00</c:v>
                </c:pt>
                <c:pt idx="20">
                  <c:v>20h00</c:v>
                </c:pt>
                <c:pt idx="21">
                  <c:v>21h00</c:v>
                </c:pt>
                <c:pt idx="22">
                  <c:v>22h00</c:v>
                </c:pt>
                <c:pt idx="23">
                  <c:v>23h00</c:v>
                </c:pt>
                <c:pt idx="24">
                  <c:v>24h00</c:v>
                </c:pt>
              </c:strCache>
            </c:strRef>
          </c:cat>
          <c:val>
            <c:numRef>
              <c:f>'Graphique sem 42(mediane)'!$B$21:$Z$21</c:f>
              <c:numCache>
                <c:formatCode>_ * #,##0.0_ ;_ * \-#,##0.0_ ;_ * "-"_ ;_ @_ </c:formatCode>
                <c:ptCount val="25"/>
                <c:pt idx="0">
                  <c:v>5.020119115</c:v>
                </c:pt>
                <c:pt idx="1">
                  <c:v>4.7573263159999994</c:v>
                </c:pt>
                <c:pt idx="2">
                  <c:v>4.5718497899999999</c:v>
                </c:pt>
                <c:pt idx="3">
                  <c:v>4.4259592940000001</c:v>
                </c:pt>
                <c:pt idx="4">
                  <c:v>4.2900030870000005</c:v>
                </c:pt>
                <c:pt idx="5">
                  <c:v>4.3886667449999992</c:v>
                </c:pt>
                <c:pt idx="6">
                  <c:v>4.4889379040000001</c:v>
                </c:pt>
                <c:pt idx="7">
                  <c:v>4.5872475889999995</c:v>
                </c:pt>
                <c:pt idx="8">
                  <c:v>4.8086767090000002</c:v>
                </c:pt>
                <c:pt idx="9">
                  <c:v>5.0664001040000004</c:v>
                </c:pt>
                <c:pt idx="10">
                  <c:v>5.2066186029999999</c:v>
                </c:pt>
                <c:pt idx="11">
                  <c:v>5.3263123599999993</c:v>
                </c:pt>
                <c:pt idx="12">
                  <c:v>5.2684280169999997</c:v>
                </c:pt>
                <c:pt idx="13">
                  <c:v>5.0376041730000001</c:v>
                </c:pt>
                <c:pt idx="14">
                  <c:v>4.7922840209999995</c:v>
                </c:pt>
                <c:pt idx="15">
                  <c:v>4.7052305519999997</c:v>
                </c:pt>
                <c:pt idx="16">
                  <c:v>4.8557484239999997</c:v>
                </c:pt>
                <c:pt idx="17">
                  <c:v>5.2137776569999996</c:v>
                </c:pt>
                <c:pt idx="18">
                  <c:v>5.8213113780000008</c:v>
                </c:pt>
                <c:pt idx="19">
                  <c:v>6.1525546960000002</c:v>
                </c:pt>
                <c:pt idx="20">
                  <c:v>5.8951076900000006</c:v>
                </c:pt>
                <c:pt idx="21">
                  <c:v>5.6598526909999993</c:v>
                </c:pt>
                <c:pt idx="22">
                  <c:v>5.4882410039999998</c:v>
                </c:pt>
                <c:pt idx="23">
                  <c:v>5.0707614849999993</c:v>
                </c:pt>
                <c:pt idx="24">
                  <c:v>5.020119115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B48-4AD8-B4E1-9C568B66EF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0468488"/>
        <c:axId val="460470056"/>
      </c:lineChart>
      <c:catAx>
        <c:axId val="4604684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Heure</a:t>
                </a:r>
              </a:p>
            </c:rich>
          </c:tx>
          <c:layout>
            <c:manualLayout>
              <c:xMode val="edge"/>
              <c:yMode val="edge"/>
              <c:x val="0.8507478893658148"/>
              <c:y val="0.84660289778813447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60470056"/>
        <c:crosses val="autoZero"/>
        <c:auto val="1"/>
        <c:lblAlgn val="ctr"/>
        <c:lblOffset val="100"/>
        <c:noMultiLvlLbl val="0"/>
      </c:catAx>
      <c:valAx>
        <c:axId val="460470056"/>
        <c:scaling>
          <c:orientation val="minMax"/>
          <c:max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Conso. par heure (en GWh)</a:t>
                </a:r>
              </a:p>
            </c:rich>
          </c:tx>
          <c:overlay val="0"/>
        </c:title>
        <c:numFmt formatCode="_ * #,##0.0_ ;_ * \-#,##0.0_ ;_ * &quot;-&quot;_ ;_ @_ " sourceLinked="1"/>
        <c:majorTickMark val="none"/>
        <c:minorTickMark val="none"/>
        <c:tickLblPos val="nextTo"/>
        <c:spPr>
          <a:ln w="6350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60468488"/>
        <c:crosses val="autoZero"/>
        <c:crossBetween val="between"/>
      </c:valAx>
      <c:sp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  <a:tileRect/>
        </a:gradFill>
        <a:ln w="25400">
          <a:noFill/>
        </a:ln>
      </c:spPr>
    </c:plotArea>
    <c:legend>
      <c:legendPos val="r"/>
      <c:layout>
        <c:manualLayout>
          <c:xMode val="edge"/>
          <c:yMode val="edge"/>
          <c:x val="1.8652226233453671E-2"/>
          <c:y val="0.92840095465393779"/>
          <c:w val="0.96750902527075811"/>
          <c:h val="5.7279236276849645E-2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fr-CH" sz="1200"/>
              <a:t>Consommation finale</a:t>
            </a:r>
            <a:r>
              <a:rPr lang="fr-CH" sz="1200" baseline="0"/>
              <a:t> d'électricité en Suisse (en GWh)</a:t>
            </a:r>
          </a:p>
          <a:p>
            <a:pPr>
              <a:defRPr/>
            </a:pPr>
            <a:r>
              <a:rPr lang="fr-CH" sz="1200" i="1" baseline="0"/>
              <a:t>Semaine médiane (13 octobre 2014)</a:t>
            </a:r>
            <a:endParaRPr lang="fr-CH" sz="1400" i="1"/>
          </a:p>
        </c:rich>
      </c:tx>
      <c:layout>
        <c:manualLayout>
          <c:xMode val="edge"/>
          <c:yMode val="edge"/>
          <c:x val="0.14448091319180584"/>
          <c:y val="3.1821797931583136E-2"/>
        </c:manualLayout>
      </c:layout>
      <c:overlay val="0"/>
      <c:spPr>
        <a:solidFill>
          <a:schemeClr val="accent1">
            <a:lumMod val="20000"/>
            <a:lumOff val="80000"/>
          </a:schemeClr>
        </a:solidFill>
      </c:spPr>
    </c:title>
    <c:autoTitleDeleted val="0"/>
    <c:plotArea>
      <c:layout>
        <c:manualLayout>
          <c:layoutTarget val="inner"/>
          <c:xMode val="edge"/>
          <c:yMode val="edge"/>
          <c:x val="0.28044370069992225"/>
          <c:y val="0.16044708426420781"/>
          <c:w val="0.56852667784757949"/>
          <c:h val="0.64484317741905173"/>
        </c:manualLayout>
      </c:layout>
      <c:lineChart>
        <c:grouping val="standard"/>
        <c:varyColors val="0"/>
        <c:ser>
          <c:idx val="0"/>
          <c:order val="0"/>
          <c:tx>
            <c:strRef>
              <c:f>'Graphique sem 42(mediane)'!$A$19</c:f>
              <c:strCache>
                <c:ptCount val="1"/>
                <c:pt idx="0">
                  <c:v>Moyenne jours ouvrés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'Graphique sem 42(mediane)'!$B$3:$Z$3</c:f>
              <c:strCache>
                <c:ptCount val="25"/>
                <c:pt idx="0">
                  <c:v>0h00</c:v>
                </c:pt>
                <c:pt idx="1">
                  <c:v>1h00</c:v>
                </c:pt>
                <c:pt idx="2">
                  <c:v>2h00</c:v>
                </c:pt>
                <c:pt idx="3">
                  <c:v>3h00</c:v>
                </c:pt>
                <c:pt idx="4">
                  <c:v>4h00</c:v>
                </c:pt>
                <c:pt idx="5">
                  <c:v>5h00</c:v>
                </c:pt>
                <c:pt idx="6">
                  <c:v>6h00</c:v>
                </c:pt>
                <c:pt idx="7">
                  <c:v>7h00</c:v>
                </c:pt>
                <c:pt idx="8">
                  <c:v>8h00</c:v>
                </c:pt>
                <c:pt idx="9">
                  <c:v>9h00</c:v>
                </c:pt>
                <c:pt idx="10">
                  <c:v>10h00</c:v>
                </c:pt>
                <c:pt idx="11">
                  <c:v>11h00</c:v>
                </c:pt>
                <c:pt idx="12">
                  <c:v>12h00</c:v>
                </c:pt>
                <c:pt idx="13">
                  <c:v>13h00</c:v>
                </c:pt>
                <c:pt idx="14">
                  <c:v>14h00</c:v>
                </c:pt>
                <c:pt idx="15">
                  <c:v>15h00</c:v>
                </c:pt>
                <c:pt idx="16">
                  <c:v>16h00</c:v>
                </c:pt>
                <c:pt idx="17">
                  <c:v>17h00</c:v>
                </c:pt>
                <c:pt idx="18">
                  <c:v>18h00</c:v>
                </c:pt>
                <c:pt idx="19">
                  <c:v>19h00</c:v>
                </c:pt>
                <c:pt idx="20">
                  <c:v>20h00</c:v>
                </c:pt>
                <c:pt idx="21">
                  <c:v>21h00</c:v>
                </c:pt>
                <c:pt idx="22">
                  <c:v>22h00</c:v>
                </c:pt>
                <c:pt idx="23">
                  <c:v>23h00</c:v>
                </c:pt>
                <c:pt idx="24">
                  <c:v>24h00</c:v>
                </c:pt>
              </c:strCache>
            </c:strRef>
          </c:cat>
          <c:val>
            <c:numRef>
              <c:f>'Graphique sem 42(mediane)'!$B$19:$Z$19</c:f>
              <c:numCache>
                <c:formatCode>_ * #,##0.0_ ;_ * \-#,##0.0_ ;_ * "-"_ ;_ @_ </c:formatCode>
                <c:ptCount val="25"/>
                <c:pt idx="0">
                  <c:v>5.3161642864000003</c:v>
                </c:pt>
                <c:pt idx="1">
                  <c:v>5.1168650771999991</c:v>
                </c:pt>
                <c:pt idx="2">
                  <c:v>4.9610689383999995</c:v>
                </c:pt>
                <c:pt idx="3">
                  <c:v>4.8514203643999991</c:v>
                </c:pt>
                <c:pt idx="4">
                  <c:v>4.7558446266000001</c:v>
                </c:pt>
                <c:pt idx="5">
                  <c:v>5.2590170740000008</c:v>
                </c:pt>
                <c:pt idx="6">
                  <c:v>6.2114089675999988</c:v>
                </c:pt>
                <c:pt idx="7">
                  <c:v>7.1499801194000003</c:v>
                </c:pt>
                <c:pt idx="8">
                  <c:v>7.5653117445999998</c:v>
                </c:pt>
                <c:pt idx="9">
                  <c:v>7.6326836081999998</c:v>
                </c:pt>
                <c:pt idx="10">
                  <c:v>7.7764292499999996</c:v>
                </c:pt>
                <c:pt idx="11">
                  <c:v>7.9394880658000009</c:v>
                </c:pt>
                <c:pt idx="12">
                  <c:v>7.4474119458000008</c:v>
                </c:pt>
                <c:pt idx="13">
                  <c:v>7.4422012030000007</c:v>
                </c:pt>
                <c:pt idx="14">
                  <c:v>7.3136167534000007</c:v>
                </c:pt>
                <c:pt idx="15">
                  <c:v>7.177742406200001</c:v>
                </c:pt>
                <c:pt idx="16">
                  <c:v>7.0496323574000002</c:v>
                </c:pt>
                <c:pt idx="17">
                  <c:v>6.9286588640000009</c:v>
                </c:pt>
                <c:pt idx="18">
                  <c:v>7.2066346453999994</c:v>
                </c:pt>
                <c:pt idx="19">
                  <c:v>7.2912536180000007</c:v>
                </c:pt>
                <c:pt idx="20">
                  <c:v>6.852131903600001</c:v>
                </c:pt>
                <c:pt idx="21">
                  <c:v>6.4949293912000003</c:v>
                </c:pt>
                <c:pt idx="22">
                  <c:v>6.20731535</c:v>
                </c:pt>
                <c:pt idx="23">
                  <c:v>5.7246907048000004</c:v>
                </c:pt>
                <c:pt idx="24">
                  <c:v>5.3161642864000003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B48-4AD8-B4E1-9C568B66EF68}"/>
            </c:ext>
          </c:extLst>
        </c:ser>
        <c:ser>
          <c:idx val="1"/>
          <c:order val="1"/>
          <c:tx>
            <c:strRef>
              <c:f>'Graphique sem 42(mediane)'!$A$20</c:f>
              <c:strCache>
                <c:ptCount val="1"/>
                <c:pt idx="0">
                  <c:v>Samedi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'Graphique sem 42(mediane)'!$B$3:$Z$3</c:f>
              <c:strCache>
                <c:ptCount val="25"/>
                <c:pt idx="0">
                  <c:v>0h00</c:v>
                </c:pt>
                <c:pt idx="1">
                  <c:v>1h00</c:v>
                </c:pt>
                <c:pt idx="2">
                  <c:v>2h00</c:v>
                </c:pt>
                <c:pt idx="3">
                  <c:v>3h00</c:v>
                </c:pt>
                <c:pt idx="4">
                  <c:v>4h00</c:v>
                </c:pt>
                <c:pt idx="5">
                  <c:v>5h00</c:v>
                </c:pt>
                <c:pt idx="6">
                  <c:v>6h00</c:v>
                </c:pt>
                <c:pt idx="7">
                  <c:v>7h00</c:v>
                </c:pt>
                <c:pt idx="8">
                  <c:v>8h00</c:v>
                </c:pt>
                <c:pt idx="9">
                  <c:v>9h00</c:v>
                </c:pt>
                <c:pt idx="10">
                  <c:v>10h00</c:v>
                </c:pt>
                <c:pt idx="11">
                  <c:v>11h00</c:v>
                </c:pt>
                <c:pt idx="12">
                  <c:v>12h00</c:v>
                </c:pt>
                <c:pt idx="13">
                  <c:v>13h00</c:v>
                </c:pt>
                <c:pt idx="14">
                  <c:v>14h00</c:v>
                </c:pt>
                <c:pt idx="15">
                  <c:v>15h00</c:v>
                </c:pt>
                <c:pt idx="16">
                  <c:v>16h00</c:v>
                </c:pt>
                <c:pt idx="17">
                  <c:v>17h00</c:v>
                </c:pt>
                <c:pt idx="18">
                  <c:v>18h00</c:v>
                </c:pt>
                <c:pt idx="19">
                  <c:v>19h00</c:v>
                </c:pt>
                <c:pt idx="20">
                  <c:v>20h00</c:v>
                </c:pt>
                <c:pt idx="21">
                  <c:v>21h00</c:v>
                </c:pt>
                <c:pt idx="22">
                  <c:v>22h00</c:v>
                </c:pt>
                <c:pt idx="23">
                  <c:v>23h00</c:v>
                </c:pt>
                <c:pt idx="24">
                  <c:v>24h00</c:v>
                </c:pt>
              </c:strCache>
            </c:strRef>
          </c:cat>
          <c:val>
            <c:numRef>
              <c:f>'Graphique sem 42(mediane)'!$B$20:$Z$20</c:f>
              <c:numCache>
                <c:formatCode>_ * #,##0.0_ ;_ * \-#,##0.0_ ;_ * "-"_ ;_ @_ </c:formatCode>
                <c:ptCount val="25"/>
                <c:pt idx="0">
                  <c:v>5.5303751179999994</c:v>
                </c:pt>
                <c:pt idx="1">
                  <c:v>5.2914708660000001</c:v>
                </c:pt>
                <c:pt idx="2">
                  <c:v>5.0704826339999993</c:v>
                </c:pt>
                <c:pt idx="3">
                  <c:v>4.9015467369999994</c:v>
                </c:pt>
                <c:pt idx="4">
                  <c:v>4.6708480270000008</c:v>
                </c:pt>
                <c:pt idx="5">
                  <c:v>4.8414497990000003</c:v>
                </c:pt>
                <c:pt idx="6">
                  <c:v>5.0929882400000004</c:v>
                </c:pt>
                <c:pt idx="7">
                  <c:v>5.3490016789999997</c:v>
                </c:pt>
                <c:pt idx="8">
                  <c:v>5.6844328180000003</c:v>
                </c:pt>
                <c:pt idx="9">
                  <c:v>5.9455958439999996</c:v>
                </c:pt>
                <c:pt idx="10">
                  <c:v>6.0223894190000005</c:v>
                </c:pt>
                <c:pt idx="11">
                  <c:v>6.0525683969999999</c:v>
                </c:pt>
                <c:pt idx="12">
                  <c:v>5.9313132670000011</c:v>
                </c:pt>
                <c:pt idx="13">
                  <c:v>5.8055714809999994</c:v>
                </c:pt>
                <c:pt idx="14">
                  <c:v>5.6447407869999999</c:v>
                </c:pt>
                <c:pt idx="15">
                  <c:v>5.5254514059999993</c:v>
                </c:pt>
                <c:pt idx="16">
                  <c:v>5.4461037560000003</c:v>
                </c:pt>
                <c:pt idx="17">
                  <c:v>5.5911404029999998</c:v>
                </c:pt>
                <c:pt idx="18">
                  <c:v>6.0456729169999992</c:v>
                </c:pt>
                <c:pt idx="19">
                  <c:v>6.3526753869999997</c:v>
                </c:pt>
                <c:pt idx="20">
                  <c:v>5.9858217199999997</c:v>
                </c:pt>
                <c:pt idx="21">
                  <c:v>5.7536852769999998</c:v>
                </c:pt>
                <c:pt idx="22">
                  <c:v>5.6432893429999993</c:v>
                </c:pt>
                <c:pt idx="23">
                  <c:v>5.3177932809999993</c:v>
                </c:pt>
                <c:pt idx="24">
                  <c:v>5.020119115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B48-4AD8-B4E1-9C568B66EF68}"/>
            </c:ext>
          </c:extLst>
        </c:ser>
        <c:ser>
          <c:idx val="2"/>
          <c:order val="2"/>
          <c:tx>
            <c:strRef>
              <c:f>'Graphique sem 42(mediane)'!$A$21</c:f>
              <c:strCache>
                <c:ptCount val="1"/>
                <c:pt idx="0">
                  <c:v>Dimanche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'Graphique sem 42(mediane)'!$B$3:$Z$3</c:f>
              <c:strCache>
                <c:ptCount val="25"/>
                <c:pt idx="0">
                  <c:v>0h00</c:v>
                </c:pt>
                <c:pt idx="1">
                  <c:v>1h00</c:v>
                </c:pt>
                <c:pt idx="2">
                  <c:v>2h00</c:v>
                </c:pt>
                <c:pt idx="3">
                  <c:v>3h00</c:v>
                </c:pt>
                <c:pt idx="4">
                  <c:v>4h00</c:v>
                </c:pt>
                <c:pt idx="5">
                  <c:v>5h00</c:v>
                </c:pt>
                <c:pt idx="6">
                  <c:v>6h00</c:v>
                </c:pt>
                <c:pt idx="7">
                  <c:v>7h00</c:v>
                </c:pt>
                <c:pt idx="8">
                  <c:v>8h00</c:v>
                </c:pt>
                <c:pt idx="9">
                  <c:v>9h00</c:v>
                </c:pt>
                <c:pt idx="10">
                  <c:v>10h00</c:v>
                </c:pt>
                <c:pt idx="11">
                  <c:v>11h00</c:v>
                </c:pt>
                <c:pt idx="12">
                  <c:v>12h00</c:v>
                </c:pt>
                <c:pt idx="13">
                  <c:v>13h00</c:v>
                </c:pt>
                <c:pt idx="14">
                  <c:v>14h00</c:v>
                </c:pt>
                <c:pt idx="15">
                  <c:v>15h00</c:v>
                </c:pt>
                <c:pt idx="16">
                  <c:v>16h00</c:v>
                </c:pt>
                <c:pt idx="17">
                  <c:v>17h00</c:v>
                </c:pt>
                <c:pt idx="18">
                  <c:v>18h00</c:v>
                </c:pt>
                <c:pt idx="19">
                  <c:v>19h00</c:v>
                </c:pt>
                <c:pt idx="20">
                  <c:v>20h00</c:v>
                </c:pt>
                <c:pt idx="21">
                  <c:v>21h00</c:v>
                </c:pt>
                <c:pt idx="22">
                  <c:v>22h00</c:v>
                </c:pt>
                <c:pt idx="23">
                  <c:v>23h00</c:v>
                </c:pt>
                <c:pt idx="24">
                  <c:v>24h00</c:v>
                </c:pt>
              </c:strCache>
            </c:strRef>
          </c:cat>
          <c:val>
            <c:numRef>
              <c:f>'Graphique sem 42(mediane)'!$B$21:$Z$21</c:f>
              <c:numCache>
                <c:formatCode>_ * #,##0.0_ ;_ * \-#,##0.0_ ;_ * "-"_ ;_ @_ </c:formatCode>
                <c:ptCount val="25"/>
                <c:pt idx="0">
                  <c:v>5.020119115</c:v>
                </c:pt>
                <c:pt idx="1">
                  <c:v>4.7573263159999994</c:v>
                </c:pt>
                <c:pt idx="2">
                  <c:v>4.5718497899999999</c:v>
                </c:pt>
                <c:pt idx="3">
                  <c:v>4.4259592940000001</c:v>
                </c:pt>
                <c:pt idx="4">
                  <c:v>4.2900030870000005</c:v>
                </c:pt>
                <c:pt idx="5">
                  <c:v>4.3886667449999992</c:v>
                </c:pt>
                <c:pt idx="6">
                  <c:v>4.4889379040000001</c:v>
                </c:pt>
                <c:pt idx="7">
                  <c:v>4.5872475889999995</c:v>
                </c:pt>
                <c:pt idx="8">
                  <c:v>4.8086767090000002</c:v>
                </c:pt>
                <c:pt idx="9">
                  <c:v>5.0664001040000004</c:v>
                </c:pt>
                <c:pt idx="10">
                  <c:v>5.2066186029999999</c:v>
                </c:pt>
                <c:pt idx="11">
                  <c:v>5.3263123599999993</c:v>
                </c:pt>
                <c:pt idx="12">
                  <c:v>5.2684280169999997</c:v>
                </c:pt>
                <c:pt idx="13">
                  <c:v>5.0376041730000001</c:v>
                </c:pt>
                <c:pt idx="14">
                  <c:v>4.7922840209999995</c:v>
                </c:pt>
                <c:pt idx="15">
                  <c:v>4.7052305519999997</c:v>
                </c:pt>
                <c:pt idx="16">
                  <c:v>4.8557484239999997</c:v>
                </c:pt>
                <c:pt idx="17">
                  <c:v>5.2137776569999996</c:v>
                </c:pt>
                <c:pt idx="18">
                  <c:v>5.8213113780000008</c:v>
                </c:pt>
                <c:pt idx="19">
                  <c:v>6.1525546960000002</c:v>
                </c:pt>
                <c:pt idx="20">
                  <c:v>5.8951076900000006</c:v>
                </c:pt>
                <c:pt idx="21">
                  <c:v>5.6598526909999993</c:v>
                </c:pt>
                <c:pt idx="22">
                  <c:v>5.4882410039999998</c:v>
                </c:pt>
                <c:pt idx="23">
                  <c:v>5.0707614849999993</c:v>
                </c:pt>
                <c:pt idx="24">
                  <c:v>5.020119115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B48-4AD8-B4E1-9C568B66EF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0468488"/>
        <c:axId val="460470056"/>
      </c:lineChart>
      <c:catAx>
        <c:axId val="4604684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Heure</a:t>
                </a:r>
              </a:p>
            </c:rich>
          </c:tx>
          <c:layout>
            <c:manualLayout>
              <c:xMode val="edge"/>
              <c:yMode val="edge"/>
              <c:x val="0.8507478893658148"/>
              <c:y val="0.84660289778813447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60470056"/>
        <c:crosses val="autoZero"/>
        <c:auto val="1"/>
        <c:lblAlgn val="ctr"/>
        <c:lblOffset val="100"/>
        <c:noMultiLvlLbl val="0"/>
      </c:catAx>
      <c:valAx>
        <c:axId val="460470056"/>
        <c:scaling>
          <c:orientation val="minMax"/>
          <c:max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Conso. par heure (en GWh)</a:t>
                </a:r>
              </a:p>
            </c:rich>
          </c:tx>
          <c:overlay val="0"/>
        </c:title>
        <c:numFmt formatCode="_ * #,##0.0_ ;_ * \-#,##0.0_ ;_ * &quot;-&quot;_ ;_ @_ " sourceLinked="1"/>
        <c:majorTickMark val="none"/>
        <c:minorTickMark val="none"/>
        <c:tickLblPos val="nextTo"/>
        <c:spPr>
          <a:ln w="6350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60468488"/>
        <c:crosses val="autoZero"/>
        <c:crossBetween val="between"/>
      </c:valAx>
      <c:sp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  <a:tileRect/>
        </a:gradFill>
        <a:ln w="25400">
          <a:noFill/>
        </a:ln>
      </c:spPr>
    </c:plotArea>
    <c:legend>
      <c:legendPos val="r"/>
      <c:layout>
        <c:manualLayout>
          <c:xMode val="edge"/>
          <c:yMode val="edge"/>
          <c:x val="1.8652226233453671E-2"/>
          <c:y val="0.92840095465393779"/>
          <c:w val="0.96750902527075811"/>
          <c:h val="5.7279236276849645E-2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E97F1-D39F-46BC-877E-8E7AFBC483FA}" type="datetimeFigureOut">
              <a:rPr lang="fr-CH" smtClean="0"/>
              <a:t>11.03.2016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378951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378951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F09E56-BD49-40C0-BFBE-16C74CE6095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96824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9C930-7B78-44BD-ADBD-908FC0DD4527}" type="datetimeFigureOut">
              <a:rPr lang="fr-CH" smtClean="0"/>
              <a:t>11.03.2016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1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378951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378951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D213D5-82FF-4F63-AAF9-9E78E5A4B7D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95363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213D5-82FF-4F63-AAF9-9E78E5A4B7D8}" type="slidenum">
              <a:rPr lang="fr-CH" smtClean="0"/>
              <a:t>4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65557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11.03.2016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2758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11.03.2016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34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11.03.2016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0827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11.03.2016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86896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11.03.2016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53888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11.03.2016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46877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11.03.2016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24330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11.03.2016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99686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11.03.2016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79470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11.03.2016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81618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11.03.2016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91576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66AF9-9B2A-4B9B-ADC1-4D93B3A88225}" type="datetimeFigureOut">
              <a:rPr lang="fr-CH" smtClean="0"/>
              <a:t>11.03.2016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59317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H" dirty="0"/>
              <a:t>    </a:t>
            </a:r>
            <a:r>
              <a:rPr lang="fr-CH" b="1" dirty="0"/>
              <a:t> </a:t>
            </a:r>
          </a:p>
          <a:p>
            <a:endParaRPr lang="fr-CH" b="1" dirty="0"/>
          </a:p>
        </p:txBody>
      </p:sp>
      <p:pic>
        <p:nvPicPr>
          <p:cNvPr id="6" name="Picture 2" descr="C:\Users\JPP\Documents\CE 2013\main_blanche_touchez_pa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5" y="1441356"/>
            <a:ext cx="4032448" cy="5242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5053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fr-CH" dirty="0"/>
              <a:t>            </a:t>
            </a:r>
            <a:r>
              <a:rPr lang="fr-CH" b="1" dirty="0"/>
              <a:t> Mardi 15 mars 2016, 20h,   à  Yverdon</a:t>
            </a:r>
            <a:endParaRPr lang="fr-CH" dirty="0"/>
          </a:p>
          <a:p>
            <a:endParaRPr lang="fr-CH" b="1" dirty="0"/>
          </a:p>
          <a:p>
            <a:r>
              <a:rPr lang="fr-CH" b="1" dirty="0"/>
              <a:t>1-Notre actualité sur les tarifs 2016 de l’électricité et les tarifs doubles </a:t>
            </a:r>
            <a:r>
              <a:rPr lang="fr-CH" b="1" dirty="0" err="1"/>
              <a:t>H.Pleines</a:t>
            </a:r>
            <a:r>
              <a:rPr lang="fr-CH" b="1" dirty="0"/>
              <a:t>/</a:t>
            </a:r>
            <a:r>
              <a:rPr lang="fr-CH" b="1" dirty="0" err="1"/>
              <a:t>H.Creuses</a:t>
            </a:r>
            <a:r>
              <a:rPr lang="fr-CH" b="1" dirty="0"/>
              <a:t>.</a:t>
            </a:r>
            <a:endParaRPr lang="fr-CH" dirty="0"/>
          </a:p>
          <a:p>
            <a:r>
              <a:rPr lang="fr-CH" b="1" dirty="0"/>
              <a:t>2</a:t>
            </a:r>
            <a:r>
              <a:rPr lang="fr-CH" dirty="0"/>
              <a:t>-</a:t>
            </a:r>
            <a:r>
              <a:rPr lang="fr-CH" b="1" dirty="0"/>
              <a:t>«Que se passe-t-il à Berne en ce moment?»  </a:t>
            </a:r>
            <a:endParaRPr lang="fr-CH" dirty="0"/>
          </a:p>
          <a:p>
            <a:r>
              <a:rPr lang="fr-CH" b="1" dirty="0"/>
              <a:t>3-Guy-Philippe BOLAY, député au Grand Conseil Vaudois «L’initiative Pidoux»</a:t>
            </a:r>
          </a:p>
          <a:p>
            <a:r>
              <a:rPr lang="fr-CH" b="1" dirty="0"/>
              <a:t>4-Philippe DURR , directeur de Romande Energie Commerce: les nouveaux enjeux énergétiques</a:t>
            </a:r>
          </a:p>
          <a:p>
            <a:r>
              <a:rPr lang="fr-CH" b="1" dirty="0"/>
              <a:t>5-Vos questions ….et des réponses</a:t>
            </a:r>
          </a:p>
          <a:p>
            <a:r>
              <a:rPr lang="fr-CH" b="1" dirty="0"/>
              <a:t>6-Verres  de contact </a:t>
            </a:r>
          </a:p>
          <a:p>
            <a:endParaRPr lang="fr-CH" b="1" dirty="0"/>
          </a:p>
          <a:p>
            <a:endParaRPr lang="fr-CH" b="1" dirty="0"/>
          </a:p>
          <a:p>
            <a:pPr marL="0" indent="0">
              <a:buNone/>
            </a:pPr>
            <a:endParaRPr lang="fr-CH" b="1" dirty="0"/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273719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H" dirty="0"/>
              <a:t>     </a:t>
            </a:r>
            <a:r>
              <a:rPr lang="fr-CH" b="1" dirty="0"/>
              <a:t>La consommation d’une journée en Suisse</a:t>
            </a:r>
          </a:p>
          <a:p>
            <a:endParaRPr lang="fr-CH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4487315"/>
              </p:ext>
            </p:extLst>
          </p:nvPr>
        </p:nvGraphicFramePr>
        <p:xfrm>
          <a:off x="899593" y="2060847"/>
          <a:ext cx="7200800" cy="45365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32866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CH" dirty="0"/>
              <a:t>            </a:t>
            </a:r>
            <a:r>
              <a:rPr lang="fr-CH" b="1" dirty="0"/>
              <a:t> Notre ACTUALITE : les tarifs 2016   </a:t>
            </a:r>
            <a:endParaRPr lang="fr-CH" dirty="0"/>
          </a:p>
          <a:p>
            <a:pPr marL="0" indent="0">
              <a:buNone/>
            </a:pPr>
            <a:r>
              <a:rPr lang="fr-CH" b="1" dirty="0"/>
              <a:t>Tarif SIMPLE ou DOUBLE ?</a:t>
            </a:r>
          </a:p>
          <a:p>
            <a:pPr marL="0" indent="0">
              <a:buNone/>
            </a:pPr>
            <a:r>
              <a:rPr lang="fr-CH" b="1" dirty="0"/>
              <a:t> Si </a:t>
            </a:r>
            <a:r>
              <a:rPr lang="fr-CH" b="1" dirty="0" err="1"/>
              <a:t>T.Double</a:t>
            </a:r>
            <a:r>
              <a:rPr lang="fr-CH" b="1" dirty="0"/>
              <a:t>: quelles sont les Heures Pleines HP?</a:t>
            </a:r>
          </a:p>
          <a:p>
            <a:pPr marL="0" indent="0">
              <a:buNone/>
            </a:pPr>
            <a:r>
              <a:rPr lang="fr-CH" b="1" dirty="0"/>
              <a:t>     -les jours de semaine? 06h00 à 22h00 ?</a:t>
            </a:r>
          </a:p>
          <a:p>
            <a:pPr marL="0" indent="0">
              <a:buNone/>
            </a:pPr>
            <a:r>
              <a:rPr lang="fr-CH" b="1" dirty="0"/>
              <a:t>     -les samedis et dimanches?</a:t>
            </a:r>
          </a:p>
          <a:p>
            <a:pPr marL="0" indent="0">
              <a:buNone/>
            </a:pPr>
            <a:r>
              <a:rPr lang="fr-CH" b="1" dirty="0"/>
              <a:t>     -les jours fériés tombant en semaine?</a:t>
            </a:r>
          </a:p>
          <a:p>
            <a:pPr marL="0" indent="0">
              <a:buNone/>
            </a:pPr>
            <a:r>
              <a:rPr lang="fr-CH" b="1" dirty="0"/>
              <a:t>Le % de HP varie de 46.2% du nombre d’heures annuelles  à Gland </a:t>
            </a:r>
          </a:p>
          <a:p>
            <a:pPr marL="0" indent="0">
              <a:buNone/>
            </a:pPr>
            <a:r>
              <a:rPr lang="fr-CH" b="1" dirty="0"/>
              <a:t>à 66.7% à Pully, Lutry, Belmont, </a:t>
            </a:r>
            <a:r>
              <a:rPr lang="fr-CH" b="1" dirty="0" err="1"/>
              <a:t>Paudex</a:t>
            </a:r>
            <a:r>
              <a:rPr lang="fr-CH" b="1" dirty="0"/>
              <a:t>, Vallorbe et Bex </a:t>
            </a:r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14733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CH" dirty="0"/>
              <a:t>            </a:t>
            </a:r>
            <a:r>
              <a:rPr lang="fr-CH" b="1" dirty="0"/>
              <a:t> Notre ACTUALITE : les tarifs 2016   </a:t>
            </a:r>
            <a:endParaRPr lang="fr-CH" dirty="0"/>
          </a:p>
          <a:p>
            <a:pPr marL="0" indent="0">
              <a:buNone/>
            </a:pPr>
            <a:r>
              <a:rPr lang="fr-CH" b="1" dirty="0"/>
              <a:t>Tarif SIMPLE ou DOUBLE ? (suite)</a:t>
            </a:r>
          </a:p>
          <a:p>
            <a:pPr marL="0" indent="0">
              <a:buNone/>
            </a:pPr>
            <a:r>
              <a:rPr lang="fr-CH" b="1" dirty="0"/>
              <a:t>  Conséquence:</a:t>
            </a:r>
          </a:p>
          <a:p>
            <a:pPr marL="0" indent="0">
              <a:buNone/>
            </a:pPr>
            <a:r>
              <a:rPr lang="fr-CH" b="1" dirty="0"/>
              <a:t>   -si un </a:t>
            </a:r>
            <a:r>
              <a:rPr lang="fr-CH" b="1" dirty="0" err="1"/>
              <a:t>Glandois</a:t>
            </a:r>
            <a:r>
              <a:rPr lang="fr-CH" b="1" dirty="0"/>
              <a:t> réalise 50% de sa conso. en HP</a:t>
            </a:r>
          </a:p>
          <a:p>
            <a:pPr marL="0" indent="0">
              <a:buNone/>
            </a:pPr>
            <a:r>
              <a:rPr lang="fr-CH" b="1" dirty="0"/>
              <a:t>   -un </a:t>
            </a:r>
            <a:r>
              <a:rPr lang="fr-CH" b="1" dirty="0" err="1"/>
              <a:t>Morgien</a:t>
            </a:r>
            <a:r>
              <a:rPr lang="fr-CH" b="1" dirty="0"/>
              <a:t> qui «fait tout pareil»:51%</a:t>
            </a:r>
          </a:p>
          <a:p>
            <a:pPr marL="0" indent="0">
              <a:buNone/>
            </a:pPr>
            <a:r>
              <a:rPr lang="fr-CH" b="1" dirty="0"/>
              <a:t>   - un Lausannois: 55%</a:t>
            </a:r>
          </a:p>
          <a:p>
            <a:pPr marL="0" indent="0">
              <a:buNone/>
            </a:pPr>
            <a:r>
              <a:rPr lang="fr-CH" b="1" dirty="0"/>
              <a:t>   - un </a:t>
            </a:r>
            <a:r>
              <a:rPr lang="fr-CH" b="1" dirty="0" err="1"/>
              <a:t>Nyonnais</a:t>
            </a:r>
            <a:r>
              <a:rPr lang="fr-CH" b="1" dirty="0"/>
              <a:t> :61%  etc…</a:t>
            </a:r>
          </a:p>
          <a:p>
            <a:pPr marL="0" indent="0">
              <a:buNone/>
            </a:pPr>
            <a:r>
              <a:rPr lang="fr-CH" b="1" dirty="0"/>
              <a:t>ACTION: demandez à votre distributeur de mettre les samedis, dimanches et fériés en heures Creuses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111392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H" dirty="0"/>
              <a:t>     </a:t>
            </a:r>
            <a:r>
              <a:rPr lang="fr-CH" b="1" dirty="0"/>
              <a:t>La consommation d’une journée en Suisse</a:t>
            </a:r>
          </a:p>
          <a:p>
            <a:endParaRPr lang="fr-CH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/>
          </p:nvPr>
        </p:nvGraphicFramePr>
        <p:xfrm>
          <a:off x="899593" y="2060847"/>
          <a:ext cx="7200800" cy="45365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41265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CH" dirty="0"/>
              <a:t>            </a:t>
            </a:r>
            <a:r>
              <a:rPr lang="fr-CH" b="1" dirty="0"/>
              <a:t> L’OFEN et l’ENDK  à Berne</a:t>
            </a:r>
            <a:endParaRPr lang="fr-CH" dirty="0"/>
          </a:p>
          <a:p>
            <a:endParaRPr lang="fr-CH" b="1" dirty="0"/>
          </a:p>
          <a:p>
            <a:r>
              <a:rPr lang="fr-CH" b="1" dirty="0"/>
              <a:t>Le </a:t>
            </a:r>
            <a:r>
              <a:rPr lang="fr-CH" b="1" dirty="0" err="1"/>
              <a:t>DETEC:Environnement</a:t>
            </a:r>
            <a:r>
              <a:rPr lang="fr-CH" b="1" dirty="0"/>
              <a:t>/Transports/Energie</a:t>
            </a:r>
          </a:p>
          <a:p>
            <a:pPr marL="0" indent="0">
              <a:buNone/>
            </a:pPr>
            <a:r>
              <a:rPr lang="fr-CH" b="1" dirty="0"/>
              <a:t>     &amp; Communications</a:t>
            </a:r>
          </a:p>
          <a:p>
            <a:r>
              <a:rPr lang="fr-CH" b="1" dirty="0"/>
              <a:t>OFEN: Office Fédéral de l’Energie</a:t>
            </a:r>
          </a:p>
          <a:p>
            <a:r>
              <a:rPr lang="fr-CH" b="1" dirty="0"/>
              <a:t>ENDK: Conférence des Directeurs Cantonaux de l’Energie</a:t>
            </a:r>
          </a:p>
          <a:p>
            <a:r>
              <a:rPr lang="fr-CH" b="1" dirty="0"/>
              <a:t>ENFK: Conférence des chefs des services cantonaux de l’énergie</a:t>
            </a:r>
          </a:p>
          <a:p>
            <a:r>
              <a:rPr lang="fr-CH" b="1" dirty="0"/>
              <a:t>MOPEC (ou MUKEN):Modèles prescriptions énergétiques pour les Cantons</a:t>
            </a:r>
          </a:p>
          <a:p>
            <a:endParaRPr lang="fr-CH" b="1" dirty="0"/>
          </a:p>
          <a:p>
            <a:endParaRPr lang="fr-CH" b="1" dirty="0"/>
          </a:p>
          <a:p>
            <a:pPr marL="0" indent="0">
              <a:buNone/>
            </a:pPr>
            <a:endParaRPr lang="fr-CH" b="1" dirty="0"/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88410871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788</TotalTime>
  <Words>276</Words>
  <Application>Microsoft Office PowerPoint</Application>
  <PresentationFormat>Affichage à l'écran (4:3)</PresentationFormat>
  <Paragraphs>48</Paragraphs>
  <Slides>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0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JPP</dc:creator>
  <cp:lastModifiedBy>Jean-Pierre Mérot</cp:lastModifiedBy>
  <cp:revision>72</cp:revision>
  <cp:lastPrinted>2014-06-05T13:34:46Z</cp:lastPrinted>
  <dcterms:created xsi:type="dcterms:W3CDTF">2012-10-03T16:43:59Z</dcterms:created>
  <dcterms:modified xsi:type="dcterms:W3CDTF">2016-03-11T21:39:07Z</dcterms:modified>
</cp:coreProperties>
</file>