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7" r:id="rId2"/>
    <p:sldId id="318" r:id="rId3"/>
    <p:sldId id="319" r:id="rId4"/>
    <p:sldId id="294" r:id="rId5"/>
    <p:sldId id="302" r:id="rId6"/>
    <p:sldId id="291" r:id="rId7"/>
    <p:sldId id="293" r:id="rId8"/>
    <p:sldId id="312" r:id="rId9"/>
    <p:sldId id="317" r:id="rId10"/>
    <p:sldId id="325" r:id="rId11"/>
    <p:sldId id="324" r:id="rId12"/>
    <p:sldId id="315" r:id="rId13"/>
    <p:sldId id="321" r:id="rId14"/>
    <p:sldId id="301" r:id="rId15"/>
  </p:sldIdLst>
  <p:sldSz cx="9144000" cy="6858000" type="screen4x3"/>
  <p:notesSz cx="6797675" cy="99266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05D"/>
    <a:srgbClr val="FC0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52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49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30665"/>
            <a:ext cx="4984962" cy="4199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de texte du masque</a:t>
            </a:r>
          </a:p>
          <a:p>
            <a:pPr lvl="1"/>
            <a:r>
              <a:rPr lang="fr-FR" smtClean="0"/>
              <a:t>Second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2451538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715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715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336704" cy="6858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7544" y="1066800"/>
            <a:ext cx="7416824" cy="12995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88640"/>
            <a:ext cx="7416824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folHlink"/>
            </a:outerShdw>
          </a:effectLst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de titre du masque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484784"/>
            <a:ext cx="8077200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23528" y="6453336"/>
            <a:ext cx="1368152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defTabSz="762000"/>
            <a:fld id="{FDA93EA1-B7BC-4498-872F-871379613800}" type="datetime3">
              <a:rPr lang="fr-FR" sz="1000">
                <a:latin typeface="Arial" charset="0"/>
              </a:rPr>
              <a:pPr defTabSz="762000"/>
              <a:t>20 mars 2016</a:t>
            </a:fld>
            <a:endParaRPr lang="fr-FR" sz="1000" dirty="0">
              <a:latin typeface="Arial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532440" y="6453336"/>
            <a:ext cx="33655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fld id="{155F85E6-E6A3-4D70-AC18-709C5538AFBD}" type="slidenum">
              <a:rPr lang="fr-FR" sz="1000">
                <a:latin typeface="Arial" charset="0"/>
              </a:rPr>
              <a:pPr defTabSz="762000"/>
              <a:t>‹#›</a:t>
            </a:fld>
            <a:endParaRPr lang="fr-FR" sz="1000" dirty="0">
              <a:latin typeface="Arial" charset="0"/>
            </a:endParaRPr>
          </a:p>
        </p:txBody>
      </p:sp>
      <p:pic>
        <p:nvPicPr>
          <p:cNvPr id="8" name="Image 7" descr="main_blanche_touchez_pas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956376" y="116632"/>
            <a:ext cx="1098160" cy="1777467"/>
          </a:xfrm>
          <a:prstGeom prst="rect">
            <a:avLst/>
          </a:prstGeom>
        </p:spPr>
      </p:pic>
      <p:pic>
        <p:nvPicPr>
          <p:cNvPr id="9" name="Image 8" descr="Logo_ChocElec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764704"/>
            <a:ext cx="1619672" cy="476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>
    <p:wipe dir="r"/>
  </p:transition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§"/>
        <a:defRPr sz="2200" i="1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556792"/>
            <a:ext cx="8136904" cy="3600400"/>
          </a:xfrm>
          <a:noFill/>
          <a:ln/>
          <a:effectLst/>
        </p:spPr>
        <p:txBody>
          <a:bodyPr wrap="square" lIns="92075" tIns="46038" rIns="92075" bIns="46038" anchor="ctr"/>
          <a:lstStyle/>
          <a:p>
            <a:r>
              <a:rPr lang="fr-FR" sz="4400" dirty="0" smtClean="0"/>
              <a:t>Interdiction des chauffages électriques </a:t>
            </a:r>
            <a:r>
              <a:rPr lang="fr-FR" sz="4400" dirty="0"/>
              <a:t>?</a:t>
            </a:r>
            <a:r>
              <a:rPr lang="fr-FR" sz="4000" dirty="0"/>
              <a:t> </a:t>
            </a:r>
            <a:br>
              <a:rPr lang="fr-FR" sz="4000" dirty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4000" dirty="0" smtClean="0"/>
              <a:t>Contexte politique vaudois</a:t>
            </a:r>
            <a:br>
              <a:rPr lang="fr-FR" sz="4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800" dirty="0" smtClean="0"/>
              <a:t>Mardi 15 mars 2016, Yverdon-les-Bains</a:t>
            </a:r>
            <a:endParaRPr lang="fr-FR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1920" y="5157192"/>
            <a:ext cx="4724400" cy="1038225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fr-FR" b="1" dirty="0"/>
              <a:t>Bolay Guy-Philippe</a:t>
            </a:r>
            <a:br>
              <a:rPr lang="fr-FR" b="1" dirty="0"/>
            </a:br>
            <a:r>
              <a:rPr lang="fr-FR" sz="2000" b="1" dirty="0" smtClean="0"/>
              <a:t>Député PLR </a:t>
            </a:r>
            <a:r>
              <a:rPr lang="fr-FR" sz="2000" b="1" dirty="0" err="1" smtClean="0"/>
              <a:t>Lavaux</a:t>
            </a:r>
            <a:r>
              <a:rPr lang="fr-FR" sz="2000" b="1" dirty="0" smtClean="0"/>
              <a:t>-Oron</a:t>
            </a:r>
            <a:endParaRPr lang="fr-FR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984776" cy="685800"/>
          </a:xfrm>
        </p:spPr>
        <p:txBody>
          <a:bodyPr/>
          <a:lstStyle/>
          <a:p>
            <a:r>
              <a:rPr lang="fr-CH" dirty="0" smtClean="0"/>
              <a:t>Nouvel al. 3 à l’art. 30a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40768"/>
            <a:ext cx="9036496" cy="5400600"/>
          </a:xfrm>
        </p:spPr>
        <p:txBody>
          <a:bodyPr/>
          <a:lstStyle/>
          <a:p>
            <a:r>
              <a:rPr lang="fr-FR" sz="2000" dirty="0" smtClean="0"/>
              <a:t>3 </a:t>
            </a:r>
            <a:r>
              <a:rPr lang="fr-CH" sz="2000" i="1" dirty="0"/>
              <a:t>« Les systèmes de chauffages électriques fixes à résistance des bâtiments doivent </a:t>
            </a:r>
            <a:r>
              <a:rPr lang="fr-CH" sz="2000" i="1" dirty="0" smtClean="0"/>
              <a:t>être remplacés </a:t>
            </a:r>
            <a:r>
              <a:rPr lang="fr-CH" sz="2000" i="1" dirty="0"/>
              <a:t>d’ici au </a:t>
            </a:r>
            <a:r>
              <a:rPr lang="fr-CH" sz="2000" b="1" i="1" u="sng" dirty="0">
                <a:solidFill>
                  <a:srgbClr val="FF0000"/>
                </a:solidFill>
              </a:rPr>
              <a:t>31 décembre 2030</a:t>
            </a:r>
            <a:r>
              <a:rPr lang="fr-CH" sz="2000" i="1" dirty="0"/>
              <a:t>. Le règlement prévoit les exceptions et les </a:t>
            </a:r>
            <a:r>
              <a:rPr lang="fr-CH" sz="2000" i="1" dirty="0" smtClean="0"/>
              <a:t>conditions nécessaires</a:t>
            </a:r>
            <a:r>
              <a:rPr lang="fr-CH" sz="2000" i="1" dirty="0"/>
              <a:t>, notamment :</a:t>
            </a:r>
          </a:p>
          <a:p>
            <a:r>
              <a:rPr lang="fr-CH" sz="2000" i="1" dirty="0"/>
              <a:t>a. pour des affectations particulières telles que les </a:t>
            </a:r>
            <a:r>
              <a:rPr lang="fr-CH" sz="2000" b="1" i="1" dirty="0">
                <a:solidFill>
                  <a:srgbClr val="FF0000"/>
                </a:solidFill>
              </a:rPr>
              <a:t>églises</a:t>
            </a:r>
            <a:r>
              <a:rPr lang="fr-CH" sz="2000" i="1" dirty="0"/>
              <a:t>, les </a:t>
            </a:r>
            <a:r>
              <a:rPr lang="fr-CH" sz="2000" b="1" i="1" dirty="0">
                <a:solidFill>
                  <a:srgbClr val="FF0000"/>
                </a:solidFill>
              </a:rPr>
              <a:t>locaux techniques </a:t>
            </a:r>
            <a:r>
              <a:rPr lang="fr-CH" sz="2000" i="1" dirty="0"/>
              <a:t>ou </a:t>
            </a:r>
            <a:r>
              <a:rPr lang="fr-CH" sz="2000" i="1" dirty="0" smtClean="0"/>
              <a:t>les </a:t>
            </a:r>
            <a:r>
              <a:rPr lang="fr-CH" sz="2000" b="1" i="1" dirty="0">
                <a:solidFill>
                  <a:srgbClr val="FF0000"/>
                </a:solidFill>
              </a:rPr>
              <a:t>abris PC </a:t>
            </a:r>
            <a:r>
              <a:rPr lang="fr-CH" sz="2000" i="1" dirty="0"/>
              <a:t>;</a:t>
            </a:r>
          </a:p>
          <a:p>
            <a:r>
              <a:rPr lang="fr-CH" sz="2000" i="1" dirty="0"/>
              <a:t>b. pour des bâtiments ayant procédé à un </a:t>
            </a:r>
            <a:r>
              <a:rPr lang="fr-CH" sz="2000" b="1" i="1" dirty="0">
                <a:solidFill>
                  <a:srgbClr val="FF0000"/>
                </a:solidFill>
              </a:rPr>
              <a:t>assainissement énergétique global </a:t>
            </a:r>
            <a:r>
              <a:rPr lang="fr-CH" sz="2000" i="1" dirty="0"/>
              <a:t>selon </a:t>
            </a:r>
            <a:r>
              <a:rPr lang="fr-CH" sz="2000" i="1" dirty="0" smtClean="0"/>
              <a:t>les critères </a:t>
            </a:r>
            <a:r>
              <a:rPr lang="fr-CH" sz="2000" i="1" dirty="0"/>
              <a:t>du Programme Bâtiments ;</a:t>
            </a:r>
          </a:p>
          <a:p>
            <a:r>
              <a:rPr lang="fr-CH" sz="2000" i="1" dirty="0"/>
              <a:t>c. pour des propriétaires qui peuvent justifier </a:t>
            </a:r>
            <a:r>
              <a:rPr lang="fr-CH" sz="2000" i="1" dirty="0" smtClean="0"/>
              <a:t>qu’ils ne </a:t>
            </a:r>
            <a:r>
              <a:rPr lang="fr-CH" sz="2000" i="1" dirty="0"/>
              <a:t>sont </a:t>
            </a:r>
            <a:r>
              <a:rPr lang="fr-CH" sz="2000" b="1" i="1" dirty="0">
                <a:solidFill>
                  <a:srgbClr val="FF0000"/>
                </a:solidFill>
              </a:rPr>
              <a:t>pas en mesure </a:t>
            </a:r>
            <a:r>
              <a:rPr lang="fr-CH" sz="2000" b="1" i="1" dirty="0" smtClean="0">
                <a:solidFill>
                  <a:srgbClr val="FF0000"/>
                </a:solidFill>
              </a:rPr>
              <a:t>de financer</a:t>
            </a:r>
            <a:r>
              <a:rPr lang="fr-CH" sz="2000" i="1" dirty="0" smtClean="0"/>
              <a:t> </a:t>
            </a:r>
            <a:r>
              <a:rPr lang="fr-CH" sz="2000" i="1" dirty="0"/>
              <a:t>les travaux par leurs </a:t>
            </a:r>
            <a:r>
              <a:rPr lang="fr-CH" sz="2000" i="1" dirty="0" smtClean="0"/>
              <a:t>ressources </a:t>
            </a:r>
            <a:r>
              <a:rPr lang="fr-CH" sz="2000" i="1" dirty="0"/>
              <a:t>ou un crédit bancaire ;</a:t>
            </a:r>
          </a:p>
          <a:p>
            <a:r>
              <a:rPr lang="fr-CH" sz="2000" i="1" dirty="0"/>
              <a:t>d. pour des bâtiments qui ne sont </a:t>
            </a:r>
            <a:r>
              <a:rPr lang="fr-CH" sz="2000" b="1" i="1" dirty="0">
                <a:solidFill>
                  <a:srgbClr val="FF0000"/>
                </a:solidFill>
              </a:rPr>
              <a:t>pas occupés durant toute l’année </a:t>
            </a:r>
            <a:r>
              <a:rPr lang="fr-CH" sz="2000" i="1" dirty="0"/>
              <a:t>; </a:t>
            </a:r>
          </a:p>
          <a:p>
            <a:r>
              <a:rPr lang="fr-CH" sz="2000" i="1" dirty="0"/>
              <a:t>e. pour des bâtiments qui produisent eux-mêmes, à partir d’énergie </a:t>
            </a:r>
            <a:r>
              <a:rPr lang="fr-CH" sz="2000" i="1" dirty="0" err="1" smtClean="0"/>
              <a:t>renouve-lable</a:t>
            </a:r>
            <a:r>
              <a:rPr lang="fr-CH" sz="2000" i="1" dirty="0"/>
              <a:t>, </a:t>
            </a:r>
            <a:r>
              <a:rPr lang="fr-CH" sz="2000" i="1" dirty="0" smtClean="0"/>
              <a:t>au moins </a:t>
            </a:r>
            <a:r>
              <a:rPr lang="fr-CH" sz="2000" b="1" i="1" dirty="0">
                <a:solidFill>
                  <a:srgbClr val="FF0000"/>
                </a:solidFill>
              </a:rPr>
              <a:t>50% des besoins </a:t>
            </a:r>
            <a:r>
              <a:rPr lang="fr-CH" sz="2000" i="1" dirty="0"/>
              <a:t>de l’électricité nécessaire au chauffage.</a:t>
            </a:r>
          </a:p>
          <a:p>
            <a:r>
              <a:rPr lang="fr-CH" sz="2000" i="1" dirty="0"/>
              <a:t>Le Conseil d’Etat peut accorder des </a:t>
            </a:r>
            <a:r>
              <a:rPr lang="fr-CH" sz="2000" b="1" i="1" dirty="0">
                <a:solidFill>
                  <a:srgbClr val="FF0000"/>
                </a:solidFill>
              </a:rPr>
              <a:t>subventions</a:t>
            </a:r>
            <a:r>
              <a:rPr lang="fr-CH" sz="2000" i="1" dirty="0">
                <a:solidFill>
                  <a:srgbClr val="FF0000"/>
                </a:solidFill>
              </a:rPr>
              <a:t> </a:t>
            </a:r>
            <a:r>
              <a:rPr lang="fr-CH" sz="2000" i="1" dirty="0"/>
              <a:t>pour le remplacement des </a:t>
            </a:r>
            <a:r>
              <a:rPr lang="fr-CH" sz="2000" i="1" dirty="0" smtClean="0"/>
              <a:t>chauffages électriques </a:t>
            </a:r>
            <a:r>
              <a:rPr lang="fr-CH" sz="2000" i="1" dirty="0"/>
              <a:t>fixes lorsque le nouveau vecteur énergétique est basé sur une </a:t>
            </a:r>
            <a:r>
              <a:rPr lang="fr-CH" sz="2000" i="1" dirty="0" smtClean="0"/>
              <a:t>énergie renouvelable</a:t>
            </a:r>
            <a:r>
              <a:rPr lang="fr-CH" sz="2000" i="1" dirty="0"/>
              <a:t>. » </a:t>
            </a:r>
            <a:endParaRPr lang="fr-FR" sz="2000" i="1" dirty="0" smtClean="0">
              <a:solidFill>
                <a:srgbClr val="FF0000"/>
              </a:solidFill>
            </a:endParaRPr>
          </a:p>
          <a:p>
            <a:endParaRPr lang="fr-CH" sz="2400" i="1" dirty="0" smtClean="0"/>
          </a:p>
          <a:p>
            <a:endParaRPr lang="fr-FR" dirty="0" smtClean="0"/>
          </a:p>
          <a:p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88321663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336704" cy="685800"/>
          </a:xfrm>
        </p:spPr>
        <p:txBody>
          <a:bodyPr/>
          <a:lstStyle/>
          <a:p>
            <a:r>
              <a:rPr lang="fr-CH" dirty="0" err="1" smtClean="0"/>
              <a:t>MoPEC</a:t>
            </a:r>
            <a:r>
              <a:rPr lang="fr-CH" dirty="0" smtClean="0"/>
              <a:t> Version 2014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3808" y="1340768"/>
            <a:ext cx="6192688" cy="504056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Maintien de l’interdiction</a:t>
            </a:r>
            <a:br>
              <a:rPr lang="fr-CH" dirty="0" smtClean="0"/>
            </a:br>
            <a:r>
              <a:rPr lang="fr-CH" dirty="0" smtClean="0"/>
              <a:t>des CE centraux pour 2035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Mais choix laissé aux cantons d’interdire les CE directs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Maintien aussi de l’interdiction des boilers </a:t>
            </a:r>
            <a:r>
              <a:rPr lang="fr-CH" dirty="0" err="1" smtClean="0"/>
              <a:t>électr</a:t>
            </a:r>
            <a:r>
              <a:rPr lang="fr-CH" dirty="0" smtClean="0"/>
              <a:t>. pour 2035 et complément obligatoire par PAC ou Solaire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Obligation CECB par cantons</a:t>
            </a:r>
          </a:p>
        </p:txBody>
      </p:sp>
      <p:pic>
        <p:nvPicPr>
          <p:cNvPr id="4" name="Image 3" descr="Choc_LeTemps_15janvier2015.JPG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2677100" cy="525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2629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336704" cy="685800"/>
          </a:xfrm>
        </p:spPr>
        <p:txBody>
          <a:bodyPr/>
          <a:lstStyle/>
          <a:p>
            <a:r>
              <a:rPr lang="fr-CH" dirty="0" smtClean="0"/>
              <a:t>Point de situation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68052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/>
              <a:t>La révision </a:t>
            </a:r>
            <a:r>
              <a:rPr lang="fr-CH" dirty="0" smtClean="0"/>
              <a:t>LVLEne est entrée en vigueur définitivement le </a:t>
            </a:r>
            <a:r>
              <a:rPr lang="fr-CH" b="1" dirty="0" smtClean="0"/>
              <a:t>1</a:t>
            </a:r>
            <a:r>
              <a:rPr lang="fr-CH" b="1" baseline="30000" dirty="0" smtClean="0"/>
              <a:t>er</a:t>
            </a:r>
            <a:r>
              <a:rPr lang="fr-CH" b="1" dirty="0" smtClean="0"/>
              <a:t> février 2015 </a:t>
            </a:r>
            <a:r>
              <a:rPr lang="fr-CH" dirty="0" smtClean="0"/>
              <a:t>(</a:t>
            </a:r>
            <a:r>
              <a:rPr lang="fr-CH" sz="2800" dirty="0" smtClean="0"/>
              <a:t>2</a:t>
            </a:r>
            <a:r>
              <a:rPr lang="fr-CH" sz="2800" baseline="30000" dirty="0" smtClean="0"/>
              <a:t>e</a:t>
            </a:r>
            <a:r>
              <a:rPr lang="fr-CH" sz="2800" dirty="0" smtClean="0"/>
              <a:t> étape</a:t>
            </a:r>
            <a:r>
              <a:rPr lang="fr-CH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Règlement d’application, pire que la loi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Vœu de la commission d’un </a:t>
            </a:r>
            <a:r>
              <a:rPr lang="fr-CH" b="1" dirty="0" smtClean="0"/>
              <a:t>contre-projet</a:t>
            </a:r>
            <a:r>
              <a:rPr lang="fr-CH" dirty="0" smtClean="0"/>
              <a:t>, accueil favorable du Conseil d’Etat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Création d’une </a:t>
            </a:r>
            <a:r>
              <a:rPr lang="fr-CH" b="1" dirty="0" smtClean="0"/>
              <a:t>Commission consultative sur l’Initiative Pidoux</a:t>
            </a:r>
            <a:r>
              <a:rPr lang="fr-CH" dirty="0" smtClean="0"/>
              <a:t>, CVI, ASLOCA, des professionnels </a:t>
            </a:r>
            <a:r>
              <a:rPr lang="fr-CH" b="1" dirty="0" smtClean="0">
                <a:solidFill>
                  <a:srgbClr val="FF0000"/>
                </a:solidFill>
              </a:rPr>
              <a:t>et Choc électrique    </a:t>
            </a:r>
            <a:r>
              <a:rPr lang="fr-CH" i="1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407434517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336704" cy="685800"/>
          </a:xfrm>
        </p:spPr>
        <p:txBody>
          <a:bodyPr/>
          <a:lstStyle/>
          <a:p>
            <a:r>
              <a:rPr lang="fr-CH" dirty="0" smtClean="0"/>
              <a:t>Propositions à discuter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32859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Examen de la consommation effective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fr-CH" dirty="0" smtClean="0"/>
              <a:t>Faible consommation</a:t>
            </a:r>
            <a:r>
              <a:rPr lang="fr-CH" sz="2000" dirty="0" smtClean="0"/>
              <a:t> </a:t>
            </a:r>
            <a:r>
              <a:rPr lang="fr-CH" dirty="0" smtClean="0">
                <a:sym typeface="Wingdings" panose="05000000000000000000" pitchFamily="2" charset="2"/>
              </a:rPr>
              <a:t> pas d’assainissement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fr-CH" dirty="0" smtClean="0">
                <a:sym typeface="Wingdings" panose="05000000000000000000" pitchFamily="2" charset="2"/>
              </a:rPr>
              <a:t>Forte consommation  assainissement + délai</a:t>
            </a:r>
            <a:endParaRPr lang="fr-CH" b="1" dirty="0" smtClean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Trois </a:t>
            </a:r>
            <a:r>
              <a:rPr lang="fr-CH" dirty="0" smtClean="0"/>
              <a:t>solutions pour l’assainissement 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fr-CH" dirty="0" smtClean="0"/>
              <a:t>Remplacement du </a:t>
            </a:r>
            <a:r>
              <a:rPr lang="fr-CH" dirty="0" smtClean="0"/>
              <a:t>système de chauffage</a:t>
            </a:r>
            <a:endParaRPr lang="fr-CH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fr-CH" dirty="0" smtClean="0"/>
              <a:t>Isolation globale </a:t>
            </a:r>
            <a:r>
              <a:rPr lang="fr-CH" dirty="0" smtClean="0"/>
              <a:t>du b</a:t>
            </a:r>
            <a:r>
              <a:rPr lang="fr-CH" dirty="0" smtClean="0"/>
              <a:t>âtiment </a:t>
            </a:r>
            <a:endParaRPr lang="fr-CH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fr-CH" dirty="0" smtClean="0"/>
              <a:t>Auto-production de l’électricité (&gt;50%)</a:t>
            </a:r>
            <a:endParaRPr lang="fr-CH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Vente = Obligation d’assainissement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Subventions </a:t>
            </a:r>
            <a:r>
              <a:rPr lang="fr-CH" dirty="0" smtClean="0"/>
              <a:t>/ Exceptions / Faibles </a:t>
            </a:r>
            <a:r>
              <a:rPr lang="fr-CH" dirty="0" smtClean="0"/>
              <a:t>moyens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i="1" dirty="0" smtClean="0"/>
              <a:t>Pistes intéressantes, à examiner par comité</a:t>
            </a:r>
            <a:endParaRPr lang="fr-CH" i="1" dirty="0" smtClean="0"/>
          </a:p>
        </p:txBody>
      </p:sp>
    </p:spTree>
    <p:extLst>
      <p:ext uri="{BB962C8B-B14F-4D97-AF65-F5344CB8AC3E}">
        <p14:creationId xmlns:p14="http://schemas.microsoft.com/office/powerpoint/2010/main" val="78932436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7488833" cy="500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272808" cy="685800"/>
          </a:xfrm>
        </p:spPr>
        <p:txBody>
          <a:bodyPr/>
          <a:lstStyle/>
          <a:p>
            <a:r>
              <a:rPr lang="fr-CH" dirty="0" smtClean="0"/>
              <a:t>Nous avons besoin d’aide …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979712" y="6273225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i="1" dirty="0" smtClean="0">
                <a:latin typeface="+mn-lt"/>
              </a:rPr>
              <a:t>… et merci pour votre attention ! </a:t>
            </a:r>
            <a:endParaRPr lang="fr-FR" sz="3200" b="1" i="1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87624" y="2492896"/>
            <a:ext cx="2103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smtClean="0">
                <a:solidFill>
                  <a:srgbClr val="FF0000"/>
                </a:solidFill>
                <a:latin typeface="Verdana" pitchFamily="34" charset="0"/>
              </a:rPr>
              <a:t>Cliquez sur</a:t>
            </a:r>
            <a:br>
              <a:rPr lang="fr-CH" b="1" i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fr-CH" b="1" i="1" dirty="0" smtClean="0">
                <a:solidFill>
                  <a:srgbClr val="FF0000"/>
                </a:solidFill>
                <a:latin typeface="Verdana" pitchFamily="34" charset="0"/>
              </a:rPr>
              <a:t>J’aime  !!!</a:t>
            </a:r>
            <a:endParaRPr lang="fr-FR" b="1" i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971600" y="2348880"/>
            <a:ext cx="2520280" cy="1152128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Connecteur droit avec flèche 9"/>
          <p:cNvCxnSpPr>
            <a:stCxn id="8" idx="5"/>
          </p:cNvCxnSpPr>
          <p:nvPr/>
        </p:nvCxnSpPr>
        <p:spPr bwMode="auto">
          <a:xfrm>
            <a:off x="3122793" y="3332283"/>
            <a:ext cx="3249407" cy="13928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Origine : Fukushima</a:t>
            </a:r>
            <a:endParaRPr lang="fr-FR" dirty="0"/>
          </a:p>
        </p:txBody>
      </p:sp>
      <p:pic>
        <p:nvPicPr>
          <p:cNvPr id="5" name="Image 4" descr="carte_fukushi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268760"/>
            <a:ext cx="4667250" cy="4210050"/>
          </a:xfrm>
          <a:prstGeom prst="rect">
            <a:avLst/>
          </a:prstGeom>
        </p:spPr>
      </p:pic>
      <p:pic>
        <p:nvPicPr>
          <p:cNvPr id="6" name="Image 5" descr="explosion_fukushi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916832"/>
            <a:ext cx="4410075" cy="248602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508104" y="4581128"/>
            <a:ext cx="31917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i="1" dirty="0" smtClean="0">
                <a:latin typeface="+mn-lt"/>
              </a:rPr>
              <a:t>Volonté politique</a:t>
            </a:r>
            <a:br>
              <a:rPr lang="fr-CH" sz="3200" i="1" dirty="0" smtClean="0">
                <a:latin typeface="+mn-lt"/>
              </a:rPr>
            </a:br>
            <a:r>
              <a:rPr lang="fr-CH" sz="3200" i="1" dirty="0" smtClean="0">
                <a:latin typeface="+mn-lt"/>
              </a:rPr>
              <a:t>de remplacer le </a:t>
            </a:r>
            <a:br>
              <a:rPr lang="fr-CH" sz="3200" i="1" dirty="0" smtClean="0">
                <a:latin typeface="+mn-lt"/>
              </a:rPr>
            </a:br>
            <a:r>
              <a:rPr lang="fr-CH" sz="3200" i="1" dirty="0" smtClean="0">
                <a:latin typeface="+mn-lt"/>
              </a:rPr>
              <a:t>nucléaire</a:t>
            </a:r>
            <a:endParaRPr lang="fr-CH" sz="3200" i="1" dirty="0"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48064" y="1268761"/>
            <a:ext cx="2699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smtClean="0">
                <a:latin typeface="+mn-lt"/>
              </a:rPr>
              <a:t>11 mars 2011</a:t>
            </a:r>
          </a:p>
          <a:p>
            <a:endParaRPr lang="fr-CH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24H_6fevrier20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3" y="0"/>
            <a:ext cx="4742342" cy="6525344"/>
          </a:xfrm>
        </p:spPr>
      </p:pic>
      <p:sp>
        <p:nvSpPr>
          <p:cNvPr id="6" name="ZoneTexte 5"/>
          <p:cNvSpPr txBox="1"/>
          <p:nvPr/>
        </p:nvSpPr>
        <p:spPr>
          <a:xfrm>
            <a:off x="6365776" y="1916832"/>
            <a:ext cx="277822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smtClean="0">
                <a:latin typeface="+mn-lt"/>
              </a:rPr>
              <a:t>Présentation fin 2011 du Projet LVLEne</a:t>
            </a:r>
          </a:p>
          <a:p>
            <a:endParaRPr lang="fr-CH" sz="2000" dirty="0">
              <a:latin typeface="+mn-lt"/>
            </a:endParaRPr>
          </a:p>
          <a:p>
            <a:r>
              <a:rPr lang="fr-CH" sz="3200" dirty="0" smtClean="0">
                <a:latin typeface="+mn-lt"/>
              </a:rPr>
              <a:t>Conférence</a:t>
            </a:r>
            <a:br>
              <a:rPr lang="fr-CH" sz="3200" dirty="0" smtClean="0">
                <a:latin typeface="+mn-lt"/>
              </a:rPr>
            </a:br>
            <a:r>
              <a:rPr lang="fr-CH" sz="3200" dirty="0" smtClean="0">
                <a:latin typeface="+mn-lt"/>
              </a:rPr>
              <a:t>de presse</a:t>
            </a:r>
          </a:p>
          <a:p>
            <a:endParaRPr lang="fr-CH" sz="2000" dirty="0" smtClean="0">
              <a:latin typeface="+mn-lt"/>
            </a:endParaRPr>
          </a:p>
          <a:p>
            <a:r>
              <a:rPr lang="fr-CH" sz="3200" dirty="0" smtClean="0">
                <a:latin typeface="+mn-lt"/>
              </a:rPr>
              <a:t>6 février 2012</a:t>
            </a:r>
          </a:p>
          <a:p>
            <a:endParaRPr lang="fr-CH" sz="2000" dirty="0" smtClean="0">
              <a:latin typeface="+mn-lt"/>
            </a:endParaRPr>
          </a:p>
          <a:p>
            <a:r>
              <a:rPr lang="fr-CH" sz="3200" b="1" dirty="0" smtClean="0">
                <a:latin typeface="+mn-lt"/>
              </a:rPr>
              <a:t>32 membres</a:t>
            </a:r>
            <a:endParaRPr lang="fr-FR" sz="3200" b="1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Politique cantonale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96855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CH" b="1" dirty="0" smtClean="0"/>
              <a:t>Votation à Fribourg, </a:t>
            </a:r>
            <a:br>
              <a:rPr lang="fr-CH" b="1" dirty="0" smtClean="0"/>
            </a:br>
            <a:r>
              <a:rPr lang="fr-CH" b="1" dirty="0" smtClean="0"/>
              <a:t>25 novembre 2012</a:t>
            </a:r>
            <a:br>
              <a:rPr lang="fr-CH" b="1" dirty="0" smtClean="0"/>
            </a:br>
            <a:r>
              <a:rPr lang="fr-FR" dirty="0" smtClean="0"/>
              <a:t>courte majorité de 50,75%, </a:t>
            </a:r>
            <a:br>
              <a:rPr lang="fr-FR" dirty="0" smtClean="0"/>
            </a:br>
            <a:r>
              <a:rPr lang="fr-FR" dirty="0" smtClean="0"/>
              <a:t>participation de 29,06%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Loi vaudoise (LVLEne)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revue en profondeur, </a:t>
            </a:r>
            <a:br>
              <a:rPr lang="fr-FR" dirty="0" smtClean="0"/>
            </a:br>
            <a:r>
              <a:rPr lang="fr-FR" dirty="0" smtClean="0"/>
              <a:t>maintien de l’interdiction,</a:t>
            </a:r>
            <a:br>
              <a:rPr lang="fr-FR" dirty="0" smtClean="0"/>
            </a:br>
            <a:r>
              <a:rPr lang="fr-FR" dirty="0" smtClean="0"/>
              <a:t>nombreuses exceptions</a:t>
            </a:r>
            <a:endParaRPr lang="fr-CH" dirty="0" smtClean="0"/>
          </a:p>
          <a:p>
            <a:endParaRPr lang="fr-FR" sz="2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268760"/>
            <a:ext cx="3528392" cy="514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552728" cy="685800"/>
          </a:xfrm>
        </p:spPr>
        <p:txBody>
          <a:bodyPr/>
          <a:lstStyle/>
          <a:p>
            <a:r>
              <a:rPr lang="fr-FR" dirty="0" smtClean="0"/>
              <a:t>Mobilisation 2012 - 2013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53650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800" dirty="0" smtClean="0"/>
              <a:t>Mention du poids de Choc électrique : hausse </a:t>
            </a:r>
            <a:br>
              <a:rPr lang="fr-FR" sz="2800" dirty="0" smtClean="0"/>
            </a:br>
            <a:r>
              <a:rPr lang="fr-FR" sz="2800" dirty="0" smtClean="0"/>
              <a:t>de 14 à plus de </a:t>
            </a:r>
            <a:r>
              <a:rPr lang="fr-FR" sz="2800" b="1" dirty="0" smtClean="0"/>
              <a:t>3’600 membres / sympathisants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Rappel des principaux points d’argumentation :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Une loi anti-électricité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Principes de proportionnalité, d’exemplarité et d’équité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Coût financier disproportionné (</a:t>
            </a:r>
            <a:r>
              <a:rPr lang="fr-FR" sz="2200" b="1" dirty="0" smtClean="0"/>
              <a:t>CHF 100’000 / maison</a:t>
            </a:r>
            <a:r>
              <a:rPr lang="fr-FR" sz="2200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Encouragement public dans le passé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Problème de liberté du commerce et de l’industrie</a:t>
            </a:r>
          </a:p>
          <a:p>
            <a:pPr>
              <a:buFont typeface="Arial" pitchFamily="34" charset="0"/>
              <a:buChar char="•"/>
            </a:pPr>
            <a:r>
              <a:rPr lang="fr-CH" sz="2800" dirty="0" smtClean="0"/>
              <a:t>Vote final LVLEne le </a:t>
            </a:r>
            <a:r>
              <a:rPr lang="fr-CH" sz="2800" b="1" dirty="0" smtClean="0"/>
              <a:t>29 octobre 2013</a:t>
            </a:r>
          </a:p>
          <a:p>
            <a:pPr>
              <a:buFont typeface="Arial" pitchFamily="34" charset="0"/>
              <a:buChar char="•"/>
            </a:pPr>
            <a:r>
              <a:rPr lang="fr-CH" sz="2800" dirty="0" smtClean="0"/>
              <a:t>Entrée en vigueur </a:t>
            </a:r>
            <a:r>
              <a:rPr lang="fr-CH" sz="2800" b="1" dirty="0" smtClean="0"/>
              <a:t>1er août 2014 / 1er février 2015</a:t>
            </a:r>
            <a:endParaRPr lang="fr-F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98998103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8792" cy="685800"/>
          </a:xfrm>
        </p:spPr>
        <p:txBody>
          <a:bodyPr/>
          <a:lstStyle/>
          <a:p>
            <a:r>
              <a:rPr lang="fr-CH" dirty="0" smtClean="0"/>
              <a:t>Nouvel article 30a LVLEne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040560"/>
          </a:xfrm>
        </p:spPr>
        <p:txBody>
          <a:bodyPr/>
          <a:lstStyle/>
          <a:p>
            <a:r>
              <a:rPr lang="fr-FR" sz="2400" i="1" dirty="0" smtClean="0"/>
              <a:t>1 Le </a:t>
            </a:r>
            <a:r>
              <a:rPr lang="fr-FR" sz="2400" i="1" dirty="0" smtClean="0">
                <a:solidFill>
                  <a:srgbClr val="FF0000"/>
                </a:solidFill>
              </a:rPr>
              <a:t>montage</a:t>
            </a:r>
            <a:r>
              <a:rPr lang="fr-FR" sz="2400" i="1" dirty="0" smtClean="0"/>
              <a:t> et le </a:t>
            </a:r>
            <a:r>
              <a:rPr lang="fr-FR" sz="2400" i="1" dirty="0" smtClean="0">
                <a:solidFill>
                  <a:srgbClr val="FF0000"/>
                </a:solidFill>
              </a:rPr>
              <a:t>renouvellement </a:t>
            </a:r>
            <a:r>
              <a:rPr lang="fr-FR" sz="2400" i="1" dirty="0" smtClean="0"/>
              <a:t>de chauffages </a:t>
            </a:r>
            <a:br>
              <a:rPr lang="fr-FR" sz="2400" i="1" dirty="0" smtClean="0"/>
            </a:br>
            <a:r>
              <a:rPr lang="fr-FR" sz="2400" i="1" dirty="0" smtClean="0"/>
              <a:t>électriques à résistance pour le </a:t>
            </a:r>
            <a:r>
              <a:rPr lang="fr-FR" sz="2400" i="1" dirty="0" smtClean="0">
                <a:solidFill>
                  <a:srgbClr val="FF0000"/>
                </a:solidFill>
              </a:rPr>
              <a:t>chauffage</a:t>
            </a:r>
            <a:r>
              <a:rPr lang="fr-FR" sz="2400" i="1" dirty="0" smtClean="0"/>
              <a:t/>
            </a:r>
            <a:br>
              <a:rPr lang="fr-FR" sz="2400" i="1" dirty="0" smtClean="0"/>
            </a:br>
            <a:r>
              <a:rPr lang="fr-FR" sz="2400" i="1" dirty="0" smtClean="0"/>
              <a:t>- des bâtiments ;</a:t>
            </a:r>
            <a:br>
              <a:rPr lang="fr-FR" sz="2400" i="1" dirty="0" smtClean="0"/>
            </a:br>
            <a:r>
              <a:rPr lang="fr-FR" sz="2400" i="1" dirty="0" smtClean="0"/>
              <a:t>- de l'eau chaude sanitaire ;</a:t>
            </a:r>
            <a:br>
              <a:rPr lang="fr-FR" sz="2400" i="1" dirty="0" smtClean="0"/>
            </a:br>
            <a:r>
              <a:rPr lang="fr-FR" sz="2400" i="1" dirty="0" smtClean="0"/>
              <a:t>- des terrasses et endroits ouverts ;</a:t>
            </a:r>
            <a:br>
              <a:rPr lang="fr-FR" sz="2400" i="1" dirty="0" smtClean="0"/>
            </a:br>
            <a:r>
              <a:rPr lang="fr-FR" sz="2400" i="1" dirty="0" smtClean="0">
                <a:solidFill>
                  <a:srgbClr val="FF0000"/>
                </a:solidFill>
              </a:rPr>
              <a:t>est interdit</a:t>
            </a:r>
            <a:r>
              <a:rPr lang="fr-FR" sz="2400" i="1" dirty="0" smtClean="0"/>
              <a:t>.</a:t>
            </a:r>
          </a:p>
          <a:p>
            <a:r>
              <a:rPr lang="fr-FR" sz="2400" i="1" dirty="0" smtClean="0"/>
              <a:t>2 Des </a:t>
            </a:r>
            <a:r>
              <a:rPr lang="fr-FR" sz="2400" i="1" dirty="0" smtClean="0">
                <a:solidFill>
                  <a:srgbClr val="FF0000"/>
                </a:solidFill>
              </a:rPr>
              <a:t>autorisations exceptionnelles </a:t>
            </a:r>
            <a:r>
              <a:rPr lang="fr-FR" sz="2400" i="1" dirty="0" smtClean="0"/>
              <a:t>pour le chauffage des bâtiments et la production d’eau chaude sanitaire sont définies dans le règlement. Elles ne peuvent être octroyées que:</a:t>
            </a:r>
            <a:br>
              <a:rPr lang="fr-FR" sz="2400" i="1" dirty="0" smtClean="0"/>
            </a:br>
            <a:r>
              <a:rPr lang="fr-FR" sz="2400" i="1" dirty="0" smtClean="0"/>
              <a:t>- pour des installations provisoires ;</a:t>
            </a:r>
            <a:br>
              <a:rPr lang="fr-FR" sz="2400" i="1" dirty="0" smtClean="0"/>
            </a:br>
            <a:r>
              <a:rPr lang="fr-FR" sz="2400" i="1" dirty="0" smtClean="0"/>
              <a:t>- pour des chauffages de secours ;</a:t>
            </a:r>
            <a:br>
              <a:rPr lang="fr-FR" sz="2400" i="1" dirty="0" smtClean="0"/>
            </a:br>
            <a:r>
              <a:rPr lang="fr-FR" sz="2400" i="1" dirty="0" smtClean="0"/>
              <a:t>- lorsque le recours à un autre système de chauffage est</a:t>
            </a:r>
            <a:br>
              <a:rPr lang="fr-FR" sz="2400" i="1" dirty="0" smtClean="0"/>
            </a:br>
            <a:r>
              <a:rPr lang="fr-FR" sz="2400" i="1" dirty="0" smtClean="0"/>
              <a:t>  </a:t>
            </a:r>
            <a:r>
              <a:rPr lang="fr-FR" sz="2400" i="1" dirty="0" smtClean="0">
                <a:solidFill>
                  <a:srgbClr val="FF0000"/>
                </a:solidFill>
              </a:rPr>
              <a:t>impossible ou disproportionné</a:t>
            </a:r>
            <a:r>
              <a:rPr lang="fr-FR" sz="2400" i="1" dirty="0" smtClean="0"/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984776" cy="685800"/>
          </a:xfrm>
        </p:spPr>
        <p:txBody>
          <a:bodyPr/>
          <a:lstStyle/>
          <a:p>
            <a:r>
              <a:rPr lang="fr-CH" dirty="0" smtClean="0"/>
              <a:t>Nouvel article 30a LVLEne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44824"/>
            <a:ext cx="8712968" cy="1800200"/>
          </a:xfrm>
        </p:spPr>
        <p:txBody>
          <a:bodyPr/>
          <a:lstStyle/>
          <a:p>
            <a:r>
              <a:rPr lang="fr-FR" sz="2400" dirty="0" smtClean="0"/>
              <a:t>3 </a:t>
            </a:r>
            <a:r>
              <a:rPr lang="fr-FR" sz="2400" i="1" dirty="0" smtClean="0"/>
              <a:t>Le Conseil d’Etat peut accorder des </a:t>
            </a:r>
            <a:r>
              <a:rPr lang="fr-FR" sz="2400" i="1" dirty="0" smtClean="0">
                <a:solidFill>
                  <a:srgbClr val="FF0000"/>
                </a:solidFill>
              </a:rPr>
              <a:t>subventions</a:t>
            </a:r>
            <a:r>
              <a:rPr lang="fr-FR" sz="2400" i="1" dirty="0" smtClean="0"/>
              <a:t> pour le remplacement des chauffages électriques fixes lorsque le nouveau vecteur énergétique est basé sur une </a:t>
            </a:r>
            <a:r>
              <a:rPr lang="fr-FR" sz="2400" i="1" dirty="0" smtClean="0">
                <a:solidFill>
                  <a:srgbClr val="FF0000"/>
                </a:solidFill>
              </a:rPr>
              <a:t>énergie renouvelable</a:t>
            </a:r>
          </a:p>
          <a:p>
            <a:endParaRPr lang="fr-CH" sz="2400" i="1" dirty="0" smtClean="0"/>
          </a:p>
          <a:p>
            <a:endParaRPr lang="fr-FR" dirty="0" smtClean="0"/>
          </a:p>
          <a:p>
            <a:endParaRPr lang="fr-FR" sz="2400" dirty="0" smtClean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04856" cy="685800"/>
          </a:xfrm>
        </p:spPr>
        <p:txBody>
          <a:bodyPr/>
          <a:lstStyle/>
          <a:p>
            <a:r>
              <a:rPr lang="fr-FR" dirty="0" smtClean="0"/>
              <a:t>Opinion 24H - octobre 2013</a:t>
            </a:r>
            <a:endParaRPr lang="fr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3" y="1340767"/>
            <a:ext cx="3037459" cy="517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90" y="1988840"/>
            <a:ext cx="6047710" cy="38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33443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056784" cy="685800"/>
          </a:xfrm>
        </p:spPr>
        <p:txBody>
          <a:bodyPr/>
          <a:lstStyle/>
          <a:p>
            <a:r>
              <a:rPr lang="fr-CH" dirty="0" err="1" smtClean="0"/>
              <a:t>Init</a:t>
            </a:r>
            <a:r>
              <a:rPr lang="fr-CH" dirty="0" smtClean="0"/>
              <a:t>. Pidoux 4 février 2014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04056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b="1" dirty="0" smtClean="0"/>
              <a:t>13 </a:t>
            </a:r>
            <a:r>
              <a:rPr lang="fr-CH" b="1" dirty="0"/>
              <a:t>juin </a:t>
            </a:r>
            <a:r>
              <a:rPr lang="fr-CH" b="1" dirty="0" smtClean="0"/>
              <a:t>2014 </a:t>
            </a:r>
            <a:r>
              <a:rPr lang="fr-CH" dirty="0" smtClean="0"/>
              <a:t>: Séance de commission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b="1" dirty="0"/>
              <a:t>28 octobre 2014 </a:t>
            </a:r>
            <a:r>
              <a:rPr lang="fr-CH" b="1" dirty="0" smtClean="0"/>
              <a:t>: </a:t>
            </a:r>
            <a:r>
              <a:rPr lang="fr-CH" dirty="0" smtClean="0"/>
              <a:t>Prise en considération de l’initiative</a:t>
            </a:r>
            <a:r>
              <a:rPr lang="fr-CH" dirty="0"/>
              <a:t>, </a:t>
            </a:r>
            <a:r>
              <a:rPr lang="fr-CH" dirty="0" smtClean="0"/>
              <a:t>assortie </a:t>
            </a:r>
            <a:br>
              <a:rPr lang="fr-CH" dirty="0" smtClean="0"/>
            </a:br>
            <a:r>
              <a:rPr lang="fr-CH" dirty="0" smtClean="0"/>
              <a:t>d’un </a:t>
            </a:r>
            <a:r>
              <a:rPr lang="fr-CH" dirty="0"/>
              <a:t>vœu </a:t>
            </a:r>
            <a:r>
              <a:rPr lang="fr-CH" dirty="0" smtClean="0"/>
              <a:t>:</a:t>
            </a:r>
            <a:br>
              <a:rPr lang="fr-CH" dirty="0" smtClean="0"/>
            </a:br>
            <a:r>
              <a:rPr lang="fr-CH" dirty="0" smtClean="0"/>
              <a:t>« </a:t>
            </a:r>
            <a:r>
              <a:rPr lang="fr-CH" i="1" dirty="0" smtClean="0"/>
              <a:t>la </a:t>
            </a:r>
            <a:r>
              <a:rPr lang="fr-CH" i="1" dirty="0"/>
              <a:t>commission </a:t>
            </a:r>
            <a:r>
              <a:rPr lang="fr-CH" i="1" dirty="0" smtClean="0"/>
              <a:t/>
            </a:r>
            <a:br>
              <a:rPr lang="fr-CH" i="1" dirty="0" smtClean="0"/>
            </a:br>
            <a:r>
              <a:rPr lang="fr-CH" i="1" dirty="0" smtClean="0"/>
              <a:t>souhaite que </a:t>
            </a:r>
            <a:r>
              <a:rPr lang="fr-CH" i="1" dirty="0"/>
              <a:t>le </a:t>
            </a:r>
            <a:r>
              <a:rPr lang="fr-CH" i="1" dirty="0" smtClean="0"/>
              <a:t/>
            </a:r>
            <a:br>
              <a:rPr lang="fr-CH" i="1" dirty="0" smtClean="0"/>
            </a:br>
            <a:r>
              <a:rPr lang="fr-CH" i="1" dirty="0" smtClean="0"/>
              <a:t>Conseil </a:t>
            </a:r>
            <a:r>
              <a:rPr lang="fr-CH" i="1" dirty="0"/>
              <a:t>d’Etat </a:t>
            </a:r>
            <a:r>
              <a:rPr lang="fr-CH" i="1" dirty="0" smtClean="0"/>
              <a:t/>
            </a:r>
            <a:br>
              <a:rPr lang="fr-CH" i="1" dirty="0" smtClean="0"/>
            </a:br>
            <a:r>
              <a:rPr lang="fr-CH" i="1" dirty="0" smtClean="0"/>
              <a:t>présente </a:t>
            </a:r>
            <a:r>
              <a:rPr lang="fr-CH" i="1" dirty="0"/>
              <a:t>un </a:t>
            </a:r>
            <a:r>
              <a:rPr lang="fr-CH" i="1" dirty="0" smtClean="0"/>
              <a:t/>
            </a:r>
            <a:br>
              <a:rPr lang="fr-CH" i="1" dirty="0" smtClean="0"/>
            </a:br>
            <a:r>
              <a:rPr lang="fr-CH" i="1" dirty="0" smtClean="0"/>
              <a:t>contre-projet </a:t>
            </a:r>
            <a:r>
              <a:rPr lang="fr-CH" dirty="0"/>
              <a:t>». </a:t>
            </a:r>
            <a:r>
              <a:rPr lang="fr-CH" dirty="0" smtClean="0"/>
              <a:t/>
            </a:r>
            <a:br>
              <a:rPr lang="fr-CH" dirty="0" smtClean="0"/>
            </a:br>
            <a:endParaRPr lang="fr-CH" b="1" dirty="0"/>
          </a:p>
        </p:txBody>
      </p:sp>
      <p:pic>
        <p:nvPicPr>
          <p:cNvPr id="4" name="Image 3" descr="24H_29oct14.JPG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48884"/>
            <a:ext cx="4032448" cy="437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5663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ediah.pp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odediah.pp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ediah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diah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t:\secr1\mrcorr\modediah.ppt</Template>
  <TotalTime>2021</TotalTime>
  <Pages>32</Pages>
  <Words>427</Words>
  <Application>Microsoft Macintosh PowerPoint</Application>
  <PresentationFormat>Présentation à l'écran (4:3)</PresentationFormat>
  <Paragraphs>68</Paragraphs>
  <Slides>14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modediah.ppt</vt:lpstr>
      <vt:lpstr>Interdiction des chauffages électriques ?   Contexte politique vaudois  Mardi 15 mars 2016, Yverdon-les-Bains</vt:lpstr>
      <vt:lpstr>Origine : Fukushima</vt:lpstr>
      <vt:lpstr>Présentation PowerPoint</vt:lpstr>
      <vt:lpstr>Politique cantonale</vt:lpstr>
      <vt:lpstr>Mobilisation 2012 - 2013</vt:lpstr>
      <vt:lpstr>Nouvel article 30a LVLEne</vt:lpstr>
      <vt:lpstr>Nouvel article 30a LVLEne</vt:lpstr>
      <vt:lpstr>Opinion 24H - octobre 2013</vt:lpstr>
      <vt:lpstr>Init. Pidoux 4 février 2014</vt:lpstr>
      <vt:lpstr>Nouvel al. 3 à l’art. 30a</vt:lpstr>
      <vt:lpstr>MoPEC Version 2014</vt:lpstr>
      <vt:lpstr>Point de situation</vt:lpstr>
      <vt:lpstr>Propositions à discuter</vt:lpstr>
      <vt:lpstr>Nous avons besoin d’aide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SwissFirms - Présentation générale</dc:title>
  <dc:creator>G.P. Bolay</dc:creator>
  <cp:lastModifiedBy>CVCI</cp:lastModifiedBy>
  <cp:revision>192</cp:revision>
  <cp:lastPrinted>1999-11-16T08:24:30Z</cp:lastPrinted>
  <dcterms:created xsi:type="dcterms:W3CDTF">1998-09-24T12:46:24Z</dcterms:created>
  <dcterms:modified xsi:type="dcterms:W3CDTF">2016-03-20T21:01:24Z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info@swissfirms.ch</vt:lpwstr>
  </property>
  <property fmtid="{D5CDD505-2E9C-101B-9397-08002B2CF9AE}" pid="8" name="HomePage">
    <vt:lpwstr>http://www.swissfirms.ch</vt:lpwstr>
  </property>
  <property fmtid="{D5CDD505-2E9C-101B-9397-08002B2CF9AE}" pid="9" name="Other">
    <vt:lpwstr>Présentation générale de SWISSFIRMS aux membres CCI (démonstration générale)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2</vt:i4>
  </property>
  <property fmtid="{D5CDD505-2E9C-101B-9397-08002B2CF9AE}" pid="21" name="OutputDir">
    <vt:lpwstr>C:\SiteWeb\gfu\fr\fr_doc\Aide\Present</vt:lpwstr>
  </property>
</Properties>
</file>