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75" r:id="rId3"/>
    <p:sldId id="287" r:id="rId4"/>
    <p:sldId id="297" r:id="rId5"/>
    <p:sldId id="288" r:id="rId6"/>
    <p:sldId id="294" r:id="rId7"/>
    <p:sldId id="291" r:id="rId8"/>
    <p:sldId id="292" r:id="rId9"/>
    <p:sldId id="293" r:id="rId10"/>
    <p:sldId id="300" r:id="rId11"/>
    <p:sldId id="302" r:id="rId12"/>
    <p:sldId id="303" r:id="rId13"/>
    <p:sldId id="312" r:id="rId14"/>
    <p:sldId id="311" r:id="rId15"/>
    <p:sldId id="314" r:id="rId16"/>
    <p:sldId id="317" r:id="rId17"/>
    <p:sldId id="315" r:id="rId18"/>
    <p:sldId id="301" r:id="rId19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453336"/>
            <a:ext cx="136815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13 mai 2014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‹#›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992888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 smtClean="0"/>
              <a:t>Interdiction des chauffages électriques </a:t>
            </a:r>
            <a:r>
              <a:rPr lang="fr-FR" sz="4400" dirty="0"/>
              <a:t>?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000" dirty="0" smtClean="0"/>
              <a:t>Contexte politique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Jeudi 15 mai 2014, Echallens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 smtClean="0"/>
              <a:t>Député PLR </a:t>
            </a:r>
            <a:r>
              <a:rPr lang="fr-FR" sz="2000" b="1" dirty="0" err="1" smtClean="0"/>
              <a:t>Lavaux</a:t>
            </a:r>
            <a:r>
              <a:rPr lang="fr-FR" sz="2000" b="1" dirty="0" smtClean="0"/>
              <a:t>-Oron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Avis de Choc électrique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5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Prêt à participer à l'effort général d'économie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Refus d’un effort financier disproportionné par rapport aux autres citoyens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Plusieurs aménagements dans la bonne direction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Refus de l'interdiction</a:t>
            </a:r>
            <a:r>
              <a:rPr lang="fr-FR" sz="2800" dirty="0" smtClean="0"/>
              <a:t>, perte de valeur immédiate de l'ordre de 100'000 francs pour la majorité des membres (90 % sans circulation d’eau)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Investissement de </a:t>
            </a:r>
            <a:r>
              <a:rPr lang="fr-FR" sz="2800" b="1" dirty="0" smtClean="0"/>
              <a:t>2,5 </a:t>
            </a:r>
            <a:r>
              <a:rPr lang="fr-FR" sz="2800" b="1" dirty="0" err="1" smtClean="0"/>
              <a:t>mrds</a:t>
            </a:r>
            <a:r>
              <a:rPr lang="fr-FR" sz="2800" b="1" dirty="0" smtClean="0"/>
              <a:t> </a:t>
            </a:r>
            <a:r>
              <a:rPr lang="fr-FR" sz="2800" dirty="0" smtClean="0"/>
              <a:t>pour </a:t>
            </a:r>
            <a:r>
              <a:rPr lang="fr-FR" sz="2800" b="1" dirty="0" smtClean="0"/>
              <a:t>2-3% économie </a:t>
            </a:r>
            <a:r>
              <a:rPr lang="fr-FR" sz="2800" dirty="0" smtClean="0"/>
              <a:t>(horizon 2013)</a:t>
            </a:r>
            <a:endParaRPr lang="fr-FR" sz="2800" b="1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Demande d’une politique d’incitation et d’une isolation de tous les bâtiments </a:t>
            </a:r>
            <a:endParaRPr lang="fr-CH" sz="2800" dirty="0" smtClean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Courrier du 16 août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Mention du poids de Choc électrique : hausse </a:t>
            </a:r>
            <a:br>
              <a:rPr lang="fr-FR" sz="2800" dirty="0" smtClean="0"/>
            </a:br>
            <a:r>
              <a:rPr lang="fr-FR" sz="2800" dirty="0" smtClean="0"/>
              <a:t>de 14 à plus de 3’600 membres / sympathisants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Rappel des principaux points d’argumentation 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Une loi anti-électricité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Principes de proportionnalité, d’exemplarité et d’équité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Coût financier disproportionné (CHF 100’000 / maison)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Encouragement public dans le passé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Problème de liberté du commerce et de l’industrie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Propositions d’amendement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1 : suppression « renouvellement »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3 : suppression de l’alinéa</a:t>
            </a:r>
          </a:p>
        </p:txBody>
      </p:sp>
    </p:spTree>
    <p:extLst>
      <p:ext uri="{BB962C8B-B14F-4D97-AF65-F5344CB8AC3E}">
        <p14:creationId xmlns:p14="http://schemas.microsoft.com/office/powerpoint/2010/main" val="9899810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Débat GC Sept-</a:t>
            </a:r>
            <a:r>
              <a:rPr lang="fr-FR" dirty="0" err="1" smtClean="0"/>
              <a:t>Oct</a:t>
            </a:r>
            <a:r>
              <a:rPr lang="fr-FR" dirty="0" smtClean="0"/>
              <a:t>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Crainte manifeste du lobby de Choc électrique, risque de faire capoter toute la </a:t>
            </a:r>
            <a:r>
              <a:rPr lang="fr-FR" sz="2800" dirty="0" err="1" smtClean="0"/>
              <a:t>LVLEne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Amendement déposé par les Verts-libéraux, Verts et Socialistes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3 : suppression de l’alinéa, mais promesse de revenir avec une motion séparée après adoption </a:t>
            </a:r>
            <a:r>
              <a:rPr lang="fr-FR" sz="2200" dirty="0" err="1" smtClean="0"/>
              <a:t>LVLEne</a:t>
            </a:r>
            <a:endParaRPr lang="fr-FR" sz="22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Amendements déposés par le PLR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Art. 30a, alinéa 1 : </a:t>
            </a:r>
            <a:r>
              <a:rPr lang="fr-FR" sz="2200" dirty="0" smtClean="0"/>
              <a:t>mention «</a:t>
            </a:r>
            <a:r>
              <a:rPr lang="fr-FR" sz="2200" dirty="0"/>
              <a:t> renouvellement </a:t>
            </a:r>
            <a:r>
              <a:rPr lang="fr-FR" sz="2200" dirty="0" smtClean="0"/>
              <a:t>intégral »</a:t>
            </a:r>
            <a:endParaRPr lang="fr-FR" sz="2200" dirty="0"/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Art. 30a, alinéa 3 : suppression de </a:t>
            </a:r>
            <a:r>
              <a:rPr lang="fr-FR" sz="2200" dirty="0" smtClean="0"/>
              <a:t>l’alinéa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Résultat final : alinéa 3 supprimé, 104 à 10, </a:t>
            </a:r>
            <a:br>
              <a:rPr lang="fr-FR" sz="2800" dirty="0" smtClean="0"/>
            </a:br>
            <a:r>
              <a:rPr lang="fr-FR" sz="2800" dirty="0" smtClean="0"/>
              <a:t>mais maintien de l’alinéa </a:t>
            </a:r>
            <a:r>
              <a:rPr lang="fr-FR" sz="2800" dirty="0"/>
              <a:t> </a:t>
            </a:r>
            <a:r>
              <a:rPr lang="fr-FR" sz="2800" dirty="0" smtClean="0"/>
              <a:t>1, 84 à 39</a:t>
            </a:r>
            <a:br>
              <a:rPr lang="fr-FR" sz="2800" dirty="0" smtClean="0"/>
            </a:br>
            <a:r>
              <a:rPr lang="fr-FR" sz="2800" dirty="0" smtClean="0"/>
              <a:t>       </a:t>
            </a:r>
            <a:r>
              <a:rPr lang="fr-FR" sz="2800" dirty="0" smtClean="0">
                <a:sym typeface="Wingdings"/>
              </a:rPr>
              <a:t> </a:t>
            </a:r>
            <a:r>
              <a:rPr lang="fr-FR" sz="2800" dirty="0" smtClean="0"/>
              <a:t>vote final le </a:t>
            </a:r>
            <a:r>
              <a:rPr lang="fr-FR" sz="2800" b="1" dirty="0" smtClean="0"/>
              <a:t>29 octobre 2013</a:t>
            </a:r>
            <a:endParaRPr lang="fr-FR" sz="2800" b="1" dirty="0"/>
          </a:p>
          <a:p>
            <a:pPr lvl="1">
              <a:buFont typeface="Arial" pitchFamily="34" charset="0"/>
              <a:buChar char="•"/>
            </a:pP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86171275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685800"/>
          </a:xfrm>
        </p:spPr>
        <p:txBody>
          <a:bodyPr/>
          <a:lstStyle/>
          <a:p>
            <a:r>
              <a:rPr lang="fr-FR" dirty="0" smtClean="0"/>
              <a:t>Opinion 24H 11 octobre 2013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" y="1340767"/>
            <a:ext cx="3037459" cy="51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90" y="1988840"/>
            <a:ext cx="6047710" cy="38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43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16824" cy="685800"/>
          </a:xfrm>
        </p:spPr>
        <p:txBody>
          <a:bodyPr/>
          <a:lstStyle/>
          <a:p>
            <a:r>
              <a:rPr lang="fr-FR" dirty="0" smtClean="0"/>
              <a:t>Entrée en vigueur </a:t>
            </a:r>
            <a:r>
              <a:rPr lang="fr-FR" dirty="0" err="1" smtClean="0"/>
              <a:t>LVLEne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/>
              <a:t>Courrier de Choc électrique à Mme De </a:t>
            </a:r>
            <a:r>
              <a:rPr lang="fr-FR" sz="2800" dirty="0" err="1"/>
              <a:t>Quattro</a:t>
            </a:r>
            <a:r>
              <a:rPr lang="fr-FR" sz="2800" dirty="0"/>
              <a:t> du </a:t>
            </a:r>
            <a:r>
              <a:rPr lang="fr-FR" sz="2800" b="1" dirty="0"/>
              <a:t>30 octobre 2013</a:t>
            </a:r>
            <a:r>
              <a:rPr lang="fr-FR" sz="2800" dirty="0"/>
              <a:t>, confirmant notre </a:t>
            </a:r>
            <a:r>
              <a:rPr lang="fr-FR" sz="2800" dirty="0" smtClean="0"/>
              <a:t>disponibilité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Loi </a:t>
            </a:r>
            <a:r>
              <a:rPr lang="fr-FR" sz="2800" dirty="0"/>
              <a:t>publiée le </a:t>
            </a:r>
            <a:r>
              <a:rPr lang="fr-FR" sz="2800" b="1" dirty="0"/>
              <a:t>12 novembre 2013 </a:t>
            </a:r>
            <a:r>
              <a:rPr lang="fr-FR" sz="2800" dirty="0"/>
              <a:t>dans la FAO, </a:t>
            </a:r>
            <a:br>
              <a:rPr lang="fr-FR" sz="2800" dirty="0"/>
            </a:br>
            <a:r>
              <a:rPr lang="fr-FR" sz="2800" dirty="0"/>
              <a:t>aucun référendum lancé contre la </a:t>
            </a:r>
            <a:r>
              <a:rPr lang="fr-FR" sz="2800" dirty="0" err="1" smtClean="0"/>
              <a:t>LVLEne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Réponse positive de Mme De </a:t>
            </a:r>
            <a:r>
              <a:rPr lang="fr-FR" sz="2800" dirty="0" err="1" smtClean="0"/>
              <a:t>Quattro</a:t>
            </a:r>
            <a:r>
              <a:rPr lang="fr-FR" sz="2800" dirty="0" smtClean="0"/>
              <a:t> au courrier de Choc électrique le </a:t>
            </a:r>
            <a:r>
              <a:rPr lang="fr-FR" sz="2800" b="1" dirty="0" smtClean="0"/>
              <a:t>28 novembre 2013</a:t>
            </a:r>
            <a:endParaRPr lang="fr-FR" sz="2800" b="1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Communiqué </a:t>
            </a:r>
            <a:r>
              <a:rPr lang="fr-FR" sz="2800" dirty="0"/>
              <a:t>du Conseil d’Etat du </a:t>
            </a:r>
            <a:r>
              <a:rPr lang="fr-FR" sz="2800" b="1" dirty="0"/>
              <a:t>6 février 2014</a:t>
            </a:r>
            <a:r>
              <a:rPr lang="fr-FR" sz="2800" dirty="0"/>
              <a:t>, fixant l’entrée en vigueur de la </a:t>
            </a:r>
            <a:r>
              <a:rPr lang="fr-FR" sz="2800" dirty="0" err="1"/>
              <a:t>LVLEne</a:t>
            </a:r>
            <a:r>
              <a:rPr lang="fr-FR" sz="2800" dirty="0"/>
              <a:t> au </a:t>
            </a:r>
            <a:br>
              <a:rPr lang="fr-FR" sz="2800" dirty="0"/>
            </a:br>
            <a:r>
              <a:rPr lang="fr-FR" sz="2800" b="1" dirty="0"/>
              <a:t>1</a:t>
            </a:r>
            <a:r>
              <a:rPr lang="fr-FR" sz="2800" b="1" baseline="30000" dirty="0"/>
              <a:t>er</a:t>
            </a:r>
            <a:r>
              <a:rPr lang="fr-FR" sz="2800" b="1" dirty="0"/>
              <a:t> juillet 2014 </a:t>
            </a:r>
            <a:r>
              <a:rPr lang="fr-FR" sz="2800" dirty="0"/>
              <a:t>– Rédaction du </a:t>
            </a:r>
            <a:r>
              <a:rPr lang="fr-FR" sz="2800" dirty="0" smtClean="0"/>
              <a:t>règlement</a:t>
            </a:r>
            <a:br>
              <a:rPr lang="fr-FR" sz="2800" dirty="0" smtClean="0"/>
            </a:br>
            <a:endParaRPr lang="fr-FR" sz="2800" dirty="0" smtClean="0"/>
          </a:p>
          <a:p>
            <a:pPr marL="0" indent="0"/>
            <a:r>
              <a:rPr lang="fr-FR" sz="2200" dirty="0" smtClean="0"/>
              <a:t/>
            </a:r>
            <a:br>
              <a:rPr lang="fr-FR" sz="2200" dirty="0" smtClean="0"/>
            </a:br>
            <a:endParaRPr lang="fr-FR" sz="2200" dirty="0" smtClean="0"/>
          </a:p>
          <a:p>
            <a:pPr>
              <a:buFont typeface="Arial" pitchFamily="34" charset="0"/>
              <a:buChar char="•"/>
            </a:pPr>
            <a:endParaRPr lang="fr-FR" sz="2800" dirty="0"/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3875065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685800"/>
          </a:xfrm>
        </p:spPr>
        <p:txBody>
          <a:bodyPr/>
          <a:lstStyle/>
          <a:p>
            <a:r>
              <a:rPr lang="fr-CH" dirty="0" err="1" smtClean="0"/>
              <a:t>Init</a:t>
            </a:r>
            <a:r>
              <a:rPr lang="fr-CH"/>
              <a:t>.</a:t>
            </a:r>
            <a:r>
              <a:rPr lang="fr-CH" smtClean="0"/>
              <a:t> </a:t>
            </a:r>
            <a:r>
              <a:rPr lang="fr-CH" dirty="0" err="1" smtClean="0"/>
              <a:t>Pidoux</a:t>
            </a:r>
            <a:r>
              <a:rPr lang="fr-CH" dirty="0" smtClean="0"/>
              <a:t> 4 février 2014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825"/>
            <a:ext cx="77768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7423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Planning </a:t>
            </a:r>
            <a:r>
              <a:rPr lang="fr-CH" dirty="0" err="1" smtClean="0"/>
              <a:t>Init</a:t>
            </a:r>
            <a:r>
              <a:rPr lang="fr-CH" dirty="0" smtClean="0"/>
              <a:t>. </a:t>
            </a:r>
            <a:r>
              <a:rPr lang="fr-CH" dirty="0" err="1" smtClean="0"/>
              <a:t>Pidoux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11 mars 2014 </a:t>
            </a:r>
            <a:r>
              <a:rPr lang="fr-CH" dirty="0" smtClean="0"/>
              <a:t>: développement</a:t>
            </a:r>
            <a:endParaRPr lang="fr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Vu le débat, demande par M. Pidoux de renvoi en commission (automatique)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Séance de commission le </a:t>
            </a:r>
            <a:r>
              <a:rPr lang="fr-CH" b="1" dirty="0" smtClean="0"/>
              <a:t>13 juin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Débats au Grand Conseil </a:t>
            </a:r>
            <a:r>
              <a:rPr lang="fr-CH" b="1" dirty="0" smtClean="0"/>
              <a:t>automne 2014 </a:t>
            </a:r>
            <a:r>
              <a:rPr lang="fr-CH" dirty="0" smtClean="0"/>
              <a:t>pour prise en considération et au</a:t>
            </a:r>
            <a:br>
              <a:rPr lang="fr-CH" dirty="0" smtClean="0"/>
            </a:br>
            <a:r>
              <a:rPr lang="fr-CH" b="1" dirty="0" smtClean="0"/>
              <a:t>printemps 2015</a:t>
            </a:r>
            <a:r>
              <a:rPr lang="fr-CH" dirty="0" smtClean="0"/>
              <a:t> pour révision LVLEne</a:t>
            </a:r>
            <a:endParaRPr lang="fr-CH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Référendum éventuel : </a:t>
            </a:r>
            <a:r>
              <a:rPr lang="fr-CH" b="1" dirty="0" smtClean="0"/>
              <a:t>printemps/été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12’000 signatures</a:t>
            </a:r>
            <a:r>
              <a:rPr lang="fr-CH" dirty="0" smtClean="0"/>
              <a:t> à récolter en </a:t>
            </a:r>
            <a:r>
              <a:rPr lang="fr-CH" b="1" dirty="0" smtClean="0"/>
              <a:t>60 jours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7875663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Point de situation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8965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Disponibilité de Mme De Quattro et de </a:t>
            </a:r>
            <a:br>
              <a:rPr lang="fr-CH" dirty="0" smtClean="0"/>
            </a:br>
            <a:r>
              <a:rPr lang="fr-CH" dirty="0" smtClean="0"/>
              <a:t>ses services pour une discussion, Merci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Règlement d’application contraire à l’esprit de la loi (à discuter)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Interdiction du chauffage électrique, inscrite dans la LVLEne, énervement GC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Nouvelle initiative Pidoux – Référendum à lancer uniquement sur le chauffage électrique et les boilers, avec propriétaires</a:t>
            </a:r>
          </a:p>
        </p:txBody>
      </p:sp>
    </p:spTree>
    <p:extLst>
      <p:ext uri="{BB962C8B-B14F-4D97-AF65-F5344CB8AC3E}">
        <p14:creationId xmlns:p14="http://schemas.microsoft.com/office/powerpoint/2010/main" val="407434517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685800"/>
          </a:xfrm>
        </p:spPr>
        <p:txBody>
          <a:bodyPr/>
          <a:lstStyle/>
          <a:p>
            <a:r>
              <a:rPr lang="fr-CH" dirty="0" smtClean="0"/>
              <a:t>Nous avons besoin d’aide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 smtClean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68144" y="4937263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11 mars 2011</a:t>
            </a:r>
            <a:endParaRPr lang="fr-CH" sz="32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10 juin 2011 : projet de révision de la </a:t>
            </a:r>
            <a:br>
              <a:rPr lang="fr-CH" dirty="0" smtClean="0"/>
            </a:br>
            <a:r>
              <a:rPr lang="fr-CH" dirty="0" err="1" smtClean="0"/>
              <a:t>CoCEn</a:t>
            </a:r>
            <a:r>
              <a:rPr lang="fr-CH" dirty="0" smtClean="0"/>
              <a:t> et de la Loi cantonale sur l’énergie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Suppression des chauffages électriques d’ici 15 ans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Certificat énergétique obligatoire pour les bâtiments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Amélioration de l’efficience </a:t>
            </a:r>
            <a:r>
              <a:rPr lang="fr-FR" dirty="0" err="1" smtClean="0"/>
              <a:t>énergé</a:t>
            </a: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 smtClean="0"/>
              <a:t>tique des installations de chauffage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Obligation d’analyse des besoins </a:t>
            </a:r>
            <a:br>
              <a:rPr lang="fr-FR" dirty="0" smtClean="0"/>
            </a:br>
            <a:r>
              <a:rPr lang="fr-FR" dirty="0" smtClean="0"/>
              <a:t>en énergie pour gros consommateurs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Planification énergétique territoriale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pic>
        <p:nvPicPr>
          <p:cNvPr id="4" name="Image 3" descr="24heures_10juin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415949"/>
            <a:ext cx="2334286" cy="32534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4899339" cy="6741368"/>
          </a:xfrm>
        </p:spPr>
      </p:pic>
      <p:sp>
        <p:nvSpPr>
          <p:cNvPr id="6" name="ZoneTexte 5"/>
          <p:cNvSpPr txBox="1"/>
          <p:nvPr/>
        </p:nvSpPr>
        <p:spPr>
          <a:xfrm>
            <a:off x="6455443" y="2924944"/>
            <a:ext cx="26885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Conférence</a:t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>de presse</a:t>
            </a:r>
          </a:p>
          <a:p>
            <a:endParaRPr lang="fr-CH" sz="3200" dirty="0" smtClean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6 février 2012</a:t>
            </a:r>
          </a:p>
          <a:p>
            <a:endParaRPr lang="fr-CH" sz="3200" dirty="0" smtClean="0">
              <a:latin typeface="+mn-lt"/>
            </a:endParaRPr>
          </a:p>
          <a:p>
            <a:r>
              <a:rPr lang="fr-CH" sz="3200" b="1" dirty="0" smtClean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100 millions </a:t>
            </a:r>
            <a:r>
              <a:rPr lang="fr-CH" dirty="0" smtClean="0"/>
              <a:t>pour amorcer la révolution énergétique (</a:t>
            </a:r>
            <a:r>
              <a:rPr lang="fr-CH" dirty="0" err="1" smtClean="0"/>
              <a:t>réaff</a:t>
            </a:r>
            <a:r>
              <a:rPr lang="fr-CH" dirty="0" smtClean="0"/>
              <a:t>. fonds RPT, début 2012)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Nouvelles énergies renouvelables : 36.1 mios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Recherche et au développement : 12.3 mios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Formation et information : 3.6 mios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Mesures </a:t>
            </a:r>
            <a:r>
              <a:rPr lang="fr-FR" dirty="0" err="1" smtClean="0"/>
              <a:t>compl</a:t>
            </a:r>
            <a:r>
              <a:rPr lang="fr-FR" dirty="0" smtClean="0"/>
              <a:t>., gestion et réserve : 13 mios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Amélioration de l’efficacité énergétique : 35 mios</a:t>
            </a:r>
            <a:r>
              <a:rPr lang="fr-FR" dirty="0" smtClean="0"/>
              <a:t> dont 30 mios pour l’assainissement des bâtiments, dont aide pour remplacement chauffages électriques </a:t>
            </a:r>
            <a:r>
              <a:rPr lang="fr-FR" b="1" i="1" dirty="0" smtClean="0"/>
              <a:t>(1200 francs pour les 25’000 logements vaudois)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Votation à Fribourg, </a:t>
            </a:r>
            <a:br>
              <a:rPr lang="fr-CH" b="1" dirty="0" smtClean="0"/>
            </a:br>
            <a:r>
              <a:rPr lang="fr-CH" b="1" dirty="0" smtClean="0"/>
              <a:t>25 novembre 2012</a:t>
            </a:r>
            <a:br>
              <a:rPr lang="fr-CH" b="1" dirty="0" smtClean="0"/>
            </a:br>
            <a:r>
              <a:rPr lang="fr-FR" dirty="0" smtClean="0"/>
              <a:t>courte majorité de 50,75%, </a:t>
            </a:r>
            <a:br>
              <a:rPr lang="fr-FR" dirty="0" smtClean="0"/>
            </a:br>
            <a:r>
              <a:rPr lang="fr-FR" dirty="0" smtClean="0"/>
              <a:t>participation de 29,06%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Loi vaudoise (</a:t>
            </a:r>
            <a:r>
              <a:rPr lang="fr-FR" dirty="0" err="1" smtClean="0"/>
              <a:t>LVLEne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smtClean="0"/>
              <a:t>revue, maintien de </a:t>
            </a:r>
            <a:br>
              <a:rPr lang="fr-FR" dirty="0" smtClean="0"/>
            </a:br>
            <a:r>
              <a:rPr lang="fr-FR" dirty="0" smtClean="0"/>
              <a:t>l’interdiction mais avec de</a:t>
            </a:r>
            <a:br>
              <a:rPr lang="fr-FR" dirty="0" smtClean="0"/>
            </a:br>
            <a:r>
              <a:rPr lang="fr-FR" dirty="0" smtClean="0"/>
              <a:t>nombreuses exceptions</a:t>
            </a: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28392" cy="5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</a:t>
            </a:r>
            <a:r>
              <a:rPr lang="fr-CH" dirty="0" smtClean="0"/>
              <a:t>30a </a:t>
            </a:r>
            <a:r>
              <a:rPr lang="fr-CH" dirty="0" smtClean="0"/>
              <a:t>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 smtClean="0"/>
              <a:t>1 Le </a:t>
            </a:r>
            <a:r>
              <a:rPr lang="fr-FR" sz="2400" i="1" dirty="0" smtClean="0">
                <a:solidFill>
                  <a:srgbClr val="FF0000"/>
                </a:solidFill>
              </a:rPr>
              <a:t>montage</a:t>
            </a:r>
            <a:r>
              <a:rPr lang="fr-FR" sz="2400" i="1" dirty="0" smtClean="0"/>
              <a:t> et le </a:t>
            </a:r>
            <a:r>
              <a:rPr lang="fr-FR" sz="2400" i="1" dirty="0" smtClean="0">
                <a:solidFill>
                  <a:srgbClr val="FF0000"/>
                </a:solidFill>
              </a:rPr>
              <a:t>renouvellement </a:t>
            </a:r>
            <a:r>
              <a:rPr lang="fr-FR" sz="2400" i="1" dirty="0" smtClean="0"/>
              <a:t>de chauffages </a:t>
            </a:r>
            <a:br>
              <a:rPr lang="fr-FR" sz="2400" i="1" dirty="0" smtClean="0"/>
            </a:br>
            <a:r>
              <a:rPr lang="fr-FR" sz="2400" i="1" dirty="0" smtClean="0"/>
              <a:t>électriques à résistance pour le </a:t>
            </a:r>
            <a:r>
              <a:rPr lang="fr-FR" sz="2400" i="1" dirty="0" smtClean="0">
                <a:solidFill>
                  <a:srgbClr val="FF0000"/>
                </a:solidFill>
              </a:rPr>
              <a:t>chauffage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- des bâtiments ;</a:t>
            </a:r>
            <a:br>
              <a:rPr lang="fr-FR" sz="2400" i="1" dirty="0" smtClean="0"/>
            </a:br>
            <a:r>
              <a:rPr lang="fr-FR" sz="2400" i="1" dirty="0" smtClean="0"/>
              <a:t>- de l'eau chaude sanitaire ;</a:t>
            </a:r>
            <a:br>
              <a:rPr lang="fr-FR" sz="2400" i="1" dirty="0" smtClean="0"/>
            </a:br>
            <a:r>
              <a:rPr lang="fr-FR" sz="2400" i="1" dirty="0" smtClean="0"/>
              <a:t>- des terrasses et endroits ouverts ;</a:t>
            </a:r>
            <a:br>
              <a:rPr lang="fr-FR" sz="2400" i="1" dirty="0" smtClean="0"/>
            </a:br>
            <a:r>
              <a:rPr lang="fr-FR" sz="2400" i="1" dirty="0" smtClean="0">
                <a:solidFill>
                  <a:srgbClr val="FF0000"/>
                </a:solidFill>
              </a:rPr>
              <a:t>est interdit</a:t>
            </a:r>
            <a:r>
              <a:rPr lang="fr-FR" sz="2400" i="1" dirty="0" smtClean="0"/>
              <a:t>.</a:t>
            </a:r>
          </a:p>
          <a:p>
            <a:r>
              <a:rPr lang="fr-FR" sz="2400" i="1" dirty="0" smtClean="0"/>
              <a:t>2 Des </a:t>
            </a:r>
            <a:r>
              <a:rPr lang="fr-FR" sz="2400" i="1" dirty="0" smtClean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 smtClean="0"/>
              <a:t>pour le chauffage des bâtiments et la production d’eau chaude sanitaire sont définies dans le règlement. Elles ne peuvent être octroyées que:</a:t>
            </a:r>
            <a:br>
              <a:rPr lang="fr-FR" sz="2400" i="1" dirty="0" smtClean="0"/>
            </a:br>
            <a:r>
              <a:rPr lang="fr-FR" sz="2400" i="1" dirty="0" smtClean="0"/>
              <a:t>- pour des installations provisoires ;</a:t>
            </a:r>
            <a:br>
              <a:rPr lang="fr-FR" sz="2400" i="1" dirty="0" smtClean="0"/>
            </a:br>
            <a:r>
              <a:rPr lang="fr-FR" sz="2400" i="1" dirty="0" smtClean="0"/>
              <a:t>- pour des chauffages de secours ;</a:t>
            </a:r>
            <a:br>
              <a:rPr lang="fr-FR" sz="2400" i="1" dirty="0" smtClean="0"/>
            </a:br>
            <a:r>
              <a:rPr lang="fr-FR" sz="2400" i="1" dirty="0" smtClean="0"/>
              <a:t>- lorsque le recours à un autre système de chauffage est</a:t>
            </a:r>
            <a:br>
              <a:rPr lang="fr-FR" sz="2400" i="1" dirty="0" smtClean="0"/>
            </a:br>
            <a:r>
              <a:rPr lang="fr-FR" sz="2400" i="1" dirty="0" smtClean="0"/>
              <a:t>  </a:t>
            </a:r>
            <a:r>
              <a:rPr lang="fr-FR" sz="2400" i="1" dirty="0" smtClean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</a:t>
            </a:r>
            <a:r>
              <a:rPr lang="fr-CH" dirty="0" smtClean="0"/>
              <a:t>30a </a:t>
            </a:r>
            <a:r>
              <a:rPr lang="fr-CH" dirty="0" smtClean="0"/>
              <a:t>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256584"/>
          </a:xfrm>
        </p:spPr>
        <p:txBody>
          <a:bodyPr/>
          <a:lstStyle/>
          <a:p>
            <a:r>
              <a:rPr lang="fr-FR" sz="2400" dirty="0" smtClean="0"/>
              <a:t>3 </a:t>
            </a:r>
            <a:r>
              <a:rPr lang="fr-FR" sz="2400" i="1" dirty="0" smtClean="0"/>
              <a:t>Les systèmes de chauffages électriques fixes à résistance des bâtiments doivent être remplacés d'ici au </a:t>
            </a:r>
            <a:r>
              <a:rPr lang="fr-FR" sz="2400" b="1" i="1" dirty="0" smtClean="0">
                <a:solidFill>
                  <a:srgbClr val="FF0000"/>
                </a:solidFill>
              </a:rPr>
              <a:t>31.12.2030</a:t>
            </a:r>
            <a:r>
              <a:rPr lang="fr-FR" sz="2400" i="1" dirty="0" smtClean="0"/>
              <a:t>. Le règlement prévoit les </a:t>
            </a:r>
            <a:r>
              <a:rPr lang="fr-FR" sz="2400" i="1" dirty="0" smtClean="0">
                <a:solidFill>
                  <a:srgbClr val="FF0000"/>
                </a:solidFill>
              </a:rPr>
              <a:t>exceptions</a:t>
            </a:r>
            <a:r>
              <a:rPr lang="fr-FR" sz="2400" i="1" dirty="0" smtClean="0"/>
              <a:t>, notamment pour :</a:t>
            </a:r>
            <a:br>
              <a:rPr lang="fr-FR" sz="2400" i="1" dirty="0" smtClean="0"/>
            </a:br>
            <a:r>
              <a:rPr lang="fr-FR" sz="2400" i="1" dirty="0" smtClean="0"/>
              <a:t>- affectations particulières telles que les </a:t>
            </a:r>
            <a:r>
              <a:rPr lang="fr-FR" sz="2400" i="1" dirty="0" smtClean="0">
                <a:solidFill>
                  <a:srgbClr val="FF0000"/>
                </a:solidFill>
              </a:rPr>
              <a:t>églises</a:t>
            </a:r>
            <a:r>
              <a:rPr lang="fr-FR" sz="2400" i="1" dirty="0" smtClean="0"/>
              <a:t>, les </a:t>
            </a:r>
            <a:r>
              <a:rPr lang="fr-FR" sz="2400" i="1" dirty="0" smtClean="0">
                <a:solidFill>
                  <a:srgbClr val="FF0000"/>
                </a:solidFill>
              </a:rPr>
              <a:t>locaux</a:t>
            </a:r>
            <a:br>
              <a:rPr lang="fr-FR" sz="2400" i="1" dirty="0" smtClean="0">
                <a:solidFill>
                  <a:srgbClr val="FF000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  techniques </a:t>
            </a:r>
            <a:r>
              <a:rPr lang="fr-FR" sz="2400" i="1" dirty="0" smtClean="0"/>
              <a:t>ou les </a:t>
            </a:r>
            <a:r>
              <a:rPr lang="fr-FR" sz="2400" i="1" dirty="0" smtClean="0">
                <a:solidFill>
                  <a:srgbClr val="FF0000"/>
                </a:solidFill>
              </a:rPr>
              <a:t>abris PC </a:t>
            </a:r>
            <a:r>
              <a:rPr lang="fr-FR" sz="2400" i="1" dirty="0" smtClean="0"/>
              <a:t>;</a:t>
            </a:r>
            <a:br>
              <a:rPr lang="fr-FR" sz="2400" i="1" dirty="0" smtClean="0"/>
            </a:br>
            <a:r>
              <a:rPr lang="fr-FR" sz="2400" i="1" dirty="0" smtClean="0"/>
              <a:t>- bâtiments ayant procédé à un </a:t>
            </a:r>
            <a:r>
              <a:rPr lang="fr-FR" sz="2400" i="1" dirty="0" smtClean="0">
                <a:solidFill>
                  <a:srgbClr val="FF0000"/>
                </a:solidFill>
              </a:rPr>
              <a:t>assainissement</a:t>
            </a:r>
            <a:r>
              <a:rPr lang="fr-FR" sz="2400" i="1" dirty="0" smtClean="0"/>
              <a:t> </a:t>
            </a:r>
            <a:r>
              <a:rPr lang="fr-FR" sz="2400" i="1" dirty="0" smtClean="0">
                <a:solidFill>
                  <a:srgbClr val="FF0000"/>
                </a:solidFill>
              </a:rPr>
              <a:t>énergétique</a:t>
            </a:r>
            <a:r>
              <a:rPr lang="fr-FR" sz="2400" i="1" dirty="0" smtClean="0"/>
              <a:t> </a:t>
            </a:r>
            <a:br>
              <a:rPr lang="fr-FR" sz="2400" i="1" dirty="0" smtClean="0"/>
            </a:br>
            <a:r>
              <a:rPr lang="fr-FR" sz="2400" i="1" dirty="0" smtClean="0"/>
              <a:t>  global selon les critères du </a:t>
            </a:r>
            <a:r>
              <a:rPr lang="fr-FR" sz="2400" i="1" dirty="0" smtClean="0">
                <a:solidFill>
                  <a:srgbClr val="FF0000"/>
                </a:solidFill>
              </a:rPr>
              <a:t>Programme Bâtiments </a:t>
            </a:r>
            <a:r>
              <a:rPr lang="fr-FR" sz="2400" i="1" dirty="0" smtClean="0"/>
              <a:t>; </a:t>
            </a:r>
            <a:br>
              <a:rPr lang="fr-FR" sz="2400" i="1" dirty="0" smtClean="0"/>
            </a:br>
            <a:r>
              <a:rPr lang="fr-FR" sz="2400" i="1" dirty="0" smtClean="0"/>
              <a:t>- propriétaires qui peuvent justifier du fait qu’ils ne sont </a:t>
            </a:r>
            <a:r>
              <a:rPr lang="fr-FR" sz="2400" i="1" dirty="0" smtClean="0">
                <a:solidFill>
                  <a:srgbClr val="FF0000"/>
                </a:solidFill>
              </a:rPr>
              <a:t>pas en</a:t>
            </a:r>
            <a:br>
              <a:rPr lang="fr-FR" sz="2400" i="1" dirty="0" smtClean="0">
                <a:solidFill>
                  <a:srgbClr val="FF000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  mesure de financer les travaux </a:t>
            </a:r>
            <a:r>
              <a:rPr lang="fr-FR" sz="2400" i="1" dirty="0" smtClean="0"/>
              <a:t>par leurs propres ressources</a:t>
            </a:r>
            <a:br>
              <a:rPr lang="fr-FR" sz="2400" i="1" dirty="0" smtClean="0"/>
            </a:br>
            <a:r>
              <a:rPr lang="fr-FR" sz="2400" i="1" dirty="0" smtClean="0"/>
              <a:t>  ou un crédit bancaire ; </a:t>
            </a:r>
            <a:br>
              <a:rPr lang="fr-FR" sz="2400" i="1" dirty="0" smtClean="0"/>
            </a:br>
            <a:r>
              <a:rPr lang="fr-FR" sz="2400" i="1" dirty="0" smtClean="0"/>
              <a:t>- bâtiments qui ne sont </a:t>
            </a:r>
            <a:r>
              <a:rPr lang="fr-FR" sz="2400" i="1" dirty="0" smtClean="0">
                <a:solidFill>
                  <a:srgbClr val="FF0000"/>
                </a:solidFill>
              </a:rPr>
              <a:t>pas occupés durant toute l’année </a:t>
            </a:r>
            <a:r>
              <a:rPr lang="fr-FR" sz="2400" i="1" dirty="0" smtClean="0"/>
              <a:t>; </a:t>
            </a:r>
            <a:br>
              <a:rPr lang="fr-FR" sz="2400" i="1" dirty="0" smtClean="0"/>
            </a:br>
            <a:r>
              <a:rPr lang="fr-FR" sz="2400" i="1" dirty="0" smtClean="0"/>
              <a:t>- bâtiments qui </a:t>
            </a:r>
            <a:r>
              <a:rPr lang="fr-FR" sz="2400" i="1" dirty="0" smtClean="0">
                <a:solidFill>
                  <a:srgbClr val="FF0000"/>
                </a:solidFill>
              </a:rPr>
              <a:t>produisent eux-mêmes </a:t>
            </a:r>
            <a:r>
              <a:rPr lang="fr-FR" sz="2400" i="1" dirty="0" smtClean="0"/>
              <a:t>à partir d’énergie </a:t>
            </a:r>
            <a:br>
              <a:rPr lang="fr-FR" sz="2400" i="1" dirty="0" smtClean="0"/>
            </a:br>
            <a:r>
              <a:rPr lang="fr-FR" sz="2400" i="1" dirty="0" smtClean="0"/>
              <a:t>  renouvelable au moins </a:t>
            </a:r>
            <a:r>
              <a:rPr lang="fr-FR" sz="2400" i="1" dirty="0" smtClean="0">
                <a:solidFill>
                  <a:srgbClr val="FF0000"/>
                </a:solidFill>
              </a:rPr>
              <a:t>50% des besoins de l’électricité </a:t>
            </a:r>
            <a:br>
              <a:rPr lang="fr-FR" sz="2400" i="1" dirty="0" smtClean="0">
                <a:solidFill>
                  <a:srgbClr val="FF000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  </a:t>
            </a:r>
            <a:r>
              <a:rPr lang="fr-FR" sz="2400" i="1" dirty="0" smtClean="0"/>
              <a:t>nécessaire au chauffage.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 smtClean="0"/>
              <a:t>Nouvel article </a:t>
            </a:r>
            <a:r>
              <a:rPr lang="fr-CH" dirty="0" smtClean="0"/>
              <a:t>30a </a:t>
            </a:r>
            <a:r>
              <a:rPr lang="fr-CH" dirty="0" smtClean="0"/>
              <a:t>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1800200"/>
          </a:xfrm>
        </p:spPr>
        <p:txBody>
          <a:bodyPr/>
          <a:lstStyle/>
          <a:p>
            <a:r>
              <a:rPr lang="fr-FR" sz="2400" dirty="0" smtClean="0"/>
              <a:t>4 </a:t>
            </a:r>
            <a:r>
              <a:rPr lang="fr-FR" sz="2400" i="1" dirty="0" smtClean="0"/>
              <a:t>Le Conseil d’Etat peut accorder des </a:t>
            </a:r>
            <a:r>
              <a:rPr lang="fr-FR" sz="2400" i="1" dirty="0" smtClean="0">
                <a:solidFill>
                  <a:srgbClr val="FF0000"/>
                </a:solidFill>
              </a:rPr>
              <a:t>subventions</a:t>
            </a:r>
            <a:r>
              <a:rPr lang="fr-FR" sz="2400" i="1" dirty="0" smtClean="0"/>
              <a:t> pour le remplacement des chauffages électriques fixes lorsque le nouveau vecteur énergétique est basé sur une </a:t>
            </a:r>
            <a:r>
              <a:rPr lang="fr-FR" sz="2400" i="1" dirty="0" smtClean="0">
                <a:solidFill>
                  <a:srgbClr val="FF0000"/>
                </a:solidFill>
              </a:rPr>
              <a:t>énergie renouvelable</a:t>
            </a: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1817</TotalTime>
  <Pages>32</Pages>
  <Words>459</Words>
  <Application>Microsoft Macintosh PowerPoint</Application>
  <PresentationFormat>Présentation à l'écran (4:3)</PresentationFormat>
  <Paragraphs>84</Paragraphs>
  <Slides>18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modediah.ppt</vt:lpstr>
      <vt:lpstr>Interdiction des chauffages électriques ?   Contexte politique  Jeudi 15 mai 2014, Echallens</vt:lpstr>
      <vt:lpstr>Origine : Fukushima</vt:lpstr>
      <vt:lpstr>Politique cantonale (1)</vt:lpstr>
      <vt:lpstr>Présentation PowerPoint</vt:lpstr>
      <vt:lpstr>Politique cantonale (2)</vt:lpstr>
      <vt:lpstr>Politique cantonale (3)</vt:lpstr>
      <vt:lpstr>Nouvel article 30a LVLEne</vt:lpstr>
      <vt:lpstr>Nouvel article 30a LVLEne</vt:lpstr>
      <vt:lpstr>Nouvel article 30a LVLEne</vt:lpstr>
      <vt:lpstr>Avis de Choc électrique</vt:lpstr>
      <vt:lpstr>Courrier du 16 août 2013</vt:lpstr>
      <vt:lpstr>Débat GC Sept-Oct 2013</vt:lpstr>
      <vt:lpstr>Opinion 24H 11 octobre 2013</vt:lpstr>
      <vt:lpstr>Entrée en vigueur LVLEne</vt:lpstr>
      <vt:lpstr>Init. Pidoux 4 février 2014</vt:lpstr>
      <vt:lpstr>Planning Init. Pidoux</vt:lpstr>
      <vt:lpstr>Point de situation</vt:lpstr>
      <vt:lpstr>Nous avons besoin d’aide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CVCI</cp:lastModifiedBy>
  <cp:revision>159</cp:revision>
  <cp:lastPrinted>1999-11-16T08:24:30Z</cp:lastPrinted>
  <dcterms:created xsi:type="dcterms:W3CDTF">1998-09-24T12:46:24Z</dcterms:created>
  <dcterms:modified xsi:type="dcterms:W3CDTF">2014-05-13T13:50:44Z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