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3"/>
  </p:handoutMasterIdLst>
  <p:sldIdLst>
    <p:sldId id="256" r:id="rId2"/>
    <p:sldId id="257" r:id="rId3"/>
    <p:sldId id="261" r:id="rId4"/>
    <p:sldId id="270" r:id="rId5"/>
    <p:sldId id="262" r:id="rId6"/>
    <p:sldId id="271" r:id="rId7"/>
    <p:sldId id="263" r:id="rId8"/>
    <p:sldId id="272" r:id="rId9"/>
    <p:sldId id="258" r:id="rId10"/>
    <p:sldId id="264" r:id="rId11"/>
    <p:sldId id="273" r:id="rId12"/>
    <p:sldId id="265" r:id="rId13"/>
    <p:sldId id="274" r:id="rId14"/>
    <p:sldId id="266" r:id="rId15"/>
    <p:sldId id="275" r:id="rId16"/>
    <p:sldId id="267" r:id="rId17"/>
    <p:sldId id="268" r:id="rId18"/>
    <p:sldId id="276" r:id="rId19"/>
    <p:sldId id="269" r:id="rId20"/>
    <p:sldId id="259" r:id="rId21"/>
    <p:sldId id="260" r:id="rId22"/>
  </p:sldIdLst>
  <p:sldSz cx="9144000" cy="6858000" type="screen4x3"/>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8" d="100"/>
          <a:sy n="118" d="100"/>
        </p:scale>
        <p:origin x="-135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A7085FFB-87FA-478E-94F5-BBCA9026C4A6}" type="datetimeFigureOut">
              <a:rPr lang="fr-CH" smtClean="0"/>
              <a:t>27.01.2015</a:t>
            </a:fld>
            <a:endParaRPr lang="fr-CH"/>
          </a:p>
        </p:txBody>
      </p:sp>
      <p:sp>
        <p:nvSpPr>
          <p:cNvPr id="4" name="Espace réservé du pied de page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fr-CH"/>
          </a:p>
        </p:txBody>
      </p:sp>
      <p:sp>
        <p:nvSpPr>
          <p:cNvPr id="5" name="Espace réservé du numéro de diapositive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6F1049BD-FC43-4B97-872F-EB9B5F5D96CB}" type="slidenum">
              <a:rPr lang="fr-CH" smtClean="0"/>
              <a:t>‹N°›</a:t>
            </a:fld>
            <a:endParaRPr lang="fr-CH"/>
          </a:p>
        </p:txBody>
      </p:sp>
    </p:spTree>
    <p:extLst>
      <p:ext uri="{BB962C8B-B14F-4D97-AF65-F5344CB8AC3E}">
        <p14:creationId xmlns:p14="http://schemas.microsoft.com/office/powerpoint/2010/main" val="35643199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CH"/>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H"/>
          </a:p>
        </p:txBody>
      </p:sp>
      <p:sp>
        <p:nvSpPr>
          <p:cNvPr id="4" name="Espace réservé de la date 3"/>
          <p:cNvSpPr>
            <a:spLocks noGrp="1"/>
          </p:cNvSpPr>
          <p:nvPr>
            <p:ph type="dt" sz="half" idx="10"/>
          </p:nvPr>
        </p:nvSpPr>
        <p:spPr/>
        <p:txBody>
          <a:bodyPr/>
          <a:lstStyle/>
          <a:p>
            <a:fld id="{27258BCF-7AE8-4E64-A9BD-514F14D572E0}" type="datetimeFigureOut">
              <a:rPr lang="fr-CH" smtClean="0"/>
              <a:t>27.01.2015</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1337649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27258BCF-7AE8-4E64-A9BD-514F14D572E0}" type="datetimeFigureOut">
              <a:rPr lang="fr-CH" smtClean="0"/>
              <a:t>27.01.2015</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1944575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CH"/>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27258BCF-7AE8-4E64-A9BD-514F14D572E0}" type="datetimeFigureOut">
              <a:rPr lang="fr-CH" smtClean="0"/>
              <a:t>27.01.2015</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3278404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27258BCF-7AE8-4E64-A9BD-514F14D572E0}" type="datetimeFigureOut">
              <a:rPr lang="fr-CH" smtClean="0"/>
              <a:t>27.01.2015</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1777159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7258BCF-7AE8-4E64-A9BD-514F14D572E0}" type="datetimeFigureOut">
              <a:rPr lang="fr-CH" smtClean="0"/>
              <a:t>27.01.2015</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3640438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e la date 4"/>
          <p:cNvSpPr>
            <a:spLocks noGrp="1"/>
          </p:cNvSpPr>
          <p:nvPr>
            <p:ph type="dt" sz="half" idx="10"/>
          </p:nvPr>
        </p:nvSpPr>
        <p:spPr/>
        <p:txBody>
          <a:bodyPr/>
          <a:lstStyle/>
          <a:p>
            <a:fld id="{27258BCF-7AE8-4E64-A9BD-514F14D572E0}" type="datetimeFigureOut">
              <a:rPr lang="fr-CH" smtClean="0"/>
              <a:t>27.01.2015</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3592886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7" name="Espace réservé de la date 6"/>
          <p:cNvSpPr>
            <a:spLocks noGrp="1"/>
          </p:cNvSpPr>
          <p:nvPr>
            <p:ph type="dt" sz="half" idx="10"/>
          </p:nvPr>
        </p:nvSpPr>
        <p:spPr/>
        <p:txBody>
          <a:bodyPr/>
          <a:lstStyle/>
          <a:p>
            <a:fld id="{27258BCF-7AE8-4E64-A9BD-514F14D572E0}" type="datetimeFigureOut">
              <a:rPr lang="fr-CH" smtClean="0"/>
              <a:t>27.01.2015</a:t>
            </a:fld>
            <a:endParaRPr lang="fr-CH"/>
          </a:p>
        </p:txBody>
      </p:sp>
      <p:sp>
        <p:nvSpPr>
          <p:cNvPr id="8" name="Espace réservé du pied de page 7"/>
          <p:cNvSpPr>
            <a:spLocks noGrp="1"/>
          </p:cNvSpPr>
          <p:nvPr>
            <p:ph type="ftr" sz="quarter" idx="11"/>
          </p:nvPr>
        </p:nvSpPr>
        <p:spPr/>
        <p:txBody>
          <a:bodyPr/>
          <a:lstStyle/>
          <a:p>
            <a:endParaRPr lang="fr-CH"/>
          </a:p>
        </p:txBody>
      </p:sp>
      <p:sp>
        <p:nvSpPr>
          <p:cNvPr id="9" name="Espace réservé du numéro de diapositive 8"/>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2447381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e la date 2"/>
          <p:cNvSpPr>
            <a:spLocks noGrp="1"/>
          </p:cNvSpPr>
          <p:nvPr>
            <p:ph type="dt" sz="half" idx="10"/>
          </p:nvPr>
        </p:nvSpPr>
        <p:spPr/>
        <p:txBody>
          <a:bodyPr/>
          <a:lstStyle/>
          <a:p>
            <a:fld id="{27258BCF-7AE8-4E64-A9BD-514F14D572E0}" type="datetimeFigureOut">
              <a:rPr lang="fr-CH" smtClean="0"/>
              <a:t>27.01.2015</a:t>
            </a:fld>
            <a:endParaRPr lang="fr-CH"/>
          </a:p>
        </p:txBody>
      </p:sp>
      <p:sp>
        <p:nvSpPr>
          <p:cNvPr id="4" name="Espace réservé du pied de page 3"/>
          <p:cNvSpPr>
            <a:spLocks noGrp="1"/>
          </p:cNvSpPr>
          <p:nvPr>
            <p:ph type="ftr" sz="quarter" idx="11"/>
          </p:nvPr>
        </p:nvSpPr>
        <p:spPr/>
        <p:txBody>
          <a:bodyPr/>
          <a:lstStyle/>
          <a:p>
            <a:endParaRPr lang="fr-CH"/>
          </a:p>
        </p:txBody>
      </p:sp>
      <p:sp>
        <p:nvSpPr>
          <p:cNvPr id="5" name="Espace réservé du numéro de diapositive 4"/>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2198552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7258BCF-7AE8-4E64-A9BD-514F14D572E0}" type="datetimeFigureOut">
              <a:rPr lang="fr-CH" smtClean="0"/>
              <a:t>27.01.2015</a:t>
            </a:fld>
            <a:endParaRPr lang="fr-CH"/>
          </a:p>
        </p:txBody>
      </p:sp>
      <p:sp>
        <p:nvSpPr>
          <p:cNvPr id="3" name="Espace réservé du pied de page 2"/>
          <p:cNvSpPr>
            <a:spLocks noGrp="1"/>
          </p:cNvSpPr>
          <p:nvPr>
            <p:ph type="ftr" sz="quarter" idx="11"/>
          </p:nvPr>
        </p:nvSpPr>
        <p:spPr/>
        <p:txBody>
          <a:bodyPr/>
          <a:lstStyle/>
          <a:p>
            <a:endParaRPr lang="fr-CH"/>
          </a:p>
        </p:txBody>
      </p:sp>
      <p:sp>
        <p:nvSpPr>
          <p:cNvPr id="4" name="Espace réservé du numéro de diapositive 3"/>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2934468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7258BCF-7AE8-4E64-A9BD-514F14D572E0}" type="datetimeFigureOut">
              <a:rPr lang="fr-CH" smtClean="0"/>
              <a:t>27.01.2015</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2944684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7258BCF-7AE8-4E64-A9BD-514F14D572E0}" type="datetimeFigureOut">
              <a:rPr lang="fr-CH" smtClean="0"/>
              <a:t>27.01.2015</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2904910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CH"/>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258BCF-7AE8-4E64-A9BD-514F14D572E0}" type="datetimeFigureOut">
              <a:rPr lang="fr-CH" smtClean="0"/>
              <a:t>27.01.2015</a:t>
            </a:fld>
            <a:endParaRPr lang="fr-CH"/>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9986E-6C3D-4869-B076-AAF48A9F95D9}" type="slidenum">
              <a:rPr lang="fr-CH" smtClean="0"/>
              <a:t>‹N°›</a:t>
            </a:fld>
            <a:endParaRPr lang="fr-CH"/>
          </a:p>
        </p:txBody>
      </p:sp>
    </p:spTree>
    <p:extLst>
      <p:ext uri="{BB962C8B-B14F-4D97-AF65-F5344CB8AC3E}">
        <p14:creationId xmlns:p14="http://schemas.microsoft.com/office/powerpoint/2010/main" val="3096017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fontScale="92500" lnSpcReduction="10000"/>
          </a:bodyPr>
          <a:lstStyle/>
          <a:p>
            <a:pPr>
              <a:lnSpc>
                <a:spcPct val="110000"/>
              </a:lnSpc>
            </a:pPr>
            <a:r>
              <a:rPr lang="fr-CH" sz="3500" dirty="0" smtClean="0">
                <a:solidFill>
                  <a:schemeClr val="tx1"/>
                </a:solidFill>
              </a:rPr>
              <a:t>Séance d'information de Choc Electrique</a:t>
            </a:r>
          </a:p>
          <a:p>
            <a:pPr>
              <a:lnSpc>
                <a:spcPct val="110000"/>
              </a:lnSpc>
            </a:pPr>
            <a:r>
              <a:rPr lang="fr-CH" sz="3500" u="sng" dirty="0" smtClean="0">
                <a:solidFill>
                  <a:schemeClr val="tx1"/>
                </a:solidFill>
              </a:rPr>
              <a:t>Mardi 27 janvier 2015 à 20 h 00 à Epalinges</a:t>
            </a:r>
          </a:p>
          <a:p>
            <a:pPr>
              <a:lnSpc>
                <a:spcPct val="110000"/>
              </a:lnSpc>
            </a:pPr>
            <a:endParaRPr lang="fr-CH" dirty="0">
              <a:solidFill>
                <a:schemeClr val="tx1"/>
              </a:solidFill>
            </a:endParaRPr>
          </a:p>
          <a:p>
            <a:pPr>
              <a:lnSpc>
                <a:spcPct val="110000"/>
              </a:lnSpc>
            </a:pPr>
            <a:r>
              <a:rPr lang="fr-CH" b="1" dirty="0" smtClean="0">
                <a:solidFill>
                  <a:schemeClr val="tx1"/>
                </a:solidFill>
              </a:rPr>
              <a:t>Stratégie énergétique 2050 :</a:t>
            </a:r>
          </a:p>
          <a:p>
            <a:pPr>
              <a:lnSpc>
                <a:spcPct val="110000"/>
              </a:lnSpc>
            </a:pPr>
            <a:r>
              <a:rPr lang="fr-CH" b="1" dirty="0" smtClean="0">
                <a:solidFill>
                  <a:schemeClr val="tx1"/>
                </a:solidFill>
              </a:rPr>
              <a:t>décisions du Conseil national en lien avec le bâtiment</a:t>
            </a:r>
          </a:p>
          <a:p>
            <a:pPr>
              <a:lnSpc>
                <a:spcPct val="110000"/>
              </a:lnSpc>
            </a:pPr>
            <a:endParaRPr lang="fr-CH" dirty="0" smtClean="0">
              <a:solidFill>
                <a:schemeClr val="tx1"/>
              </a:solidFill>
            </a:endParaRPr>
          </a:p>
          <a:p>
            <a:pPr>
              <a:lnSpc>
                <a:spcPct val="110000"/>
              </a:lnSpc>
            </a:pPr>
            <a:r>
              <a:rPr lang="fr-CH" dirty="0" smtClean="0">
                <a:solidFill>
                  <a:schemeClr val="tx1"/>
                </a:solidFill>
              </a:rPr>
              <a:t>par</a:t>
            </a:r>
          </a:p>
          <a:p>
            <a:pPr>
              <a:lnSpc>
                <a:spcPct val="110000"/>
              </a:lnSpc>
            </a:pPr>
            <a:r>
              <a:rPr lang="fr-CH" dirty="0" smtClean="0">
                <a:solidFill>
                  <a:schemeClr val="tx1"/>
                </a:solidFill>
              </a:rPr>
              <a:t>Olivier </a:t>
            </a:r>
            <a:r>
              <a:rPr lang="fr-CH" dirty="0" smtClean="0">
                <a:solidFill>
                  <a:schemeClr val="tx1"/>
                </a:solidFill>
              </a:rPr>
              <a:t>Feller</a:t>
            </a:r>
            <a:endParaRPr lang="fr-CH" dirty="0" smtClean="0">
              <a:solidFill>
                <a:schemeClr val="tx1"/>
              </a:solidFill>
            </a:endParaRPr>
          </a:p>
          <a:p>
            <a:pPr>
              <a:lnSpc>
                <a:spcPct val="110000"/>
              </a:lnSpc>
            </a:pPr>
            <a:r>
              <a:rPr lang="fr-CH" dirty="0">
                <a:solidFill>
                  <a:schemeClr val="tx1"/>
                </a:solidFill>
              </a:rPr>
              <a:t>C</a:t>
            </a:r>
            <a:r>
              <a:rPr lang="fr-CH" dirty="0" smtClean="0">
                <a:solidFill>
                  <a:schemeClr val="tx1"/>
                </a:solidFill>
              </a:rPr>
              <a:t>onseiller national PLR Vaud</a:t>
            </a:r>
          </a:p>
          <a:p>
            <a:pPr>
              <a:lnSpc>
                <a:spcPct val="110000"/>
              </a:lnSpc>
            </a:pPr>
            <a:r>
              <a:rPr lang="fr-CH" dirty="0" smtClean="0">
                <a:solidFill>
                  <a:schemeClr val="tx1"/>
                </a:solidFill>
              </a:rPr>
              <a:t>Directeur de la Chambre vaudoise immobilière</a:t>
            </a:r>
            <a:endParaRPr lang="fr-CH" dirty="0">
              <a:solidFill>
                <a:schemeClr val="tx1"/>
              </a:solidFill>
            </a:endParaRPr>
          </a:p>
        </p:txBody>
      </p:sp>
    </p:spTree>
    <p:extLst>
      <p:ext uri="{BB962C8B-B14F-4D97-AF65-F5344CB8AC3E}">
        <p14:creationId xmlns:p14="http://schemas.microsoft.com/office/powerpoint/2010/main" val="40298388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u="sng" dirty="0" smtClean="0">
                <a:solidFill>
                  <a:schemeClr val="tx1"/>
                </a:solidFill>
              </a:rPr>
              <a:t>Article 29, alinéa 2</a:t>
            </a:r>
            <a:endParaRPr lang="fr-CH" sz="5400" u="sng" dirty="0">
              <a:solidFill>
                <a:schemeClr val="tx1"/>
              </a:solidFill>
            </a:endParaRPr>
          </a:p>
        </p:txBody>
      </p:sp>
    </p:spTree>
    <p:extLst>
      <p:ext uri="{BB962C8B-B14F-4D97-AF65-F5344CB8AC3E}">
        <p14:creationId xmlns:p14="http://schemas.microsoft.com/office/powerpoint/2010/main" val="31557569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gn="l"/>
            <a:r>
              <a:rPr lang="fr-CH" sz="3000" dirty="0" smtClean="0">
                <a:solidFill>
                  <a:schemeClr val="tx1"/>
                </a:solidFill>
              </a:rPr>
              <a:t>Droit en vigueur :</a:t>
            </a:r>
          </a:p>
          <a:p>
            <a:pPr algn="l"/>
            <a:r>
              <a:rPr lang="fr-CH" sz="3000" i="1" dirty="0" smtClean="0">
                <a:solidFill>
                  <a:schemeClr val="tx1"/>
                </a:solidFill>
              </a:rPr>
              <a:t>Le montant de la taxe est de 36 francs par tonne de CO</a:t>
            </a:r>
            <a:r>
              <a:rPr lang="fr-CH" sz="3000" i="1" baseline="-25000" dirty="0" smtClean="0">
                <a:solidFill>
                  <a:schemeClr val="tx1"/>
                </a:solidFill>
              </a:rPr>
              <a:t>2</a:t>
            </a:r>
            <a:endParaRPr lang="fr-CH" sz="3000" i="1" dirty="0" smtClean="0">
              <a:solidFill>
                <a:schemeClr val="tx1"/>
              </a:solidFill>
            </a:endParaRPr>
          </a:p>
          <a:p>
            <a:pPr algn="l"/>
            <a:endParaRPr lang="fr-CH" sz="3000" i="1" dirty="0">
              <a:solidFill>
                <a:schemeClr val="tx1"/>
              </a:solidFill>
            </a:endParaRPr>
          </a:p>
          <a:p>
            <a:pPr algn="l"/>
            <a:r>
              <a:rPr lang="fr-CH" sz="3000" dirty="0" smtClean="0">
                <a:solidFill>
                  <a:srgbClr val="7030A0"/>
                </a:solidFill>
              </a:rPr>
              <a:t>Projet du Conseil fédéral :</a:t>
            </a:r>
          </a:p>
          <a:p>
            <a:pPr algn="l"/>
            <a:r>
              <a:rPr lang="fr-CH" sz="3000" i="1" dirty="0" smtClean="0">
                <a:solidFill>
                  <a:srgbClr val="7030A0"/>
                </a:solidFill>
              </a:rPr>
              <a:t>Le montant de la taxe est de 84 francs par tonne de CO</a:t>
            </a:r>
            <a:r>
              <a:rPr lang="fr-CH" sz="3000" i="1" baseline="-25000" dirty="0" smtClean="0">
                <a:solidFill>
                  <a:srgbClr val="7030A0"/>
                </a:solidFill>
              </a:rPr>
              <a:t>2</a:t>
            </a:r>
          </a:p>
          <a:p>
            <a:pPr algn="l"/>
            <a:endParaRPr lang="fr-CH" sz="3000" dirty="0">
              <a:solidFill>
                <a:srgbClr val="7030A0"/>
              </a:solidFill>
            </a:endParaRPr>
          </a:p>
          <a:p>
            <a:pPr algn="l"/>
            <a:r>
              <a:rPr lang="fr-CH" sz="3000" dirty="0" smtClean="0">
                <a:solidFill>
                  <a:srgbClr val="C00000"/>
                </a:solidFill>
              </a:rPr>
              <a:t>Décision du Conseil national :</a:t>
            </a:r>
          </a:p>
          <a:p>
            <a:pPr algn="l"/>
            <a:r>
              <a:rPr lang="fr-CH" sz="3000" dirty="0" smtClean="0">
                <a:solidFill>
                  <a:srgbClr val="C00000"/>
                </a:solidFill>
              </a:rPr>
              <a:t>Maintien du droit en vigueur</a:t>
            </a:r>
            <a:r>
              <a:rPr lang="fr-CH" sz="3000" i="1" dirty="0" smtClean="0">
                <a:solidFill>
                  <a:srgbClr val="C00000"/>
                </a:solidFill>
              </a:rPr>
              <a:t>.</a:t>
            </a:r>
            <a:endParaRPr lang="fr-CH" sz="3000" i="1" dirty="0">
              <a:solidFill>
                <a:srgbClr val="C00000"/>
              </a:solidFill>
            </a:endParaRPr>
          </a:p>
          <a:p>
            <a:pPr algn="l"/>
            <a:endParaRPr lang="fr-CH" sz="3000" dirty="0">
              <a:solidFill>
                <a:srgbClr val="C00000"/>
              </a:solidFill>
            </a:endParaRPr>
          </a:p>
        </p:txBody>
      </p:sp>
    </p:spTree>
    <p:extLst>
      <p:ext uri="{BB962C8B-B14F-4D97-AF65-F5344CB8AC3E}">
        <p14:creationId xmlns:p14="http://schemas.microsoft.com/office/powerpoint/2010/main" val="8668910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u="sng" dirty="0" smtClean="0">
                <a:solidFill>
                  <a:schemeClr val="tx1"/>
                </a:solidFill>
              </a:rPr>
              <a:t>Article 34, alinéa 1</a:t>
            </a:r>
            <a:endParaRPr lang="fr-CH" sz="5400" u="sng" dirty="0">
              <a:solidFill>
                <a:schemeClr val="tx1"/>
              </a:solidFill>
            </a:endParaRPr>
          </a:p>
        </p:txBody>
      </p:sp>
    </p:spTree>
    <p:extLst>
      <p:ext uri="{BB962C8B-B14F-4D97-AF65-F5344CB8AC3E}">
        <p14:creationId xmlns:p14="http://schemas.microsoft.com/office/powerpoint/2010/main" val="3155756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fontScale="92500" lnSpcReduction="20000"/>
          </a:bodyPr>
          <a:lstStyle/>
          <a:p>
            <a:pPr algn="l"/>
            <a:r>
              <a:rPr lang="fr-CH" sz="3000" dirty="0" smtClean="0">
                <a:solidFill>
                  <a:schemeClr val="tx1"/>
                </a:solidFill>
              </a:rPr>
              <a:t>Droit en vigueur :</a:t>
            </a:r>
          </a:p>
          <a:p>
            <a:pPr algn="l"/>
            <a:r>
              <a:rPr lang="fr-CH" sz="3000" i="1" dirty="0" smtClean="0">
                <a:solidFill>
                  <a:schemeClr val="tx1"/>
                </a:solidFill>
              </a:rPr>
              <a:t>Un tiers du produit de la taxe sur le CO</a:t>
            </a:r>
            <a:r>
              <a:rPr lang="fr-CH" sz="3000" i="1" baseline="-25000" dirty="0" smtClean="0">
                <a:solidFill>
                  <a:schemeClr val="tx1"/>
                </a:solidFill>
              </a:rPr>
              <a:t>2</a:t>
            </a:r>
            <a:r>
              <a:rPr lang="fr-CH" sz="3000" i="1" dirty="0" smtClean="0">
                <a:solidFill>
                  <a:schemeClr val="tx1"/>
                </a:solidFill>
              </a:rPr>
              <a:t>, mais au plus </a:t>
            </a:r>
            <a:r>
              <a:rPr lang="fr-CH" sz="3000" i="1" u="sng" dirty="0" smtClean="0">
                <a:solidFill>
                  <a:schemeClr val="tx1"/>
                </a:solidFill>
              </a:rPr>
              <a:t>300 millions de francs par an</a:t>
            </a:r>
            <a:r>
              <a:rPr lang="fr-CH" sz="3000" i="1" dirty="0" smtClean="0">
                <a:solidFill>
                  <a:schemeClr val="tx1"/>
                </a:solidFill>
              </a:rPr>
              <a:t>, est affecté au financement des mesures de réduction des émissions de CO</a:t>
            </a:r>
            <a:r>
              <a:rPr lang="fr-CH" sz="3000" i="1" baseline="-25000" dirty="0" smtClean="0">
                <a:solidFill>
                  <a:schemeClr val="tx1"/>
                </a:solidFill>
              </a:rPr>
              <a:t>2</a:t>
            </a:r>
            <a:r>
              <a:rPr lang="fr-CH" sz="3000" i="1" dirty="0" smtClean="0">
                <a:solidFill>
                  <a:schemeClr val="tx1"/>
                </a:solidFill>
              </a:rPr>
              <a:t> des bâtiments (...)</a:t>
            </a:r>
          </a:p>
          <a:p>
            <a:pPr algn="l"/>
            <a:endParaRPr lang="fr-CH" sz="3000" i="1" dirty="0">
              <a:solidFill>
                <a:schemeClr val="tx1"/>
              </a:solidFill>
            </a:endParaRPr>
          </a:p>
          <a:p>
            <a:pPr algn="l"/>
            <a:r>
              <a:rPr lang="fr-CH" sz="3000" dirty="0" smtClean="0">
                <a:solidFill>
                  <a:srgbClr val="7030A0"/>
                </a:solidFill>
              </a:rPr>
              <a:t>Projet du Conseil fédéral :</a:t>
            </a:r>
          </a:p>
          <a:p>
            <a:pPr algn="l"/>
            <a:r>
              <a:rPr lang="fr-CH" sz="3000" i="1" dirty="0" smtClean="0">
                <a:solidFill>
                  <a:srgbClr val="7030A0"/>
                </a:solidFill>
              </a:rPr>
              <a:t>Un tiers du produit de la taxe sur le CO</a:t>
            </a:r>
            <a:r>
              <a:rPr lang="fr-CH" sz="3000" i="1" baseline="-25000" dirty="0" smtClean="0">
                <a:solidFill>
                  <a:srgbClr val="7030A0"/>
                </a:solidFill>
              </a:rPr>
              <a:t>2</a:t>
            </a:r>
            <a:r>
              <a:rPr lang="fr-CH" sz="3000" i="1" dirty="0" smtClean="0">
                <a:solidFill>
                  <a:srgbClr val="7030A0"/>
                </a:solidFill>
              </a:rPr>
              <a:t>, mais au plus </a:t>
            </a:r>
            <a:r>
              <a:rPr lang="fr-CH" sz="3000" i="1" u="sng" dirty="0" smtClean="0">
                <a:solidFill>
                  <a:srgbClr val="7030A0"/>
                </a:solidFill>
              </a:rPr>
              <a:t>450 millions de francs par an</a:t>
            </a:r>
            <a:r>
              <a:rPr lang="fr-CH" sz="3000" i="1" dirty="0" smtClean="0">
                <a:solidFill>
                  <a:srgbClr val="7030A0"/>
                </a:solidFill>
              </a:rPr>
              <a:t>, est affecté au financement des mesures de réduction à long terme des émissions de CO</a:t>
            </a:r>
            <a:r>
              <a:rPr lang="fr-CH" sz="3000" i="1" baseline="-25000" dirty="0" smtClean="0">
                <a:solidFill>
                  <a:srgbClr val="7030A0"/>
                </a:solidFill>
              </a:rPr>
              <a:t>2</a:t>
            </a:r>
            <a:r>
              <a:rPr lang="fr-CH" sz="3000" i="1" dirty="0" smtClean="0">
                <a:solidFill>
                  <a:srgbClr val="7030A0"/>
                </a:solidFill>
              </a:rPr>
              <a:t> des bâtiments (...)</a:t>
            </a:r>
            <a:endParaRPr lang="fr-CH" sz="3000" i="1" baseline="-25000" dirty="0" smtClean="0">
              <a:solidFill>
                <a:srgbClr val="7030A0"/>
              </a:solidFill>
            </a:endParaRPr>
          </a:p>
          <a:p>
            <a:pPr algn="l"/>
            <a:endParaRPr lang="fr-CH" sz="3000" dirty="0">
              <a:solidFill>
                <a:srgbClr val="7030A0"/>
              </a:solidFill>
            </a:endParaRPr>
          </a:p>
          <a:p>
            <a:pPr algn="l"/>
            <a:r>
              <a:rPr lang="fr-CH" sz="3000" dirty="0" smtClean="0">
                <a:solidFill>
                  <a:srgbClr val="C00000"/>
                </a:solidFill>
              </a:rPr>
              <a:t>Décision du Conseil national :</a:t>
            </a:r>
          </a:p>
          <a:p>
            <a:pPr algn="l"/>
            <a:r>
              <a:rPr lang="fr-CH" sz="3000" dirty="0" smtClean="0">
                <a:solidFill>
                  <a:srgbClr val="C00000"/>
                </a:solidFill>
              </a:rPr>
              <a:t>Adhésion à la version du Conseil fédéral</a:t>
            </a:r>
            <a:r>
              <a:rPr lang="fr-CH" sz="3000" i="1" dirty="0" smtClean="0">
                <a:solidFill>
                  <a:srgbClr val="C00000"/>
                </a:solidFill>
              </a:rPr>
              <a:t>.</a:t>
            </a:r>
            <a:endParaRPr lang="fr-CH" sz="3000" i="1" dirty="0">
              <a:solidFill>
                <a:srgbClr val="C00000"/>
              </a:solidFill>
            </a:endParaRPr>
          </a:p>
          <a:p>
            <a:pPr algn="l"/>
            <a:endParaRPr lang="fr-CH" sz="3000" dirty="0">
              <a:solidFill>
                <a:srgbClr val="C00000"/>
              </a:solidFill>
            </a:endParaRPr>
          </a:p>
        </p:txBody>
      </p:sp>
    </p:spTree>
    <p:extLst>
      <p:ext uri="{BB962C8B-B14F-4D97-AF65-F5344CB8AC3E}">
        <p14:creationId xmlns:p14="http://schemas.microsoft.com/office/powerpoint/2010/main" val="18721269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u="sng" dirty="0" smtClean="0">
                <a:solidFill>
                  <a:schemeClr val="tx1"/>
                </a:solidFill>
              </a:rPr>
              <a:t>Article 34, alinéa 2</a:t>
            </a:r>
            <a:endParaRPr lang="fr-CH" sz="5400" u="sng" dirty="0">
              <a:solidFill>
                <a:schemeClr val="tx1"/>
              </a:solidFill>
            </a:endParaRPr>
          </a:p>
        </p:txBody>
      </p:sp>
    </p:spTree>
    <p:extLst>
      <p:ext uri="{BB962C8B-B14F-4D97-AF65-F5344CB8AC3E}">
        <p14:creationId xmlns:p14="http://schemas.microsoft.com/office/powerpoint/2010/main" val="31557569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lnSpcReduction="10000"/>
          </a:bodyPr>
          <a:lstStyle/>
          <a:p>
            <a:pPr algn="l"/>
            <a:r>
              <a:rPr lang="fr-CH" sz="3000" dirty="0" smtClean="0">
                <a:solidFill>
                  <a:srgbClr val="7030A0"/>
                </a:solidFill>
              </a:rPr>
              <a:t>Projet du Conseil fédéral :</a:t>
            </a:r>
          </a:p>
          <a:p>
            <a:pPr algn="l"/>
            <a:r>
              <a:rPr lang="fr-CH" sz="3000" i="1" dirty="0" smtClean="0">
                <a:solidFill>
                  <a:srgbClr val="7030A0"/>
                </a:solidFill>
              </a:rPr>
              <a:t>(...) Les contributions globales sont allouées uniquement aux cantons qui disposent de programmes </a:t>
            </a:r>
            <a:r>
              <a:rPr lang="fr-CH" sz="3000" i="1" u="sng" dirty="0" smtClean="0">
                <a:solidFill>
                  <a:srgbClr val="7030A0"/>
                </a:solidFill>
              </a:rPr>
              <a:t>d'encouragement</a:t>
            </a:r>
            <a:r>
              <a:rPr lang="fr-CH" sz="3000" i="1" dirty="0" smtClean="0">
                <a:solidFill>
                  <a:srgbClr val="7030A0"/>
                </a:solidFill>
              </a:rPr>
              <a:t> des assainissements énergétiques des enveloppes des bâtiments et de remplacement des chauffages électriques à résistance ou des chauffages à mazout existants et qui garantissent une mise en œuvre harmonisée.</a:t>
            </a:r>
          </a:p>
          <a:p>
            <a:pPr algn="l"/>
            <a:endParaRPr lang="fr-CH" sz="3000" dirty="0">
              <a:solidFill>
                <a:srgbClr val="7030A0"/>
              </a:solidFill>
            </a:endParaRPr>
          </a:p>
          <a:p>
            <a:pPr algn="l"/>
            <a:r>
              <a:rPr lang="fr-CH" sz="3000" dirty="0" smtClean="0">
                <a:solidFill>
                  <a:srgbClr val="C00000"/>
                </a:solidFill>
              </a:rPr>
              <a:t>Décision du Conseil national :</a:t>
            </a:r>
          </a:p>
          <a:p>
            <a:pPr algn="l"/>
            <a:r>
              <a:rPr lang="fr-CH" sz="3000" dirty="0" smtClean="0">
                <a:solidFill>
                  <a:srgbClr val="C00000"/>
                </a:solidFill>
              </a:rPr>
              <a:t>Adhésion à la version du Conseil fédéral</a:t>
            </a:r>
            <a:r>
              <a:rPr lang="fr-CH" sz="3000" i="1" dirty="0">
                <a:solidFill>
                  <a:srgbClr val="C00000"/>
                </a:solidFill>
              </a:rPr>
              <a:t> </a:t>
            </a:r>
            <a:r>
              <a:rPr lang="fr-CH" sz="3000" dirty="0" smtClean="0">
                <a:solidFill>
                  <a:srgbClr val="C00000"/>
                </a:solidFill>
              </a:rPr>
              <a:t>(sous réserve d'un détail technique).</a:t>
            </a:r>
            <a:endParaRPr lang="fr-CH" sz="3000" i="1" dirty="0">
              <a:solidFill>
                <a:srgbClr val="C00000"/>
              </a:solidFill>
            </a:endParaRPr>
          </a:p>
          <a:p>
            <a:pPr algn="l"/>
            <a:endParaRPr lang="fr-CH" sz="3000" dirty="0">
              <a:solidFill>
                <a:srgbClr val="C00000"/>
              </a:solidFill>
            </a:endParaRPr>
          </a:p>
        </p:txBody>
      </p:sp>
    </p:spTree>
    <p:extLst>
      <p:ext uri="{BB962C8B-B14F-4D97-AF65-F5344CB8AC3E}">
        <p14:creationId xmlns:p14="http://schemas.microsoft.com/office/powerpoint/2010/main" val="25005591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fontScale="85000" lnSpcReduction="20000"/>
          </a:bodyPr>
          <a:lstStyle/>
          <a:p>
            <a:pPr>
              <a:lnSpc>
                <a:spcPct val="110000"/>
              </a:lnSpc>
            </a:pPr>
            <a:r>
              <a:rPr lang="fr-CH" sz="5400" dirty="0" smtClean="0">
                <a:solidFill>
                  <a:schemeClr val="tx2"/>
                </a:solidFill>
                <a:effectLst>
                  <a:outerShdw blurRad="38100" dist="38100" dir="2700000" algn="tl">
                    <a:srgbClr val="000000">
                      <a:alpha val="43137"/>
                    </a:srgbClr>
                  </a:outerShdw>
                </a:effectLst>
              </a:rPr>
              <a:t>Loi fédérale sur l'impôt fédéral direct (LIFD)</a:t>
            </a:r>
          </a:p>
          <a:p>
            <a:pPr>
              <a:lnSpc>
                <a:spcPct val="110000"/>
              </a:lnSpc>
            </a:pPr>
            <a:r>
              <a:rPr lang="fr-CH" sz="5400" dirty="0" smtClean="0">
                <a:solidFill>
                  <a:schemeClr val="tx2"/>
                </a:solidFill>
                <a:effectLst>
                  <a:outerShdw blurRad="38100" dist="38100" dir="2700000" algn="tl">
                    <a:srgbClr val="000000">
                      <a:alpha val="43137"/>
                    </a:srgbClr>
                  </a:outerShdw>
                </a:effectLst>
              </a:rPr>
              <a:t>Révision partielle</a:t>
            </a:r>
          </a:p>
          <a:p>
            <a:pPr>
              <a:lnSpc>
                <a:spcPct val="110000"/>
              </a:lnSpc>
            </a:pPr>
            <a:endParaRPr lang="fr-CH" sz="5400" dirty="0">
              <a:solidFill>
                <a:schemeClr val="tx2"/>
              </a:solidFill>
              <a:effectLst>
                <a:outerShdw blurRad="38100" dist="38100" dir="2700000" algn="tl">
                  <a:srgbClr val="000000">
                    <a:alpha val="43137"/>
                  </a:srgbClr>
                </a:outerShdw>
              </a:effectLst>
            </a:endParaRPr>
          </a:p>
          <a:p>
            <a:pPr>
              <a:lnSpc>
                <a:spcPct val="110000"/>
              </a:lnSpc>
            </a:pPr>
            <a:r>
              <a:rPr lang="fr-CH" sz="5400" dirty="0" smtClean="0">
                <a:solidFill>
                  <a:schemeClr val="tx2"/>
                </a:solidFill>
                <a:effectLst>
                  <a:outerShdw blurRad="38100" dist="38100" dir="2700000" algn="tl">
                    <a:srgbClr val="000000">
                      <a:alpha val="43137"/>
                    </a:srgbClr>
                  </a:outerShdw>
                </a:effectLst>
              </a:rPr>
              <a:t>Loi fédérale sur l'harmonisation des impôts directs cantonaux et communaux (LHID)</a:t>
            </a:r>
          </a:p>
          <a:p>
            <a:pPr>
              <a:lnSpc>
                <a:spcPct val="110000"/>
              </a:lnSpc>
            </a:pPr>
            <a:r>
              <a:rPr lang="fr-CH" sz="5400" dirty="0" smtClean="0">
                <a:solidFill>
                  <a:schemeClr val="tx2"/>
                </a:solidFill>
                <a:effectLst>
                  <a:outerShdw blurRad="38100" dist="38100" dir="2700000" algn="tl">
                    <a:srgbClr val="000000">
                      <a:alpha val="43137"/>
                    </a:srgbClr>
                  </a:outerShdw>
                </a:effectLst>
              </a:rPr>
              <a:t>Révision partielle</a:t>
            </a:r>
            <a:endParaRPr lang="fr-CH" sz="5400"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91387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u="sng" smtClean="0">
                <a:solidFill>
                  <a:schemeClr val="tx1"/>
                </a:solidFill>
              </a:rPr>
              <a:t>Article 31 a, </a:t>
            </a:r>
            <a:r>
              <a:rPr lang="fr-CH" sz="5400" u="sng" dirty="0" smtClean="0">
                <a:solidFill>
                  <a:schemeClr val="tx1"/>
                </a:solidFill>
              </a:rPr>
              <a:t>alinéa 2 bis LIFD</a:t>
            </a:r>
          </a:p>
          <a:p>
            <a:pPr>
              <a:lnSpc>
                <a:spcPct val="110000"/>
              </a:lnSpc>
            </a:pPr>
            <a:r>
              <a:rPr lang="fr-CH" sz="5400" u="sng" dirty="0" smtClean="0">
                <a:solidFill>
                  <a:schemeClr val="tx1"/>
                </a:solidFill>
              </a:rPr>
              <a:t>Article 9, alinéa 3 bis LHID</a:t>
            </a:r>
            <a:endParaRPr lang="fr-CH" sz="5400" u="sng" dirty="0">
              <a:solidFill>
                <a:schemeClr val="tx1"/>
              </a:solidFill>
            </a:endParaRPr>
          </a:p>
        </p:txBody>
      </p:sp>
    </p:spTree>
    <p:extLst>
      <p:ext uri="{BB962C8B-B14F-4D97-AF65-F5344CB8AC3E}">
        <p14:creationId xmlns:p14="http://schemas.microsoft.com/office/powerpoint/2010/main" val="4151878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gn="l"/>
            <a:r>
              <a:rPr lang="fr-CH" sz="3000" dirty="0" smtClean="0">
                <a:solidFill>
                  <a:srgbClr val="C00000"/>
                </a:solidFill>
              </a:rPr>
              <a:t>Décision du Conseil national :</a:t>
            </a:r>
          </a:p>
          <a:p>
            <a:pPr algn="l"/>
            <a:r>
              <a:rPr lang="fr-CH" sz="3000" i="1" dirty="0" smtClean="0">
                <a:solidFill>
                  <a:srgbClr val="C00000"/>
                </a:solidFill>
              </a:rPr>
              <a:t>Les investissements destinés à économiser l'énergie sont déductibles </a:t>
            </a:r>
            <a:r>
              <a:rPr lang="fr-CH" sz="3000" i="1" u="sng" dirty="0" smtClean="0">
                <a:solidFill>
                  <a:srgbClr val="C00000"/>
                </a:solidFill>
              </a:rPr>
              <a:t>au cours des quatre périodes fiscales suivantes</a:t>
            </a:r>
            <a:r>
              <a:rPr lang="fr-CH" sz="3000" i="1" dirty="0" smtClean="0">
                <a:solidFill>
                  <a:srgbClr val="C00000"/>
                </a:solidFill>
              </a:rPr>
              <a:t>, lorsqu'ils ne peuvent pas être entièrement pris en considération durant la période fiscale en cours, pendant laquelle les dépenses ont été effectuées.</a:t>
            </a:r>
            <a:endParaRPr lang="fr-CH" sz="3000" i="1" dirty="0">
              <a:solidFill>
                <a:srgbClr val="C00000"/>
              </a:solidFill>
            </a:endParaRPr>
          </a:p>
          <a:p>
            <a:pPr algn="l"/>
            <a:endParaRPr lang="fr-CH" sz="3000" dirty="0">
              <a:solidFill>
                <a:srgbClr val="C00000"/>
              </a:solidFill>
            </a:endParaRPr>
          </a:p>
        </p:txBody>
      </p:sp>
    </p:spTree>
    <p:extLst>
      <p:ext uri="{BB962C8B-B14F-4D97-AF65-F5344CB8AC3E}">
        <p14:creationId xmlns:p14="http://schemas.microsoft.com/office/powerpoint/2010/main" val="3656801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gn="l"/>
            <a:r>
              <a:rPr lang="fr-CH" sz="5400" dirty="0" smtClean="0">
                <a:solidFill>
                  <a:schemeClr val="tx1"/>
                </a:solidFill>
              </a:rPr>
              <a:t>Suite de la procédure parlementaire :</a:t>
            </a:r>
          </a:p>
          <a:p>
            <a:pPr algn="l"/>
            <a:endParaRPr lang="fr-CH" sz="5400" dirty="0">
              <a:solidFill>
                <a:schemeClr val="tx1"/>
              </a:solidFill>
            </a:endParaRPr>
          </a:p>
          <a:p>
            <a:pPr marL="685800" indent="-685800" algn="l">
              <a:buFont typeface="Arial" panose="020B0604020202020204" pitchFamily="34" charset="0"/>
              <a:buChar char="•"/>
            </a:pPr>
            <a:r>
              <a:rPr lang="fr-CH" sz="5400" dirty="0" smtClean="0">
                <a:solidFill>
                  <a:schemeClr val="tx1"/>
                </a:solidFill>
              </a:rPr>
              <a:t>Débats au Conseil des Etats</a:t>
            </a:r>
          </a:p>
          <a:p>
            <a:pPr marL="685800" indent="-685800" algn="l">
              <a:buFont typeface="Arial" panose="020B0604020202020204" pitchFamily="34" charset="0"/>
              <a:buChar char="•"/>
            </a:pPr>
            <a:r>
              <a:rPr lang="fr-CH" sz="5400" dirty="0" smtClean="0">
                <a:solidFill>
                  <a:schemeClr val="tx1"/>
                </a:solidFill>
              </a:rPr>
              <a:t>Elimination des divergences</a:t>
            </a:r>
          </a:p>
          <a:p>
            <a:pPr>
              <a:lnSpc>
                <a:spcPct val="110000"/>
              </a:lnSpc>
            </a:pPr>
            <a:endParaRPr lang="fr-CH" sz="5400" dirty="0">
              <a:solidFill>
                <a:schemeClr val="tx1"/>
              </a:solidFill>
            </a:endParaRPr>
          </a:p>
          <a:p>
            <a:pPr>
              <a:lnSpc>
                <a:spcPct val="110000"/>
              </a:lnSpc>
            </a:pPr>
            <a:endParaRPr lang="fr-CH" sz="5400" dirty="0">
              <a:solidFill>
                <a:schemeClr val="tx1"/>
              </a:solidFill>
            </a:endParaRPr>
          </a:p>
        </p:txBody>
      </p:sp>
    </p:spTree>
    <p:extLst>
      <p:ext uri="{BB962C8B-B14F-4D97-AF65-F5344CB8AC3E}">
        <p14:creationId xmlns:p14="http://schemas.microsoft.com/office/powerpoint/2010/main" val="1784033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dirty="0" smtClean="0">
                <a:solidFill>
                  <a:schemeClr val="tx2"/>
                </a:solidFill>
                <a:effectLst>
                  <a:outerShdw blurRad="38100" dist="38100" dir="2700000" algn="tl">
                    <a:srgbClr val="000000">
                      <a:alpha val="43137"/>
                    </a:srgbClr>
                  </a:outerShdw>
                </a:effectLst>
              </a:rPr>
              <a:t>Loi fédérale sur l'énergie</a:t>
            </a:r>
          </a:p>
          <a:p>
            <a:pPr>
              <a:lnSpc>
                <a:spcPct val="110000"/>
              </a:lnSpc>
            </a:pPr>
            <a:r>
              <a:rPr lang="fr-CH" sz="5400" dirty="0" smtClean="0">
                <a:solidFill>
                  <a:schemeClr val="tx2"/>
                </a:solidFill>
                <a:effectLst>
                  <a:outerShdw blurRad="38100" dist="38100" dir="2700000" algn="tl">
                    <a:srgbClr val="000000">
                      <a:alpha val="43137"/>
                    </a:srgbClr>
                  </a:outerShdw>
                </a:effectLst>
              </a:rPr>
              <a:t>Révision totale</a:t>
            </a:r>
            <a:endParaRPr lang="fr-CH" sz="5400"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775078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r>
              <a:rPr lang="fr-CH" sz="5400" dirty="0" smtClean="0">
                <a:solidFill>
                  <a:schemeClr val="tx2"/>
                </a:solidFill>
                <a:effectLst>
                  <a:outerShdw blurRad="38100" dist="38100" dir="2700000" algn="tl">
                    <a:srgbClr val="000000">
                      <a:alpha val="43137"/>
                    </a:srgbClr>
                  </a:outerShdw>
                </a:effectLst>
              </a:rPr>
              <a:t>Motion 12.3340</a:t>
            </a:r>
            <a:endParaRPr lang="fr-CH" sz="5400" baseline="-25000" dirty="0" smtClean="0">
              <a:solidFill>
                <a:schemeClr val="tx2"/>
              </a:solidFill>
              <a:effectLst>
                <a:outerShdw blurRad="38100" dist="38100" dir="2700000" algn="tl">
                  <a:srgbClr val="000000">
                    <a:alpha val="43137"/>
                  </a:srgbClr>
                </a:outerShdw>
              </a:effectLst>
            </a:endParaRPr>
          </a:p>
          <a:p>
            <a:pPr>
              <a:lnSpc>
                <a:spcPct val="110000"/>
              </a:lnSpc>
            </a:pPr>
            <a:r>
              <a:rPr lang="fr-CH" sz="5400" dirty="0" smtClean="0">
                <a:solidFill>
                  <a:schemeClr val="tx2"/>
                </a:solidFill>
                <a:effectLst>
                  <a:outerShdw blurRad="38100" dist="38100" dir="2700000" algn="tl">
                    <a:srgbClr val="000000">
                      <a:alpha val="43137"/>
                    </a:srgbClr>
                  </a:outerShdw>
                </a:effectLst>
              </a:rPr>
              <a:t>Conditions-cadres pour le remplacement des chauffages électriques</a:t>
            </a:r>
            <a:endParaRPr lang="fr-CH" sz="5400"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559033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r>
              <a:rPr lang="fr-CH" sz="5400" dirty="0" smtClean="0">
                <a:solidFill>
                  <a:schemeClr val="tx1"/>
                </a:solidFill>
                <a:effectLst>
                  <a:outerShdw blurRad="38100" dist="38100" dir="2700000" algn="tl">
                    <a:srgbClr val="000000">
                      <a:alpha val="43137"/>
                    </a:srgbClr>
                  </a:outerShdw>
                </a:effectLst>
              </a:rPr>
              <a:t>Merci de votre attention !</a:t>
            </a:r>
          </a:p>
          <a:p>
            <a:pPr>
              <a:lnSpc>
                <a:spcPct val="110000"/>
              </a:lnSpc>
            </a:pPr>
            <a:endParaRPr lang="fr-CH" sz="5400" dirty="0">
              <a:solidFill>
                <a:schemeClr val="tx1"/>
              </a:solidFill>
              <a:effectLst>
                <a:outerShdw blurRad="38100" dist="38100" dir="2700000" algn="tl">
                  <a:srgbClr val="000000">
                    <a:alpha val="43137"/>
                  </a:srgbClr>
                </a:outerShdw>
              </a:effectLst>
            </a:endParaRPr>
          </a:p>
          <a:p>
            <a:pPr>
              <a:lnSpc>
                <a:spcPct val="110000"/>
              </a:lnSpc>
            </a:pPr>
            <a:endParaRPr lang="fr-CH" sz="5400" dirty="0">
              <a:solidFill>
                <a:schemeClr val="tx1"/>
              </a:solidFill>
              <a:effectLst>
                <a:outerShdw blurRad="38100" dist="38100" dir="2700000" algn="tl">
                  <a:srgbClr val="000000">
                    <a:alpha val="43137"/>
                  </a:srgbClr>
                </a:outerShdw>
              </a:effectLst>
            </a:endParaRPr>
          </a:p>
        </p:txBody>
      </p:sp>
      <p:pic>
        <p:nvPicPr>
          <p:cNvPr id="1027" name="Picture 3" descr="C:\Users\dubois\AppData\Local\Microsoft\Windows\Temporary Internet Files\Content.IE5\4EW00ONC\smiley[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0172" y="2780928"/>
            <a:ext cx="3323655" cy="31278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843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u="sng" dirty="0" smtClean="0">
                <a:solidFill>
                  <a:schemeClr val="tx1"/>
                </a:solidFill>
              </a:rPr>
              <a:t>Article 46, alinéa 1</a:t>
            </a:r>
            <a:endParaRPr lang="fr-CH" sz="5400" u="sng" dirty="0">
              <a:solidFill>
                <a:schemeClr val="tx1"/>
              </a:solidFill>
            </a:endParaRPr>
          </a:p>
        </p:txBody>
      </p:sp>
    </p:spTree>
    <p:extLst>
      <p:ext uri="{BB962C8B-B14F-4D97-AF65-F5344CB8AC3E}">
        <p14:creationId xmlns:p14="http://schemas.microsoft.com/office/powerpoint/2010/main" val="3434752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gn="l"/>
            <a:r>
              <a:rPr lang="fr-CH" sz="3000" dirty="0" smtClean="0">
                <a:solidFill>
                  <a:srgbClr val="7030A0"/>
                </a:solidFill>
              </a:rPr>
              <a:t>Projet du Conseil fédéral :</a:t>
            </a:r>
          </a:p>
          <a:p>
            <a:pPr algn="l"/>
            <a:r>
              <a:rPr lang="fr-CH" sz="3000" i="1" dirty="0" smtClean="0">
                <a:solidFill>
                  <a:srgbClr val="7030A0"/>
                </a:solidFill>
              </a:rPr>
              <a:t>Les cantons créent par leur législation un cadre favorable à l'utilisation économe et rationnelle de l'énergie et à l'utilisation des énergies renouvelables (...)</a:t>
            </a:r>
          </a:p>
          <a:p>
            <a:pPr algn="l"/>
            <a:endParaRPr lang="fr-CH" sz="3000" dirty="0">
              <a:solidFill>
                <a:srgbClr val="7030A0"/>
              </a:solidFill>
            </a:endParaRPr>
          </a:p>
          <a:p>
            <a:pPr algn="l"/>
            <a:r>
              <a:rPr lang="fr-CH" sz="3000" dirty="0" smtClean="0">
                <a:solidFill>
                  <a:srgbClr val="C00000"/>
                </a:solidFill>
              </a:rPr>
              <a:t>Décision du Conseil national :</a:t>
            </a:r>
          </a:p>
          <a:p>
            <a:pPr algn="l"/>
            <a:r>
              <a:rPr lang="fr-CH" sz="3000" i="1" dirty="0" smtClean="0">
                <a:solidFill>
                  <a:srgbClr val="C00000"/>
                </a:solidFill>
              </a:rPr>
              <a:t>Les cantons, </a:t>
            </a:r>
            <a:r>
              <a:rPr lang="fr-CH" sz="3000" i="1" u="sng" dirty="0" smtClean="0">
                <a:solidFill>
                  <a:srgbClr val="C00000"/>
                </a:solidFill>
              </a:rPr>
              <a:t>en collaboration avec la Confédération</a:t>
            </a:r>
            <a:r>
              <a:rPr lang="fr-CH" sz="3000" i="1" dirty="0" smtClean="0">
                <a:solidFill>
                  <a:srgbClr val="C00000"/>
                </a:solidFill>
              </a:rPr>
              <a:t>, créent par leur législation un cadre favorable à l'utilisation économe et efficace de </a:t>
            </a:r>
            <a:r>
              <a:rPr lang="fr-CH" sz="3000" i="1" dirty="0" smtClean="0">
                <a:solidFill>
                  <a:srgbClr val="C00000"/>
                </a:solidFill>
              </a:rPr>
              <a:t>l'énergie (...)</a:t>
            </a:r>
            <a:endParaRPr lang="fr-CH" sz="3000" i="1" dirty="0">
              <a:solidFill>
                <a:srgbClr val="C00000"/>
              </a:solidFill>
            </a:endParaRPr>
          </a:p>
          <a:p>
            <a:pPr algn="l"/>
            <a:endParaRPr lang="fr-CH" sz="3000" dirty="0">
              <a:solidFill>
                <a:srgbClr val="C00000"/>
              </a:solidFill>
            </a:endParaRPr>
          </a:p>
        </p:txBody>
      </p:sp>
    </p:spTree>
    <p:extLst>
      <p:ext uri="{BB962C8B-B14F-4D97-AF65-F5344CB8AC3E}">
        <p14:creationId xmlns:p14="http://schemas.microsoft.com/office/powerpoint/2010/main" val="55280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u="sng" dirty="0" smtClean="0">
                <a:solidFill>
                  <a:schemeClr val="tx1"/>
                </a:solidFill>
              </a:rPr>
              <a:t>Article 46, alinéa 4</a:t>
            </a:r>
            <a:endParaRPr lang="fr-CH" sz="5400" u="sng" dirty="0">
              <a:solidFill>
                <a:schemeClr val="tx1"/>
              </a:solidFill>
            </a:endParaRPr>
          </a:p>
        </p:txBody>
      </p:sp>
    </p:spTree>
    <p:extLst>
      <p:ext uri="{BB962C8B-B14F-4D97-AF65-F5344CB8AC3E}">
        <p14:creationId xmlns:p14="http://schemas.microsoft.com/office/powerpoint/2010/main" val="31557569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gn="l"/>
            <a:r>
              <a:rPr lang="fr-CH" sz="3000" dirty="0" smtClean="0">
                <a:solidFill>
                  <a:srgbClr val="7030A0"/>
                </a:solidFill>
              </a:rPr>
              <a:t>Projet du Conseil fédéral :</a:t>
            </a:r>
          </a:p>
          <a:p>
            <a:pPr algn="l"/>
            <a:r>
              <a:rPr lang="fr-CH" sz="3000" i="1" dirty="0" smtClean="0">
                <a:solidFill>
                  <a:srgbClr val="7030A0"/>
                </a:solidFill>
              </a:rPr>
              <a:t>Les cantons édictent des prescriptions uniformes sur l'indication de la consommation d'énergie des bâtiments (certificat énergétique des bâtiments). Ils peuvent décider que le certificat énergétique des bâtiments est obligatoire sur leur territoire et, le cas échéant, dans quelles conditions.</a:t>
            </a:r>
          </a:p>
          <a:p>
            <a:pPr algn="l"/>
            <a:endParaRPr lang="fr-CH" sz="3000" dirty="0">
              <a:solidFill>
                <a:srgbClr val="7030A0"/>
              </a:solidFill>
            </a:endParaRPr>
          </a:p>
          <a:p>
            <a:pPr algn="l"/>
            <a:r>
              <a:rPr lang="fr-CH" sz="3000" dirty="0" smtClean="0">
                <a:solidFill>
                  <a:srgbClr val="C00000"/>
                </a:solidFill>
              </a:rPr>
              <a:t>Décision du Conseil national :</a:t>
            </a:r>
          </a:p>
          <a:p>
            <a:pPr algn="l"/>
            <a:r>
              <a:rPr lang="fr-CH" sz="3000" dirty="0" smtClean="0">
                <a:solidFill>
                  <a:srgbClr val="C00000"/>
                </a:solidFill>
              </a:rPr>
              <a:t>Adhésion à la version du Conseil fédéral</a:t>
            </a:r>
            <a:r>
              <a:rPr lang="fr-CH" sz="3000" i="1" dirty="0" smtClean="0">
                <a:solidFill>
                  <a:srgbClr val="C00000"/>
                </a:solidFill>
              </a:rPr>
              <a:t>.</a:t>
            </a:r>
            <a:endParaRPr lang="fr-CH" sz="3000" i="1" dirty="0">
              <a:solidFill>
                <a:srgbClr val="C00000"/>
              </a:solidFill>
            </a:endParaRPr>
          </a:p>
          <a:p>
            <a:pPr algn="l"/>
            <a:endParaRPr lang="fr-CH" sz="3000" dirty="0">
              <a:solidFill>
                <a:srgbClr val="C00000"/>
              </a:solidFill>
            </a:endParaRPr>
          </a:p>
        </p:txBody>
      </p:sp>
    </p:spTree>
    <p:extLst>
      <p:ext uri="{BB962C8B-B14F-4D97-AF65-F5344CB8AC3E}">
        <p14:creationId xmlns:p14="http://schemas.microsoft.com/office/powerpoint/2010/main" val="8668910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u="sng" dirty="0" smtClean="0">
                <a:solidFill>
                  <a:schemeClr val="tx1"/>
                </a:solidFill>
              </a:rPr>
              <a:t>Article 58, alinéa 3</a:t>
            </a:r>
            <a:endParaRPr lang="fr-CH" sz="5400" u="sng" dirty="0">
              <a:solidFill>
                <a:schemeClr val="tx1"/>
              </a:solidFill>
            </a:endParaRPr>
          </a:p>
        </p:txBody>
      </p:sp>
    </p:spTree>
    <p:extLst>
      <p:ext uri="{BB962C8B-B14F-4D97-AF65-F5344CB8AC3E}">
        <p14:creationId xmlns:p14="http://schemas.microsoft.com/office/powerpoint/2010/main" val="3155756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gn="l"/>
            <a:r>
              <a:rPr lang="fr-CH" sz="3000" dirty="0" smtClean="0">
                <a:solidFill>
                  <a:srgbClr val="7030A0"/>
                </a:solidFill>
              </a:rPr>
              <a:t>Projet du Conseil fédéral :</a:t>
            </a:r>
          </a:p>
          <a:p>
            <a:pPr algn="l"/>
            <a:r>
              <a:rPr lang="fr-CH" sz="3000" i="1" dirty="0" smtClean="0">
                <a:solidFill>
                  <a:srgbClr val="7030A0"/>
                </a:solidFill>
              </a:rPr>
              <a:t>(...) Les mesures dans le domaine du bâtiment ne bénéficient d'un soutien que si le programme d'encouragement cantonal prescrit la réalisation d'un certificat énergétique pour les bâtiments assorti d'un rapport de conseil (...)</a:t>
            </a:r>
          </a:p>
          <a:p>
            <a:pPr algn="l"/>
            <a:endParaRPr lang="fr-CH" sz="3000" dirty="0">
              <a:solidFill>
                <a:srgbClr val="7030A0"/>
              </a:solidFill>
            </a:endParaRPr>
          </a:p>
          <a:p>
            <a:pPr algn="l"/>
            <a:r>
              <a:rPr lang="fr-CH" sz="3000" dirty="0" smtClean="0">
                <a:solidFill>
                  <a:srgbClr val="C00000"/>
                </a:solidFill>
              </a:rPr>
              <a:t>Décision du Conseil national :</a:t>
            </a:r>
          </a:p>
          <a:p>
            <a:pPr algn="l"/>
            <a:r>
              <a:rPr lang="fr-CH" sz="3000" dirty="0" smtClean="0">
                <a:solidFill>
                  <a:srgbClr val="C00000"/>
                </a:solidFill>
              </a:rPr>
              <a:t>Adhésion à la version du Conseil fédéral</a:t>
            </a:r>
            <a:r>
              <a:rPr lang="fr-CH" sz="3000" i="1" dirty="0" smtClean="0">
                <a:solidFill>
                  <a:srgbClr val="C00000"/>
                </a:solidFill>
              </a:rPr>
              <a:t>.</a:t>
            </a:r>
            <a:endParaRPr lang="fr-CH" sz="3000" i="1" dirty="0">
              <a:solidFill>
                <a:srgbClr val="C00000"/>
              </a:solidFill>
            </a:endParaRPr>
          </a:p>
          <a:p>
            <a:pPr algn="l"/>
            <a:endParaRPr lang="fr-CH" sz="3000" dirty="0">
              <a:solidFill>
                <a:srgbClr val="C00000"/>
              </a:solidFill>
            </a:endParaRPr>
          </a:p>
        </p:txBody>
      </p:sp>
    </p:spTree>
    <p:extLst>
      <p:ext uri="{BB962C8B-B14F-4D97-AF65-F5344CB8AC3E}">
        <p14:creationId xmlns:p14="http://schemas.microsoft.com/office/powerpoint/2010/main" val="8668910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dirty="0" smtClean="0">
                <a:solidFill>
                  <a:schemeClr val="tx2"/>
                </a:solidFill>
                <a:effectLst>
                  <a:outerShdw blurRad="38100" dist="38100" dir="2700000" algn="tl">
                    <a:srgbClr val="000000">
                      <a:alpha val="43137"/>
                    </a:srgbClr>
                  </a:outerShdw>
                </a:effectLst>
              </a:rPr>
              <a:t>Loi fédérale sur le CO</a:t>
            </a:r>
            <a:r>
              <a:rPr lang="fr-CH" sz="5400" baseline="-25000" dirty="0" smtClean="0">
                <a:solidFill>
                  <a:schemeClr val="tx2"/>
                </a:solidFill>
                <a:effectLst>
                  <a:outerShdw blurRad="38100" dist="38100" dir="2700000" algn="tl">
                    <a:srgbClr val="000000">
                      <a:alpha val="43137"/>
                    </a:srgbClr>
                  </a:outerShdw>
                </a:effectLst>
              </a:rPr>
              <a:t>2</a:t>
            </a:r>
          </a:p>
          <a:p>
            <a:pPr>
              <a:lnSpc>
                <a:spcPct val="110000"/>
              </a:lnSpc>
            </a:pPr>
            <a:r>
              <a:rPr lang="fr-CH" sz="5400" dirty="0" smtClean="0">
                <a:solidFill>
                  <a:schemeClr val="tx2"/>
                </a:solidFill>
                <a:effectLst>
                  <a:outerShdw blurRad="38100" dist="38100" dir="2700000" algn="tl">
                    <a:srgbClr val="000000">
                      <a:alpha val="43137"/>
                    </a:srgbClr>
                  </a:outerShdw>
                </a:effectLst>
              </a:rPr>
              <a:t>Révision partielle</a:t>
            </a:r>
            <a:endParaRPr lang="fr-CH" sz="5400"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872725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579</Words>
  <Application>Microsoft Office PowerPoint</Application>
  <PresentationFormat>Affichage à l'écran (4:3)</PresentationFormat>
  <Paragraphs>101</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Catherine Dubois</dc:creator>
  <cp:lastModifiedBy>Catherine Dubois</cp:lastModifiedBy>
  <cp:revision>10</cp:revision>
  <cp:lastPrinted>2015-01-27T14:58:53Z</cp:lastPrinted>
  <dcterms:created xsi:type="dcterms:W3CDTF">2015-01-27T14:01:35Z</dcterms:created>
  <dcterms:modified xsi:type="dcterms:W3CDTF">2015-01-27T15:22:26Z</dcterms:modified>
</cp:coreProperties>
</file>