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97" r:id="rId2"/>
    <p:sldId id="286" r:id="rId3"/>
    <p:sldId id="298" r:id="rId4"/>
    <p:sldId id="299" r:id="rId5"/>
    <p:sldId id="301" r:id="rId6"/>
    <p:sldId id="300" r:id="rId7"/>
    <p:sldId id="295" r:id="rId8"/>
  </p:sldIdLst>
  <p:sldSz cx="9144000" cy="6858000" type="screen4x3"/>
  <p:notesSz cx="6797675" cy="98742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1C7589D2-1BB2-4554-BCDB-02D4D51932F4}">
          <p14:sldIdLst>
            <p14:sldId id="297"/>
            <p14:sldId id="286"/>
            <p14:sldId id="298"/>
            <p14:sldId id="299"/>
            <p14:sldId id="301"/>
            <p14:sldId id="300"/>
            <p14:sldId id="295"/>
          </p14:sldIdLst>
        </p14:section>
        <p14:section name="Section sans titre" id="{824C9541-7EB4-4D16-8F5E-8C7DA220D25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95" autoAdjust="0"/>
  </p:normalViewPr>
  <p:slideViewPr>
    <p:cSldViewPr>
      <p:cViewPr varScale="1">
        <p:scale>
          <a:sx n="76" d="100"/>
          <a:sy n="76" d="100"/>
        </p:scale>
        <p:origin x="998" y="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E97F1-D39F-46BC-877E-8E7AFBC483FA}" type="datetimeFigureOut">
              <a:rPr lang="fr-CH" smtClean="0"/>
              <a:t>26.10.2015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09E56-BD49-40C0-BFBE-16C74CE6095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96824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9C930-7B78-44BD-ADBD-908FC0DD4527}" type="datetimeFigureOut">
              <a:rPr lang="fr-CH" smtClean="0"/>
              <a:t>26.10.2015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1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213D5-82FF-4F63-AAF9-9E78E5A4B7D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95363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6AF9-9B2A-4B9B-ADC1-4D93B3A88225}" type="datetimeFigureOut">
              <a:rPr lang="fr-CH" smtClean="0"/>
              <a:t>26.10.2015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3E77-01AA-4DED-B733-D555BDDF9EF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27581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6AF9-9B2A-4B9B-ADC1-4D93B3A88225}" type="datetimeFigureOut">
              <a:rPr lang="fr-CH" smtClean="0"/>
              <a:t>26.10.2015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3E77-01AA-4DED-B733-D555BDDF9EF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34903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6AF9-9B2A-4B9B-ADC1-4D93B3A88225}" type="datetimeFigureOut">
              <a:rPr lang="fr-CH" smtClean="0"/>
              <a:t>26.10.2015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3E77-01AA-4DED-B733-D555BDDF9EF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08275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6AF9-9B2A-4B9B-ADC1-4D93B3A88225}" type="datetimeFigureOut">
              <a:rPr lang="fr-CH" smtClean="0"/>
              <a:t>26.10.2015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3E77-01AA-4DED-B733-D555BDDF9EF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86896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6AF9-9B2A-4B9B-ADC1-4D93B3A88225}" type="datetimeFigureOut">
              <a:rPr lang="fr-CH" smtClean="0"/>
              <a:t>26.10.2015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3E77-01AA-4DED-B733-D555BDDF9EF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53888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6AF9-9B2A-4B9B-ADC1-4D93B3A88225}" type="datetimeFigureOut">
              <a:rPr lang="fr-CH" smtClean="0"/>
              <a:t>26.10.2015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3E77-01AA-4DED-B733-D555BDDF9EF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46877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6AF9-9B2A-4B9B-ADC1-4D93B3A88225}" type="datetimeFigureOut">
              <a:rPr lang="fr-CH" smtClean="0"/>
              <a:t>26.10.2015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3E77-01AA-4DED-B733-D555BDDF9EF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24330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6AF9-9B2A-4B9B-ADC1-4D93B3A88225}" type="datetimeFigureOut">
              <a:rPr lang="fr-CH" smtClean="0"/>
              <a:t>26.10.2015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3E77-01AA-4DED-B733-D555BDDF9EF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99686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6AF9-9B2A-4B9B-ADC1-4D93B3A88225}" type="datetimeFigureOut">
              <a:rPr lang="fr-CH" smtClean="0"/>
              <a:t>26.10.2015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3E77-01AA-4DED-B733-D555BDDF9EF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79470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6AF9-9B2A-4B9B-ADC1-4D93B3A88225}" type="datetimeFigureOut">
              <a:rPr lang="fr-CH" smtClean="0"/>
              <a:t>26.10.2015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3E77-01AA-4DED-B733-D555BDDF9EF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81618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6AF9-9B2A-4B9B-ADC1-4D93B3A88225}" type="datetimeFigureOut">
              <a:rPr lang="fr-CH" smtClean="0"/>
              <a:t>26.10.2015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3E77-01AA-4DED-B733-D555BDDF9EF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91576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66AF9-9B2A-4B9B-ADC1-4D93B3A88225}" type="datetimeFigureOut">
              <a:rPr lang="fr-CH" smtClean="0"/>
              <a:t>26.10.2015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A3E77-01AA-4DED-B733-D555BDDF9EF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59317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fr-CH" dirty="0" smtClean="0"/>
              <a:t>Facteur bernois en 1930</a:t>
            </a:r>
            <a:br>
              <a:rPr lang="fr-CH" dirty="0" smtClean="0"/>
            </a:br>
            <a:endParaRPr lang="fr-CH" dirty="0"/>
          </a:p>
        </p:txBody>
      </p:sp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4305223"/>
              </p:ext>
            </p:extLst>
          </p:nvPr>
        </p:nvGraphicFramePr>
        <p:xfrm>
          <a:off x="2555776" y="1412776"/>
          <a:ext cx="4176464" cy="5030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Acrobat Document" r:id="rId3" imgW="2270708" imgH="3207881" progId="AcroExch.Document.11">
                  <p:embed/>
                </p:oleObj>
              </mc:Choice>
              <mc:Fallback>
                <p:oleObj name="Acrobat Document" r:id="rId3" imgW="2270708" imgH="3207881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55776" y="1412776"/>
                        <a:ext cx="4176464" cy="50300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2292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52927" cy="115189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dirty="0" smtClean="0"/>
              <a:t>   «Le développement (industriel) a pour but de réduire la peine et le temps de travail de l’homme» </a:t>
            </a:r>
            <a:r>
              <a:rPr lang="fr-CH" b="1" dirty="0" smtClean="0"/>
              <a:t> Jeanne </a:t>
            </a:r>
            <a:r>
              <a:rPr lang="fr-CH" b="1" dirty="0" err="1" smtClean="0"/>
              <a:t>Hersch</a:t>
            </a:r>
            <a:r>
              <a:rPr lang="fr-CH" b="1" dirty="0" smtClean="0"/>
              <a:t>- EPFZ 1986</a:t>
            </a:r>
          </a:p>
          <a:p>
            <a:pPr marL="0" indent="0">
              <a:buNone/>
            </a:pPr>
            <a:r>
              <a:rPr lang="fr-CH" b="1" dirty="0" smtClean="0"/>
              <a:t>Illustration par le travail du facteur:</a:t>
            </a:r>
          </a:p>
          <a:p>
            <a:pPr marL="0" indent="0">
              <a:buNone/>
            </a:pPr>
            <a:r>
              <a:rPr lang="fr-CH" b="1" dirty="0" smtClean="0"/>
              <a:t>-à pied :</a:t>
            </a:r>
            <a:r>
              <a:rPr lang="fr-CH" dirty="0" smtClean="0"/>
              <a:t>énergie musculaire propre</a:t>
            </a:r>
            <a:endParaRPr lang="fr-CH" b="1" dirty="0" smtClean="0"/>
          </a:p>
          <a:p>
            <a:pPr marL="0" indent="0">
              <a:buNone/>
            </a:pPr>
            <a:r>
              <a:rPr lang="fr-CH" b="1" dirty="0" smtClean="0"/>
              <a:t>-à cheval: </a:t>
            </a:r>
            <a:r>
              <a:rPr lang="fr-CH" dirty="0" smtClean="0"/>
              <a:t>énergie musculaire de l’animal</a:t>
            </a:r>
            <a:r>
              <a:rPr lang="fr-CH" b="1" dirty="0" smtClean="0"/>
              <a:t> </a:t>
            </a:r>
          </a:p>
          <a:p>
            <a:pPr marL="0" indent="0">
              <a:buNone/>
            </a:pPr>
            <a:r>
              <a:rPr lang="fr-CH" b="1" dirty="0" smtClean="0"/>
              <a:t>-à vélo: </a:t>
            </a:r>
            <a:r>
              <a:rPr lang="fr-CH" dirty="0" smtClean="0"/>
              <a:t>force musculaire seule</a:t>
            </a:r>
            <a:endParaRPr lang="fr-CH" b="1" dirty="0" smtClean="0"/>
          </a:p>
          <a:p>
            <a:pPr marL="0" indent="0">
              <a:buNone/>
            </a:pPr>
            <a:r>
              <a:rPr lang="fr-CH" b="1" dirty="0" smtClean="0"/>
              <a:t>-en voiture: </a:t>
            </a:r>
            <a:r>
              <a:rPr lang="fr-CH" dirty="0" smtClean="0"/>
              <a:t>énergie du carburant/pollution</a:t>
            </a:r>
            <a:endParaRPr lang="fr-CH" b="1" dirty="0" smtClean="0"/>
          </a:p>
          <a:p>
            <a:pPr marL="0" indent="0">
              <a:buNone/>
            </a:pPr>
            <a:r>
              <a:rPr lang="fr-CH" b="1" dirty="0" smtClean="0"/>
              <a:t>-en scooter électrique</a:t>
            </a:r>
            <a:r>
              <a:rPr lang="fr-CH" b="1" dirty="0" smtClean="0"/>
              <a:t>: </a:t>
            </a:r>
            <a:r>
              <a:rPr lang="fr-CH" dirty="0" smtClean="0"/>
              <a:t>énergie </a:t>
            </a:r>
            <a:r>
              <a:rPr lang="fr-CH" dirty="0" smtClean="0"/>
              <a:t>sans pollution</a:t>
            </a:r>
            <a:r>
              <a:rPr lang="fr-CH" b="1" dirty="0" smtClean="0"/>
              <a:t>  </a:t>
            </a:r>
          </a:p>
          <a:p>
            <a:endParaRPr lang="fr-CH" b="1" dirty="0"/>
          </a:p>
        </p:txBody>
      </p:sp>
    </p:spTree>
    <p:extLst>
      <p:ext uri="{BB962C8B-B14F-4D97-AF65-F5344CB8AC3E}">
        <p14:creationId xmlns:p14="http://schemas.microsoft.com/office/powerpoint/2010/main" val="231505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52927" cy="115189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dirty="0" smtClean="0"/>
              <a:t>   L’électrification d’un processus a toujours amélioré son efficacité: quelques exemples</a:t>
            </a:r>
          </a:p>
          <a:p>
            <a:pPr marL="0" indent="0">
              <a:buNone/>
            </a:pPr>
            <a:r>
              <a:rPr lang="fr-CH" dirty="0" smtClean="0"/>
              <a:t>-Eclairage domestique et urbain</a:t>
            </a:r>
          </a:p>
          <a:p>
            <a:pPr marL="0" indent="0">
              <a:buNone/>
            </a:pPr>
            <a:r>
              <a:rPr lang="fr-CH" dirty="0" smtClean="0"/>
              <a:t>-</a:t>
            </a:r>
            <a:r>
              <a:rPr lang="fr-CH" dirty="0" smtClean="0"/>
              <a:t>Moteurs: par exemple d’ascenseurs</a:t>
            </a:r>
            <a:endParaRPr lang="fr-CH" dirty="0" smtClean="0"/>
          </a:p>
          <a:p>
            <a:pPr marL="0" indent="0">
              <a:buNone/>
            </a:pPr>
            <a:r>
              <a:rPr lang="fr-CH" dirty="0" smtClean="0"/>
              <a:t>-Trains</a:t>
            </a:r>
          </a:p>
          <a:p>
            <a:pPr marL="0" indent="0">
              <a:buNone/>
            </a:pPr>
            <a:r>
              <a:rPr lang="fr-CH" dirty="0" smtClean="0"/>
              <a:t>Le chauffage électrique à résistance est un progrès sur le mazout ou le gaz.</a:t>
            </a:r>
          </a:p>
          <a:p>
            <a:pPr marL="0" indent="0">
              <a:buNone/>
            </a:pPr>
            <a:r>
              <a:rPr lang="fr-CH" dirty="0" smtClean="0"/>
              <a:t>Les PAC sont une évolution du chauffage électrique, avec un effet démultiplicateur. 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55722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52927" cy="115189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dirty="0" smtClean="0"/>
              <a:t>Nous sommes mobilisés pour défendre nos installations de chauffage que la Stratégie Energétique 2050 voudrait supprimer à terme.</a:t>
            </a:r>
          </a:p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r>
              <a:rPr lang="fr-CH" dirty="0" smtClean="0"/>
              <a:t>Nous sommes «</a:t>
            </a:r>
            <a:r>
              <a:rPr lang="fr-CH" b="1" dirty="0" smtClean="0"/>
              <a:t>PRO-ELECTRICITE</a:t>
            </a:r>
            <a:r>
              <a:rPr lang="fr-CH" dirty="0" smtClean="0"/>
              <a:t>» et pour nous le tournant énergétique actuelle consiste à remplacer les combustibles fossiles par de l’électricité à produire de diverses façons. 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1060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52927" cy="115189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dirty="0" smtClean="0"/>
              <a:t>Que savons-nous de la consommation d’énergie, de la </a:t>
            </a:r>
            <a:r>
              <a:rPr lang="fr-CH" b="1" u="sng" dirty="0" smtClean="0"/>
              <a:t>consommation finale</a:t>
            </a:r>
            <a:r>
              <a:rPr lang="fr-CH" dirty="0" smtClean="0"/>
              <a:t> d’énergie?</a:t>
            </a:r>
          </a:p>
          <a:p>
            <a:pPr>
              <a:buFontTx/>
              <a:buChar char="-"/>
            </a:pPr>
            <a:r>
              <a:rPr lang="fr-CH" dirty="0" smtClean="0"/>
              <a:t>qu’elle totalise en 2013 : 896 PJ (826 PJ en 2014).</a:t>
            </a:r>
          </a:p>
          <a:p>
            <a:pPr>
              <a:buFontTx/>
              <a:buChar char="-"/>
            </a:pPr>
            <a:r>
              <a:rPr lang="fr-CH" dirty="0" smtClean="0"/>
              <a:t>que l’électricité représente 25% (10% en 1930, 15% en 1970)</a:t>
            </a:r>
          </a:p>
          <a:p>
            <a:pPr>
              <a:buFontTx/>
              <a:buChar char="-"/>
            </a:pPr>
            <a:r>
              <a:rPr lang="fr-CH" dirty="0" smtClean="0"/>
              <a:t>que la demande va croître: PAC, voitures et vélos électriques etc…</a:t>
            </a:r>
          </a:p>
          <a:p>
            <a:pPr marL="0" indent="0">
              <a:buNone/>
            </a:pPr>
            <a:r>
              <a:rPr lang="fr-CH" dirty="0" smtClean="0"/>
              <a:t>Alors pourquoi cette Stratégie Energétique 2050 qui veut en réduire la production?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10558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52927" cy="1151890"/>
          </a:xfrm>
          <a:prstGeom prst="rect">
            <a:avLst/>
          </a:prstGeom>
        </p:spPr>
      </p:pic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7634848"/>
              </p:ext>
            </p:extLst>
          </p:nvPr>
        </p:nvGraphicFramePr>
        <p:xfrm>
          <a:off x="611560" y="1700811"/>
          <a:ext cx="7992887" cy="39846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22893"/>
                <a:gridCol w="657924"/>
                <a:gridCol w="622360"/>
                <a:gridCol w="737942"/>
                <a:gridCol w="737942"/>
                <a:gridCol w="737942"/>
                <a:gridCol w="737942"/>
                <a:gridCol w="737942"/>
              </a:tblGrid>
              <a:tr h="224488">
                <a:tc>
                  <a:txBody>
                    <a:bodyPr/>
                    <a:lstStyle/>
                    <a:p>
                      <a:pPr algn="l" fontAlgn="b"/>
                      <a:r>
                        <a:rPr lang="fr-CH" sz="1100" u="none" strike="noStrike" dirty="0">
                          <a:effectLst/>
                        </a:rPr>
                        <a:t>  Année 2013- en PJ </a:t>
                      </a:r>
                      <a:endParaRPr lang="fr-CH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CH" sz="1100" u="none" strike="noStrike">
                          <a:effectLst/>
                        </a:rPr>
                        <a:t> Analyse  </a:t>
                      </a:r>
                      <a:endParaRPr lang="fr-CH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fr-CH" sz="1100" u="none" strike="noStrike">
                          <a:effectLst/>
                        </a:rPr>
                        <a:t> Pourquoi faire ? </a:t>
                      </a:r>
                      <a:endParaRPr lang="fr-CH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</a:tr>
              <a:tr h="622019">
                <a:tc>
                  <a:txBody>
                    <a:bodyPr/>
                    <a:lstStyle/>
                    <a:p>
                      <a:pPr algn="l" fontAlgn="b"/>
                      <a:r>
                        <a:rPr lang="fr-CH" sz="1100" u="none" strike="noStrike">
                          <a:effectLst/>
                        </a:rPr>
                        <a:t> Qui consomme? </a:t>
                      </a:r>
                      <a:endParaRPr lang="fr-CH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100" u="none" strike="noStrike">
                          <a:effectLst/>
                        </a:rPr>
                        <a:t> Actuelle </a:t>
                      </a:r>
                      <a:endParaRPr lang="fr-CH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100" b="1" u="none" strike="noStrike" dirty="0">
                          <a:effectLst/>
                        </a:rPr>
                        <a:t> Souhait </a:t>
                      </a:r>
                      <a:endParaRPr lang="fr-CH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100" u="none" strike="noStrike">
                          <a:effectLst/>
                        </a:rPr>
                        <a:t> Production </a:t>
                      </a:r>
                      <a:endParaRPr lang="fr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100" u="none" strike="noStrike">
                          <a:effectLst/>
                        </a:rPr>
                        <a:t> Transports </a:t>
                      </a:r>
                      <a:endParaRPr lang="fr-CH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100" u="none" strike="noStrike">
                          <a:effectLst/>
                        </a:rPr>
                        <a:t> Chauffage </a:t>
                      </a:r>
                      <a:endParaRPr lang="fr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100" u="none" strike="noStrike">
                          <a:effectLst/>
                        </a:rPr>
                        <a:t> Eau Chaude </a:t>
                      </a:r>
                      <a:endParaRPr lang="fr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100" u="none" strike="noStrike">
                          <a:effectLst/>
                        </a:rPr>
                        <a:t> Autres </a:t>
                      </a:r>
                      <a:endParaRPr lang="fr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</a:tr>
              <a:tr h="416238">
                <a:tc>
                  <a:txBody>
                    <a:bodyPr/>
                    <a:lstStyle/>
                    <a:p>
                      <a:pPr algn="l" fontAlgn="b"/>
                      <a:r>
                        <a:rPr lang="fr-CH" sz="1100" u="none" strike="noStrike">
                          <a:effectLst/>
                        </a:rPr>
                        <a:t> Industrie </a:t>
                      </a:r>
                      <a:endParaRPr lang="fr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100" u="none" strike="noStrike">
                          <a:effectLst/>
                        </a:rPr>
                        <a:t>             165 </a:t>
                      </a:r>
                      <a:endParaRPr lang="fr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100" b="1" u="none" strike="noStrike" dirty="0">
                          <a:effectLst/>
                        </a:rPr>
                        <a:t>            265 </a:t>
                      </a:r>
                      <a:endParaRPr lang="fr-CH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100" u="none" strike="noStrike">
                          <a:effectLst/>
                        </a:rPr>
                        <a:t>                  87 </a:t>
                      </a:r>
                      <a:endParaRPr lang="fr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100" u="none" strike="noStrike">
                          <a:effectLst/>
                        </a:rPr>
                        <a:t>               100 </a:t>
                      </a:r>
                      <a:endParaRPr lang="fr-CH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100" u="none" strike="noStrike">
                          <a:effectLst/>
                        </a:rPr>
                        <a:t>                  22 </a:t>
                      </a:r>
                      <a:endParaRPr lang="fr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100" u="none" strike="noStrike" dirty="0">
                          <a:effectLst/>
                        </a:rPr>
                        <a:t>                     4 </a:t>
                      </a:r>
                      <a:endParaRPr lang="fr-CH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100" u="none" strike="noStrike">
                          <a:effectLst/>
                        </a:rPr>
                        <a:t>                  52 </a:t>
                      </a:r>
                      <a:endParaRPr lang="fr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</a:tr>
              <a:tr h="416238">
                <a:tc>
                  <a:txBody>
                    <a:bodyPr/>
                    <a:lstStyle/>
                    <a:p>
                      <a:pPr algn="l" fontAlgn="b"/>
                      <a:r>
                        <a:rPr lang="fr-CH" sz="1100" u="none" strike="noStrike">
                          <a:effectLst/>
                        </a:rPr>
                        <a:t> Services </a:t>
                      </a:r>
                      <a:endParaRPr lang="fr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100" u="none" strike="noStrike">
                          <a:effectLst/>
                        </a:rPr>
                        <a:t>             149 </a:t>
                      </a:r>
                      <a:endParaRPr lang="fr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100" b="1" u="none" strike="noStrike" dirty="0">
                          <a:effectLst/>
                        </a:rPr>
                        <a:t>            199 </a:t>
                      </a:r>
                      <a:endParaRPr lang="fr-CH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100" u="none" strike="noStrike">
                          <a:effectLst/>
                        </a:rPr>
                        <a:t>                     2 </a:t>
                      </a:r>
                      <a:endParaRPr lang="fr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100" u="none" strike="noStrike">
                          <a:effectLst/>
                        </a:rPr>
                        <a:t>                  50 </a:t>
                      </a:r>
                      <a:endParaRPr lang="fr-CH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100" u="none" strike="noStrike">
                          <a:effectLst/>
                        </a:rPr>
                        <a:t>                  78 </a:t>
                      </a:r>
                      <a:endParaRPr lang="fr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100" u="none" strike="noStrike">
                          <a:effectLst/>
                        </a:rPr>
                        <a:t>                  10 </a:t>
                      </a:r>
                      <a:endParaRPr lang="fr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100" u="none" strike="noStrike">
                          <a:effectLst/>
                        </a:rPr>
                        <a:t>                  59 </a:t>
                      </a:r>
                      <a:endParaRPr lang="fr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</a:tr>
              <a:tr h="416238">
                <a:tc>
                  <a:txBody>
                    <a:bodyPr/>
                    <a:lstStyle/>
                    <a:p>
                      <a:pPr algn="l" fontAlgn="b"/>
                      <a:r>
                        <a:rPr lang="fr-CH" sz="1100" u="none" strike="noStrike" dirty="0">
                          <a:effectLst/>
                        </a:rPr>
                        <a:t> </a:t>
                      </a:r>
                      <a:r>
                        <a:rPr lang="fr-CH" sz="1100" u="none" strike="noStrike" dirty="0" smtClean="0">
                          <a:effectLst/>
                        </a:rPr>
                        <a:t>Ménages </a:t>
                      </a:r>
                      <a:endParaRPr lang="fr-CH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100" u="none" strike="noStrike">
                          <a:effectLst/>
                        </a:rPr>
                        <a:t>             260 </a:t>
                      </a:r>
                      <a:endParaRPr lang="fr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100" b="1" u="none" strike="noStrike" dirty="0">
                          <a:effectLst/>
                        </a:rPr>
                        <a:t>            323 </a:t>
                      </a:r>
                      <a:endParaRPr lang="fr-CH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100" u="none" strike="noStrike">
                          <a:effectLst/>
                        </a:rPr>
                        <a:t>                  63 </a:t>
                      </a:r>
                      <a:endParaRPr lang="fr-CH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100" u="none" strike="noStrike">
                          <a:effectLst/>
                        </a:rPr>
                        <a:t>                182 </a:t>
                      </a:r>
                      <a:endParaRPr lang="fr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100" u="none" strike="noStrike">
                          <a:effectLst/>
                        </a:rPr>
                        <a:t>                  32 </a:t>
                      </a:r>
                      <a:endParaRPr lang="fr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100" u="none" strike="noStrike">
                          <a:effectLst/>
                        </a:rPr>
                        <a:t>                  45 </a:t>
                      </a:r>
                      <a:endParaRPr lang="fr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</a:tr>
              <a:tr h="416238">
                <a:tc>
                  <a:txBody>
                    <a:bodyPr/>
                    <a:lstStyle/>
                    <a:p>
                      <a:pPr algn="l" fontAlgn="b"/>
                      <a:r>
                        <a:rPr lang="fr-CH" sz="1100" u="none" strike="noStrike" dirty="0" smtClean="0">
                          <a:effectLst/>
                        </a:rPr>
                        <a:t>Transports </a:t>
                      </a:r>
                      <a:endParaRPr lang="fr-CH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100" u="none" strike="noStrike">
                          <a:effectLst/>
                        </a:rPr>
                        <a:t>             313 </a:t>
                      </a:r>
                      <a:endParaRPr lang="fr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CH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CH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</a:tr>
              <a:tr h="416238">
                <a:tc>
                  <a:txBody>
                    <a:bodyPr/>
                    <a:lstStyle/>
                    <a:p>
                      <a:pPr algn="l" fontAlgn="b"/>
                      <a:r>
                        <a:rPr lang="fr-CH" sz="1100" u="none" strike="noStrike" dirty="0">
                          <a:effectLst/>
                        </a:rPr>
                        <a:t> </a:t>
                      </a:r>
                      <a:r>
                        <a:rPr lang="fr-CH" sz="1100" b="1" u="none" strike="noStrike" dirty="0">
                          <a:effectLst/>
                        </a:rPr>
                        <a:t>Les pouvoirs publics</a:t>
                      </a:r>
                      <a:r>
                        <a:rPr lang="fr-CH" sz="1100" u="none" strike="noStrike" dirty="0">
                          <a:effectLst/>
                        </a:rPr>
                        <a:t> </a:t>
                      </a:r>
                      <a:endParaRPr lang="fr-CH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CH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100" u="none" strike="noStrike">
                          <a:effectLst/>
                        </a:rPr>
                        <a:t>               100 </a:t>
                      </a:r>
                      <a:endParaRPr lang="fr-CH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100" u="none" strike="noStrike">
                          <a:effectLst/>
                        </a:rPr>
                        <a:t>                  30 </a:t>
                      </a:r>
                      <a:endParaRPr lang="fr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100" u="none" strike="noStrike">
                          <a:effectLst/>
                        </a:rPr>
                        <a:t>                  10 </a:t>
                      </a:r>
                      <a:endParaRPr lang="fr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100" u="none" strike="noStrike">
                          <a:effectLst/>
                        </a:rPr>
                        <a:t>                  50 </a:t>
                      </a:r>
                      <a:endParaRPr lang="fr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</a:tr>
              <a:tr h="416238">
                <a:tc>
                  <a:txBody>
                    <a:bodyPr/>
                    <a:lstStyle/>
                    <a:p>
                      <a:pPr algn="l" fontAlgn="b"/>
                      <a:r>
                        <a:rPr lang="fr-CH" sz="1100" u="none" strike="noStrike">
                          <a:effectLst/>
                        </a:rPr>
                        <a:t>   Différences </a:t>
                      </a:r>
                      <a:endParaRPr lang="fr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100" u="none" strike="noStrike">
                          <a:effectLst/>
                        </a:rPr>
                        <a:t>                  9 </a:t>
                      </a:r>
                      <a:endParaRPr lang="fr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100" b="1" u="none" strike="noStrike" dirty="0">
                          <a:effectLst/>
                        </a:rPr>
                        <a:t>                 9 </a:t>
                      </a:r>
                      <a:endParaRPr lang="fr-CH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</a:tr>
              <a:tr h="416238">
                <a:tc>
                  <a:txBody>
                    <a:bodyPr/>
                    <a:lstStyle/>
                    <a:p>
                      <a:pPr algn="l" fontAlgn="b"/>
                      <a:r>
                        <a:rPr lang="fr-CH" sz="1100" u="none" strike="noStrike">
                          <a:effectLst/>
                        </a:rPr>
                        <a:t> Totaux </a:t>
                      </a:r>
                      <a:endParaRPr lang="fr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100" u="none" strike="noStrike">
                          <a:effectLst/>
                        </a:rPr>
                        <a:t>             896 </a:t>
                      </a:r>
                      <a:endParaRPr lang="fr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100" b="1" u="none" strike="noStrike" dirty="0">
                          <a:effectLst/>
                        </a:rPr>
                        <a:t>            896 </a:t>
                      </a:r>
                      <a:endParaRPr lang="fr-CH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100" u="none" strike="noStrike">
                          <a:effectLst/>
                        </a:rPr>
                        <a:t>                  89 </a:t>
                      </a:r>
                      <a:endParaRPr lang="fr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100" u="none" strike="noStrike">
                          <a:effectLst/>
                        </a:rPr>
                        <a:t>                313 </a:t>
                      </a:r>
                      <a:endParaRPr lang="fr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100" u="none" strike="noStrike">
                          <a:effectLst/>
                        </a:rPr>
                        <a:t>                312 </a:t>
                      </a:r>
                      <a:endParaRPr lang="fr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100" u="none" strike="noStrike">
                          <a:effectLst/>
                        </a:rPr>
                        <a:t>                  56 </a:t>
                      </a:r>
                      <a:endParaRPr lang="fr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100" u="none" strike="noStrike">
                          <a:effectLst/>
                        </a:rPr>
                        <a:t>                207 </a:t>
                      </a:r>
                      <a:endParaRPr lang="fr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</a:tr>
              <a:tr h="224488">
                <a:tc>
                  <a:txBody>
                    <a:bodyPr/>
                    <a:lstStyle/>
                    <a:p>
                      <a:pPr algn="l" fontAlgn="b"/>
                      <a:r>
                        <a:rPr lang="fr-CH" sz="1100" u="none" strike="noStrike" dirty="0">
                          <a:effectLst/>
                        </a:rPr>
                        <a:t>       en % du total </a:t>
                      </a:r>
                      <a:endParaRPr lang="fr-CH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CH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100" u="none" strike="noStrike">
                          <a:effectLst/>
                        </a:rPr>
                        <a:t>9.9%</a:t>
                      </a:r>
                      <a:endParaRPr lang="fr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100" u="none" strike="noStrike">
                          <a:effectLst/>
                        </a:rPr>
                        <a:t>34.9%</a:t>
                      </a:r>
                      <a:endParaRPr lang="fr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100" u="none" strike="noStrike">
                          <a:effectLst/>
                        </a:rPr>
                        <a:t>34.8%</a:t>
                      </a:r>
                      <a:endParaRPr lang="fr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100" u="none" strike="noStrike">
                          <a:effectLst/>
                        </a:rPr>
                        <a:t>6.3%</a:t>
                      </a:r>
                      <a:endParaRPr lang="fr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100" u="none" strike="noStrike" dirty="0">
                          <a:effectLst/>
                        </a:rPr>
                        <a:t>23.1%</a:t>
                      </a:r>
                      <a:endParaRPr lang="fr-CH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302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52927" cy="115189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dirty="0" smtClean="0"/>
              <a:t>    </a:t>
            </a:r>
            <a:r>
              <a:rPr lang="fr-CH" b="1" dirty="0"/>
              <a:t> </a:t>
            </a:r>
            <a:endParaRPr lang="fr-CH" b="1" dirty="0" smtClean="0"/>
          </a:p>
          <a:p>
            <a:endParaRPr lang="fr-CH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56792"/>
            <a:ext cx="5976664" cy="505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98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372</Words>
  <Application>Microsoft Office PowerPoint</Application>
  <PresentationFormat>Affichage à l'écran (4:3)</PresentationFormat>
  <Paragraphs>81</Paragraphs>
  <Slides>7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Thème Office</vt:lpstr>
      <vt:lpstr>Acrobat Document</vt:lpstr>
      <vt:lpstr>Facteur bernois en 1930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JPP</dc:creator>
  <cp:lastModifiedBy>Jean-Pierre Mérot</cp:lastModifiedBy>
  <cp:revision>71</cp:revision>
  <cp:lastPrinted>2014-06-05T13:34:46Z</cp:lastPrinted>
  <dcterms:created xsi:type="dcterms:W3CDTF">2012-10-03T16:43:59Z</dcterms:created>
  <dcterms:modified xsi:type="dcterms:W3CDTF">2015-10-26T14:55:59Z</dcterms:modified>
</cp:coreProperties>
</file>