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1" r:id="rId2"/>
    <p:sldId id="262" r:id="rId3"/>
    <p:sldId id="292" r:id="rId4"/>
    <p:sldId id="293" r:id="rId5"/>
    <p:sldId id="296" r:id="rId6"/>
    <p:sldId id="297" r:id="rId7"/>
    <p:sldId id="294" r:id="rId8"/>
    <p:sldId id="295" r:id="rId9"/>
    <p:sldId id="287" r:id="rId10"/>
    <p:sldId id="288" r:id="rId11"/>
    <p:sldId id="271" r:id="rId12"/>
    <p:sldId id="279" r:id="rId13"/>
    <p:sldId id="284" r:id="rId14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C7589D2-1BB2-4554-BCDB-02D4D51932F4}">
          <p14:sldIdLst>
            <p14:sldId id="261"/>
            <p14:sldId id="262"/>
            <p14:sldId id="292"/>
            <p14:sldId id="293"/>
            <p14:sldId id="296"/>
            <p14:sldId id="297"/>
            <p14:sldId id="294"/>
            <p14:sldId id="295"/>
            <p14:sldId id="287"/>
            <p14:sldId id="288"/>
            <p14:sldId id="271"/>
          </p14:sldIdLst>
        </p14:section>
        <p14:section name="Section sans titre" id="{824C9541-7EB4-4D16-8F5E-8C7DA220D258}">
          <p14:sldIdLst>
            <p14:sldId id="279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14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9C930-7B78-44BD-ADBD-908FC0DD4527}" type="datetimeFigureOut">
              <a:rPr lang="fr-CH" smtClean="0"/>
              <a:t>26.01.2015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213D5-82FF-4F63-AAF9-9E78E5A4B7D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536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N’avons pas participé à la consultation sur Stratégie fédérale 2050</a:t>
            </a:r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13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3463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26.01.2015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758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26.01.2015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4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26.01.2015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827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26.01.2015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689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26.01.2015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5388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26.01.2015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687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26.01.2015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433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26.01.2015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968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26.01.2015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7947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26.01.2015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8161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26.01.2015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9157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66AF9-9B2A-4B9B-ADC1-4D93B3A88225}" type="datetimeFigureOut">
              <a:rPr lang="fr-CH" smtClean="0"/>
              <a:t>26.01.2015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5931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PP\Documents\CE 2013\main_blanche_touchez_p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0"/>
            <a:ext cx="4464496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58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 smtClean="0"/>
              <a:t> </a:t>
            </a:r>
            <a:endParaRPr lang="fr-CH" dirty="0"/>
          </a:p>
          <a:p>
            <a:pPr marL="0" indent="0">
              <a:buNone/>
            </a:pPr>
            <a:r>
              <a:rPr lang="fr-CH" dirty="0" smtClean="0"/>
              <a:t> 32 % du total de l’énergie finale est consommée pour le chauffage, dont 20% environ pour le chauffage domestique des Ménages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dirty="0" smtClean="0"/>
              <a:t>5% du total de l’énergie sert à chauffer l’eau (ECS)</a:t>
            </a:r>
          </a:p>
          <a:p>
            <a:pPr marL="0" indent="0">
              <a:buNone/>
            </a:pPr>
            <a:r>
              <a:rPr lang="fr-CH" dirty="0" smtClean="0"/>
              <a:t> </a:t>
            </a:r>
            <a:endParaRPr lang="fr-CH" dirty="0"/>
          </a:p>
          <a:p>
            <a:pPr marL="0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4262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124" y="1613757"/>
            <a:ext cx="6397752" cy="4498848"/>
          </a:xfrm>
        </p:spPr>
      </p:pic>
    </p:spTree>
    <p:extLst>
      <p:ext uri="{BB962C8B-B14F-4D97-AF65-F5344CB8AC3E}">
        <p14:creationId xmlns:p14="http://schemas.microsoft.com/office/powerpoint/2010/main" val="146703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b="1" dirty="0" smtClean="0"/>
              <a:t>La consommation annuelle totale en kWh pour un logement Tout Electrique</a:t>
            </a:r>
          </a:p>
          <a:p>
            <a:pPr marL="0" indent="0">
              <a:buNone/>
            </a:pPr>
            <a:r>
              <a:rPr lang="fr-CH" b="1" dirty="0" smtClean="0"/>
              <a:t>-</a:t>
            </a:r>
            <a:r>
              <a:rPr lang="fr-CH" sz="3600" b="1" u="sng" dirty="0" smtClean="0"/>
              <a:t>total: 16 121 </a:t>
            </a:r>
            <a:r>
              <a:rPr lang="fr-CH" b="1" dirty="0" smtClean="0"/>
              <a:t> kWh( réel sur 804 cas)</a:t>
            </a:r>
            <a:endParaRPr lang="fr-CH" b="1" dirty="0"/>
          </a:p>
          <a:p>
            <a:pPr marL="0" indent="0">
              <a:buNone/>
            </a:pPr>
            <a:r>
              <a:rPr lang="fr-CH" b="1" dirty="0" smtClean="0"/>
              <a:t>-dont Chauffage: 11 700 (moyenne nationale)</a:t>
            </a:r>
          </a:p>
          <a:p>
            <a:pPr marL="0" indent="0">
              <a:buNone/>
            </a:pPr>
            <a:r>
              <a:rPr lang="fr-CH" b="1" dirty="0" smtClean="0"/>
              <a:t>-dont ECS (Eau Chaude Sanitaire): 1500 à 2500: moyenne sur des cas à doubles compteurs</a:t>
            </a:r>
          </a:p>
          <a:p>
            <a:pPr marL="0" indent="0">
              <a:buNone/>
            </a:pPr>
            <a:r>
              <a:rPr lang="fr-CH" b="1" dirty="0" smtClean="0"/>
              <a:t>-dont Ménage(éclairage, cuisine, loisirs):2000/3000 kWh, par différence.</a:t>
            </a:r>
            <a:endParaRPr lang="fr-CH" b="1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5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sz="4400" dirty="0" smtClean="0"/>
              <a:t> Nos deux CONSEILS :</a:t>
            </a:r>
          </a:p>
          <a:p>
            <a:pPr marL="0" indent="0">
              <a:buNone/>
            </a:pPr>
            <a:r>
              <a:rPr lang="fr-CH" sz="2400" dirty="0" smtClean="0"/>
              <a:t>1-Calculez votre </a:t>
            </a:r>
            <a:r>
              <a:rPr lang="fr-CH" sz="2400" b="1" u="sng" dirty="0" smtClean="0"/>
              <a:t>CONSOMMATION annuelle en kWh</a:t>
            </a:r>
            <a:r>
              <a:rPr lang="fr-CH" sz="2400" dirty="0" smtClean="0"/>
              <a:t> et situez-vous par rapport à la moyenne de 16 200 kWh annuels. C’est plus utile  qu’un CECB !</a:t>
            </a:r>
          </a:p>
          <a:p>
            <a:pPr marL="0" indent="0">
              <a:buNone/>
            </a:pPr>
            <a:endParaRPr lang="fr-CH" sz="2400" dirty="0"/>
          </a:p>
          <a:p>
            <a:pPr marL="0" indent="0">
              <a:buNone/>
            </a:pPr>
            <a:endParaRPr lang="fr-CH" sz="2400" dirty="0"/>
          </a:p>
          <a:p>
            <a:pPr marL="0" indent="0">
              <a:buNone/>
            </a:pPr>
            <a:r>
              <a:rPr lang="fr-CH" sz="2400" dirty="0" smtClean="0"/>
              <a:t>2-Réfléchissez à </a:t>
            </a:r>
            <a:r>
              <a:rPr lang="fr-C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votre projet à 4-5 ans</a:t>
            </a:r>
            <a:r>
              <a:rPr lang="fr-CH" sz="2400" dirty="0" smtClean="0"/>
              <a:t>: voulez-vous VENDRE votre logement ou continuez à l’habiter ? Si vous envisagez </a:t>
            </a:r>
            <a:r>
              <a:rPr lang="fr-CH" sz="2400" smtClean="0"/>
              <a:t>de vendre, </a:t>
            </a:r>
            <a:r>
              <a:rPr lang="fr-CH" sz="2400" dirty="0" smtClean="0"/>
              <a:t>sachez que «chauffage électrique» n’est pas du tout tendance…</a:t>
            </a:r>
            <a:endParaRPr lang="fr-CH" sz="2400" dirty="0"/>
          </a:p>
        </p:txBody>
      </p:sp>
    </p:spTree>
    <p:extLst>
      <p:ext uri="{BB962C8B-B14F-4D97-AF65-F5344CB8AC3E}">
        <p14:creationId xmlns:p14="http://schemas.microsoft.com/office/powerpoint/2010/main" val="137005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CH" dirty="0" smtClean="0"/>
              <a:t>        Séance d’INFORMATION du  27.01.2015</a:t>
            </a:r>
          </a:p>
          <a:p>
            <a:pPr marL="0" indent="0">
              <a:buNone/>
            </a:pPr>
            <a:endParaRPr lang="fr-CH" dirty="0"/>
          </a:p>
          <a:p>
            <a:r>
              <a:rPr lang="fr-CH" dirty="0" smtClean="0"/>
              <a:t>1-Bonne Année! Mais aussi: bonnes années? (JP Mérot)</a:t>
            </a:r>
          </a:p>
          <a:p>
            <a:r>
              <a:rPr lang="fr-CH" dirty="0" smtClean="0"/>
              <a:t>2-La loi </a:t>
            </a:r>
            <a:r>
              <a:rPr lang="fr-CH" b="1" dirty="0" smtClean="0"/>
              <a:t>fédérale</a:t>
            </a:r>
            <a:r>
              <a:rPr lang="fr-CH" dirty="0" smtClean="0"/>
              <a:t> sur la Transition Energétique (</a:t>
            </a:r>
            <a:r>
              <a:rPr lang="fr-CH" dirty="0" err="1" smtClean="0"/>
              <a:t>O.Feller</a:t>
            </a:r>
            <a:r>
              <a:rPr lang="fr-CH" dirty="0" smtClean="0"/>
              <a:t>, conseiller national)</a:t>
            </a:r>
          </a:p>
          <a:p>
            <a:r>
              <a:rPr lang="fr-CH" dirty="0" smtClean="0"/>
              <a:t>3-Historique et </a:t>
            </a:r>
            <a:r>
              <a:rPr lang="fr-CH" b="1" dirty="0" smtClean="0"/>
              <a:t>perspectives vaudoises</a:t>
            </a:r>
            <a:r>
              <a:rPr lang="fr-CH" dirty="0" smtClean="0"/>
              <a:t> (GP Bolay, député)</a:t>
            </a:r>
          </a:p>
          <a:p>
            <a:r>
              <a:rPr lang="fr-CH" dirty="0" smtClean="0"/>
              <a:t>4-Patrick Weinmann (ingénieur, thermicien): le </a:t>
            </a:r>
            <a:r>
              <a:rPr lang="fr-CH" b="1" dirty="0" smtClean="0"/>
              <a:t>bilan thermique</a:t>
            </a:r>
            <a:r>
              <a:rPr lang="fr-CH" dirty="0" smtClean="0"/>
              <a:t> , comment </a:t>
            </a:r>
            <a:r>
              <a:rPr lang="fr-CH" b="1" dirty="0" smtClean="0"/>
              <a:t>économiser des kWh</a:t>
            </a:r>
            <a:r>
              <a:rPr lang="fr-CH" dirty="0" smtClean="0"/>
              <a:t> ?</a:t>
            </a:r>
          </a:p>
          <a:p>
            <a:r>
              <a:rPr lang="fr-CH" dirty="0" smtClean="0"/>
              <a:t>5-</a:t>
            </a:r>
            <a:r>
              <a:rPr lang="fr-CH" b="1" dirty="0" smtClean="0"/>
              <a:t>Subventions</a:t>
            </a:r>
            <a:r>
              <a:rPr lang="fr-CH" dirty="0" smtClean="0"/>
              <a:t> et soutien de la </a:t>
            </a:r>
            <a:r>
              <a:rPr lang="fr-CH" dirty="0" err="1" smtClean="0"/>
              <a:t>DirEn</a:t>
            </a:r>
            <a:r>
              <a:rPr lang="fr-CH" dirty="0" smtClean="0"/>
              <a:t>: Norbert Tissot </a:t>
            </a:r>
          </a:p>
          <a:p>
            <a:r>
              <a:rPr lang="fr-CH" dirty="0" smtClean="0"/>
              <a:t>6-Vos questions / des réponses</a:t>
            </a:r>
          </a:p>
          <a:p>
            <a:r>
              <a:rPr lang="fr-CH" dirty="0" smtClean="0"/>
              <a:t>7- Petite </a:t>
            </a:r>
            <a:r>
              <a:rPr lang="fr-CH" b="1" u="sng" dirty="0" smtClean="0"/>
              <a:t>verrée</a:t>
            </a:r>
            <a:r>
              <a:rPr lang="fr-CH" dirty="0" smtClean="0"/>
              <a:t> de l’amitié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4380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 smtClean="0"/>
              <a:t> </a:t>
            </a:r>
          </a:p>
          <a:p>
            <a:pPr marL="0" indent="0">
              <a:buNone/>
            </a:pPr>
            <a:r>
              <a:rPr lang="fr-CH" dirty="0" smtClean="0"/>
              <a:t>Bonnes  années ?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dirty="0" smtClean="0"/>
              <a:t>2014: Oui, car le Grand Conseil a assorti l’initiative J.Y Pidoux  d’un vœu pressant de prendre en considération les principes de bonne foi, de proportionnalité etc… 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5745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 smtClean="0"/>
              <a:t>Bonnes  années ?</a:t>
            </a:r>
          </a:p>
          <a:p>
            <a:pPr marL="0" indent="0">
              <a:buNone/>
            </a:pPr>
            <a:r>
              <a:rPr lang="fr-CH" dirty="0" smtClean="0"/>
              <a:t>2014: Oui, </a:t>
            </a:r>
            <a:endParaRPr lang="fr-CH" dirty="0"/>
          </a:p>
          <a:p>
            <a:pPr marL="0" indent="0">
              <a:buNone/>
            </a:pPr>
            <a:r>
              <a:rPr lang="fr-CH" dirty="0" smtClean="0"/>
              <a:t>MAIS, le Règlement du 15.07.2014 contient 3 énormités juridiques:</a:t>
            </a:r>
          </a:p>
          <a:p>
            <a:pPr marL="0" indent="0">
              <a:buNone/>
            </a:pPr>
            <a:r>
              <a:rPr lang="fr-CH" dirty="0" smtClean="0"/>
              <a:t>. Entrée en vigueur avant la fin du délai de recours</a:t>
            </a:r>
          </a:p>
          <a:p>
            <a:pPr marL="0" indent="0">
              <a:buNone/>
            </a:pPr>
            <a:r>
              <a:rPr lang="fr-CH" dirty="0" smtClean="0"/>
              <a:t>. Inclut les opérations non soumises à la LATC</a:t>
            </a:r>
          </a:p>
          <a:p>
            <a:pPr marL="0" indent="0">
              <a:buNone/>
            </a:pPr>
            <a:r>
              <a:rPr lang="fr-CH" dirty="0" smtClean="0"/>
              <a:t>. Définit une drôle de proportionnalité… 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50925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 smtClean="0"/>
              <a:t>Bonnes  années ?</a:t>
            </a:r>
          </a:p>
          <a:p>
            <a:pPr marL="0" indent="0">
              <a:buNone/>
            </a:pPr>
            <a:r>
              <a:rPr lang="fr-CH" dirty="0" smtClean="0"/>
              <a:t>2014: Oui, 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dirty="0" smtClean="0"/>
              <a:t>MAIS, référendum à Soleure «oblige à démanteler les CE…»: c’était un référendum obligatoire pour l’ensemble de la loi.</a:t>
            </a:r>
          </a:p>
          <a:p>
            <a:pPr marL="0" indent="0">
              <a:buNone/>
            </a:pPr>
            <a:r>
              <a:rPr lang="fr-CH" dirty="0" smtClean="0"/>
              <a:t>Heureusement il y a le JURA :pas d’obligation dans le projet de révision de la loi cantonale!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834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H" dirty="0" smtClean="0"/>
              <a:t>Bonnes  années ?</a:t>
            </a:r>
          </a:p>
          <a:p>
            <a:pPr marL="0" indent="0">
              <a:buNone/>
            </a:pPr>
            <a:r>
              <a:rPr lang="fr-CH" dirty="0" smtClean="0"/>
              <a:t>2014: Oui, </a:t>
            </a:r>
          </a:p>
          <a:p>
            <a:pPr marL="0" indent="0">
              <a:buNone/>
            </a:pPr>
            <a:r>
              <a:rPr lang="fr-CH" dirty="0" smtClean="0"/>
              <a:t>MAIS</a:t>
            </a:r>
            <a:r>
              <a:rPr lang="fr-CH" dirty="0" smtClean="0"/>
              <a:t>, </a:t>
            </a:r>
            <a:r>
              <a:rPr lang="fr-CH" dirty="0" smtClean="0"/>
              <a:t>l’</a:t>
            </a:r>
            <a:r>
              <a:rPr lang="fr-CH" dirty="0" err="1" smtClean="0"/>
              <a:t>EnDK</a:t>
            </a:r>
            <a:r>
              <a:rPr lang="fr-CH" dirty="0" smtClean="0"/>
              <a:t> a sorti le MOPEC 2014!</a:t>
            </a:r>
            <a:r>
              <a:rPr lang="fr-CH" sz="2800" b="1" dirty="0" smtClean="0"/>
              <a:t>Traductions</a:t>
            </a:r>
            <a:r>
              <a:rPr lang="fr-CH" sz="2800" dirty="0" smtClean="0"/>
              <a:t>:</a:t>
            </a:r>
            <a:endParaRPr lang="fr-CH" sz="2800" dirty="0"/>
          </a:p>
          <a:p>
            <a:pPr marL="0" indent="0">
              <a:buNone/>
            </a:pPr>
            <a:r>
              <a:rPr lang="fr-CH" sz="2800" b="1" dirty="0" err="1" smtClean="0"/>
              <a:t>EnDK</a:t>
            </a:r>
            <a:r>
              <a:rPr lang="fr-CH" sz="2800" b="1" dirty="0" smtClean="0"/>
              <a:t>:</a:t>
            </a:r>
            <a:r>
              <a:rPr lang="fr-CH" sz="2800" dirty="0" smtClean="0"/>
              <a:t> Conférence des Directeurs Cantonaux de l’Energie, présidée par </a:t>
            </a:r>
            <a:r>
              <a:rPr lang="fr-CH" sz="2800" dirty="0" err="1" smtClean="0"/>
              <a:t>B.Vonlanthen</a:t>
            </a:r>
            <a:r>
              <a:rPr lang="fr-CH" sz="2800" dirty="0" smtClean="0"/>
              <a:t> (FR, PDC). Association sans pouvoir ou responsabilité politiques.</a:t>
            </a:r>
          </a:p>
          <a:p>
            <a:pPr marL="0" indent="0">
              <a:buNone/>
            </a:pPr>
            <a:r>
              <a:rPr lang="fr-CH" sz="2800" b="1" dirty="0" err="1" smtClean="0"/>
              <a:t>MoPEC</a:t>
            </a:r>
            <a:r>
              <a:rPr lang="fr-CH" sz="2800" dirty="0" smtClean="0"/>
              <a:t>: Modèles de Prescriptions Energétiques pour les Cantons. Devraient être des suggestions…</a:t>
            </a:r>
          </a:p>
          <a:p>
            <a:pPr marL="0" indent="0">
              <a:buNone/>
            </a:pPr>
            <a:r>
              <a:rPr lang="fr-CH" sz="2800" dirty="0" smtClean="0"/>
              <a:t>A propos: nous suggérons à l’</a:t>
            </a:r>
            <a:r>
              <a:rPr lang="fr-CH" sz="2800" dirty="0" err="1" smtClean="0"/>
              <a:t>EnDK</a:t>
            </a:r>
            <a:r>
              <a:rPr lang="fr-CH" sz="2800" dirty="0" smtClean="0"/>
              <a:t> d’organiser une traduction, des études et commentaires du document annuel: Analyse des </a:t>
            </a:r>
            <a:r>
              <a:rPr lang="fr-CH" sz="2800" dirty="0" err="1" smtClean="0"/>
              <a:t>Schweizerisch</a:t>
            </a:r>
            <a:r>
              <a:rPr lang="fr-CH" sz="2800" dirty="0" err="1" smtClean="0"/>
              <a:t>e</a:t>
            </a:r>
            <a:r>
              <a:rPr lang="fr-CH" sz="2800" dirty="0" smtClean="0"/>
              <a:t> </a:t>
            </a:r>
            <a:r>
              <a:rPr lang="fr-CH" sz="2800" dirty="0" err="1" smtClean="0"/>
              <a:t>Energieverbrauchs</a:t>
            </a:r>
            <a:r>
              <a:rPr lang="fr-CH" sz="2800" dirty="0" smtClean="0"/>
              <a:t>!</a:t>
            </a:r>
            <a:endParaRPr lang="fr-CH" sz="2800" dirty="0"/>
          </a:p>
        </p:txBody>
      </p:sp>
    </p:spTree>
    <p:extLst>
      <p:ext uri="{BB962C8B-B14F-4D97-AF65-F5344CB8AC3E}">
        <p14:creationId xmlns:p14="http://schemas.microsoft.com/office/powerpoint/2010/main" val="211444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863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 smtClean="0"/>
              <a:t> </a:t>
            </a:r>
          </a:p>
          <a:p>
            <a:pPr marL="0" indent="0">
              <a:buNone/>
            </a:pPr>
            <a:r>
              <a:rPr lang="fr-CH" dirty="0" smtClean="0"/>
              <a:t>Bonnes  années ?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dirty="0" smtClean="0"/>
              <a:t>2015:</a:t>
            </a:r>
          </a:p>
          <a:p>
            <a:pPr marL="0" indent="0">
              <a:buNone/>
            </a:pPr>
            <a:r>
              <a:rPr lang="fr-CH" dirty="0" smtClean="0"/>
              <a:t>Année climatique: sommet de Paris en décembre 2015…</a:t>
            </a:r>
          </a:p>
          <a:p>
            <a:pPr marL="0" indent="0">
              <a:buNone/>
            </a:pPr>
            <a:r>
              <a:rPr lang="fr-CH" dirty="0" smtClean="0"/>
              <a:t>…et Energétique: suite du débat sur stratégie énergétique 2050 en Suisse  </a:t>
            </a:r>
          </a:p>
        </p:txBody>
      </p:sp>
    </p:spTree>
    <p:extLst>
      <p:ext uri="{BB962C8B-B14F-4D97-AF65-F5344CB8AC3E}">
        <p14:creationId xmlns:p14="http://schemas.microsoft.com/office/powerpoint/2010/main" val="191968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H" dirty="0" smtClean="0"/>
              <a:t> </a:t>
            </a:r>
          </a:p>
          <a:p>
            <a:pPr marL="0" indent="0">
              <a:buNone/>
            </a:pPr>
            <a:r>
              <a:rPr lang="fr-CH" dirty="0" smtClean="0"/>
              <a:t>Bonnes  années ?</a:t>
            </a:r>
          </a:p>
          <a:p>
            <a:pPr marL="0" indent="0">
              <a:buNone/>
            </a:pPr>
            <a:r>
              <a:rPr lang="fr-CH" dirty="0" smtClean="0"/>
              <a:t>2015: Année électorale au niveau fédéral</a:t>
            </a:r>
          </a:p>
          <a:p>
            <a:pPr marL="0" indent="0">
              <a:buNone/>
            </a:pPr>
            <a:r>
              <a:rPr lang="fr-CH" dirty="0" smtClean="0"/>
              <a:t>2016:….au niveau communal…</a:t>
            </a:r>
          </a:p>
          <a:p>
            <a:pPr marL="0" indent="0">
              <a:buNone/>
            </a:pPr>
            <a:r>
              <a:rPr lang="fr-CH" dirty="0" smtClean="0"/>
              <a:t>2017: ….au niveau cantonal…</a:t>
            </a:r>
          </a:p>
          <a:p>
            <a:pPr marL="0" indent="0">
              <a:buNone/>
            </a:pPr>
            <a:r>
              <a:rPr lang="fr-CH" b="1" dirty="0" smtClean="0"/>
              <a:t>Résidents étrangers</a:t>
            </a:r>
            <a:r>
              <a:rPr lang="fr-CH" dirty="0" smtClean="0"/>
              <a:t>…Inscrivez-vous* pour voter:</a:t>
            </a:r>
          </a:p>
          <a:p>
            <a:pPr marL="0" indent="0">
              <a:buNone/>
            </a:pPr>
            <a:r>
              <a:rPr lang="fr-CH" dirty="0" smtClean="0"/>
              <a:t>    </a:t>
            </a:r>
            <a:r>
              <a:rPr lang="fr-CH" sz="2800" dirty="0" smtClean="0"/>
              <a:t> -10 ans de résidence continue en Suisse</a:t>
            </a:r>
          </a:p>
          <a:p>
            <a:pPr marL="0" indent="0">
              <a:buNone/>
            </a:pPr>
            <a:r>
              <a:rPr lang="fr-CH" sz="2800" dirty="0"/>
              <a:t> </a:t>
            </a:r>
            <a:r>
              <a:rPr lang="fr-CH" sz="2800" dirty="0" smtClean="0"/>
              <a:t>    - 3 ans de résidence continue sur Vaud  </a:t>
            </a:r>
          </a:p>
          <a:p>
            <a:pPr marL="0" indent="0">
              <a:buNone/>
            </a:pPr>
            <a:r>
              <a:rPr lang="fr-CH" sz="2800" dirty="0"/>
              <a:t> </a:t>
            </a:r>
            <a:r>
              <a:rPr lang="fr-CH" sz="2800" dirty="0" smtClean="0"/>
              <a:t>    - domicile actuel sur Vaud avec permis B ou C</a:t>
            </a:r>
          </a:p>
          <a:p>
            <a:pPr marL="0" indent="0">
              <a:buNone/>
            </a:pPr>
            <a:r>
              <a:rPr lang="fr-CH" dirty="0" smtClean="0"/>
              <a:t>*</a:t>
            </a:r>
            <a:r>
              <a:rPr lang="fr-CH" sz="2200" dirty="0" smtClean="0"/>
              <a:t>au contrôle de l’habitant de votre commune</a:t>
            </a:r>
            <a:endParaRPr lang="fr-CH" sz="2200" dirty="0"/>
          </a:p>
        </p:txBody>
      </p:sp>
    </p:spTree>
    <p:extLst>
      <p:ext uri="{BB962C8B-B14F-4D97-AF65-F5344CB8AC3E}">
        <p14:creationId xmlns:p14="http://schemas.microsoft.com/office/powerpoint/2010/main" val="301125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 smtClean="0"/>
              <a:t> </a:t>
            </a:r>
            <a:endParaRPr lang="fr-CH" dirty="0"/>
          </a:p>
          <a:p>
            <a:pPr marL="0" indent="0">
              <a:buNone/>
            </a:pPr>
            <a:r>
              <a:rPr lang="fr-CH" dirty="0" smtClean="0"/>
              <a:t>L’utilisation de l’Energie finale: en gros</a:t>
            </a:r>
          </a:p>
          <a:p>
            <a:pPr marL="0" indent="0">
              <a:buNone/>
            </a:pPr>
            <a:r>
              <a:rPr lang="fr-CH" dirty="0"/>
              <a:t> </a:t>
            </a:r>
            <a:r>
              <a:rPr lang="fr-CH" dirty="0" smtClean="0"/>
              <a:t>              - l’Economie: 35%</a:t>
            </a:r>
          </a:p>
          <a:p>
            <a:pPr marL="0" indent="0">
              <a:buNone/>
            </a:pPr>
            <a:r>
              <a:rPr lang="fr-CH" dirty="0"/>
              <a:t> </a:t>
            </a:r>
            <a:r>
              <a:rPr lang="fr-CH" dirty="0" smtClean="0"/>
              <a:t>              - la Mobilité: 34%</a:t>
            </a:r>
          </a:p>
          <a:p>
            <a:pPr marL="0" indent="0">
              <a:buNone/>
            </a:pPr>
            <a:r>
              <a:rPr lang="fr-CH" dirty="0"/>
              <a:t> </a:t>
            </a:r>
            <a:r>
              <a:rPr lang="fr-CH" dirty="0" smtClean="0"/>
              <a:t>               -les Ménages : 30%</a:t>
            </a:r>
          </a:p>
          <a:p>
            <a:pPr marL="0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63496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587</Words>
  <Application>Microsoft Office PowerPoint</Application>
  <PresentationFormat>Affichage à l'écran (4:3)</PresentationFormat>
  <Paragraphs>69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JPP</dc:creator>
  <cp:lastModifiedBy>Jean-Pierre Mérot</cp:lastModifiedBy>
  <cp:revision>58</cp:revision>
  <cp:lastPrinted>2012-10-08T17:28:51Z</cp:lastPrinted>
  <dcterms:created xsi:type="dcterms:W3CDTF">2012-10-03T16:43:59Z</dcterms:created>
  <dcterms:modified xsi:type="dcterms:W3CDTF">2015-01-26T17:29:57Z</dcterms:modified>
</cp:coreProperties>
</file>