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318" r:id="rId3"/>
    <p:sldId id="319" r:id="rId4"/>
    <p:sldId id="294" r:id="rId5"/>
    <p:sldId id="302" r:id="rId6"/>
    <p:sldId id="303" r:id="rId7"/>
    <p:sldId id="291" r:id="rId8"/>
    <p:sldId id="293" r:id="rId9"/>
    <p:sldId id="312" r:id="rId10"/>
    <p:sldId id="311" r:id="rId11"/>
    <p:sldId id="314" r:id="rId12"/>
    <p:sldId id="317" r:id="rId13"/>
    <p:sldId id="323" r:id="rId14"/>
    <p:sldId id="315" r:id="rId15"/>
    <p:sldId id="321" r:id="rId16"/>
    <p:sldId id="324" r:id="rId17"/>
    <p:sldId id="301" r:id="rId18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05D"/>
    <a:srgbClr val="FC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30665"/>
            <a:ext cx="4984962" cy="419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4515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336704" cy="6858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066800"/>
            <a:ext cx="7416824" cy="12995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7416824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folHlink"/>
            </a:outerShdw>
          </a:effec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de titre du masque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484784"/>
            <a:ext cx="8077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6453336"/>
            <a:ext cx="136815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fld id="{FDA93EA1-B7BC-4498-872F-871379613800}" type="datetime3">
              <a:rPr lang="fr-FR" sz="1000">
                <a:latin typeface="Arial" charset="0"/>
              </a:rPr>
              <a:pPr defTabSz="762000"/>
              <a:t>27 janvier 2015</a:t>
            </a:fld>
            <a:endParaRPr lang="fr-FR" sz="1000" dirty="0"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532440" y="6453336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fld id="{155F85E6-E6A3-4D70-AC18-709C5538AFBD}" type="slidenum">
              <a:rPr lang="fr-FR" sz="1000">
                <a:latin typeface="Arial" charset="0"/>
              </a:rPr>
              <a:pPr defTabSz="762000"/>
              <a:t>‹#›</a:t>
            </a:fld>
            <a:endParaRPr lang="fr-FR" sz="1000" dirty="0">
              <a:latin typeface="Arial" charset="0"/>
            </a:endParaRPr>
          </a:p>
        </p:txBody>
      </p:sp>
      <p:pic>
        <p:nvPicPr>
          <p:cNvPr id="8" name="Image 7" descr="main_blanche_touchez_p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56376" y="116632"/>
            <a:ext cx="1098160" cy="1777467"/>
          </a:xfrm>
          <a:prstGeom prst="rect">
            <a:avLst/>
          </a:prstGeom>
        </p:spPr>
      </p:pic>
      <p:pic>
        <p:nvPicPr>
          <p:cNvPr id="9" name="Image 8" descr="Logo_ChocEle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764704"/>
            <a:ext cx="1619672" cy="476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wipe dir="r"/>
  </p:transition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556792"/>
            <a:ext cx="7992888" cy="3600400"/>
          </a:xfrm>
          <a:noFill/>
          <a:ln/>
          <a:effectLst/>
        </p:spPr>
        <p:txBody>
          <a:bodyPr wrap="square" lIns="92075" tIns="46038" rIns="92075" bIns="46038" anchor="ctr"/>
          <a:lstStyle/>
          <a:p>
            <a:r>
              <a:rPr lang="fr-FR" sz="4400" dirty="0" smtClean="0"/>
              <a:t>Interdiction des chauffages électriques </a:t>
            </a:r>
            <a:r>
              <a:rPr lang="fr-FR" sz="4400" dirty="0"/>
              <a:t>?</a:t>
            </a:r>
            <a:r>
              <a:rPr lang="fr-FR" sz="4000" dirty="0"/>
              <a:t> </a:t>
            </a:r>
            <a:br>
              <a:rPr lang="fr-FR" sz="4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4000" dirty="0" smtClean="0"/>
              <a:t>Contexte politique vaudois</a:t>
            </a:r>
            <a:br>
              <a:rPr lang="fr-FR" sz="4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800" dirty="0" smtClean="0"/>
              <a:t>Mardi 27 janvier 2015, Epalinges</a:t>
            </a:r>
            <a:endParaRPr lang="fr-FR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157192"/>
            <a:ext cx="4724400" cy="1038225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fr-FR" b="1" dirty="0"/>
              <a:t>Bolay Guy-Philippe</a:t>
            </a:r>
            <a:br>
              <a:rPr lang="fr-FR" b="1" dirty="0"/>
            </a:br>
            <a:r>
              <a:rPr lang="fr-FR" sz="2000" b="1" dirty="0" smtClean="0"/>
              <a:t>Député PLR </a:t>
            </a:r>
            <a:r>
              <a:rPr lang="fr-FR" sz="2000" b="1" dirty="0" err="1" smtClean="0"/>
              <a:t>Lavaux</a:t>
            </a:r>
            <a:r>
              <a:rPr lang="fr-FR" sz="2000" b="1" dirty="0" smtClean="0"/>
              <a:t>-Oron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16824" cy="685800"/>
          </a:xfrm>
        </p:spPr>
        <p:txBody>
          <a:bodyPr/>
          <a:lstStyle/>
          <a:p>
            <a:r>
              <a:rPr lang="fr-FR" dirty="0" smtClean="0"/>
              <a:t>Entrée en vigueur </a:t>
            </a:r>
            <a:r>
              <a:rPr lang="fr-FR" dirty="0" err="1" smtClean="0"/>
              <a:t>LVLEne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40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/>
              <a:t>Courrier de Choc électrique à Mme De </a:t>
            </a:r>
            <a:r>
              <a:rPr lang="fr-FR" sz="2800" dirty="0" err="1"/>
              <a:t>Quattro</a:t>
            </a:r>
            <a:r>
              <a:rPr lang="fr-FR" sz="2800" dirty="0"/>
              <a:t> du </a:t>
            </a:r>
            <a:r>
              <a:rPr lang="fr-FR" sz="2800" b="1" dirty="0"/>
              <a:t>30 octobre 2013</a:t>
            </a:r>
            <a:r>
              <a:rPr lang="fr-FR" sz="2800" dirty="0"/>
              <a:t>, confirmant notre </a:t>
            </a:r>
            <a:r>
              <a:rPr lang="fr-FR" sz="2800" dirty="0" smtClean="0"/>
              <a:t>disponibilité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Loi </a:t>
            </a:r>
            <a:r>
              <a:rPr lang="fr-FR" sz="2800" dirty="0"/>
              <a:t>publiée le </a:t>
            </a:r>
            <a:r>
              <a:rPr lang="fr-FR" sz="2800" b="1" dirty="0"/>
              <a:t>12 novembre 2013 </a:t>
            </a:r>
            <a:r>
              <a:rPr lang="fr-FR" sz="2800" dirty="0"/>
              <a:t>dans la FAO, </a:t>
            </a:r>
            <a:br>
              <a:rPr lang="fr-FR" sz="2800" dirty="0"/>
            </a:br>
            <a:r>
              <a:rPr lang="fr-FR" sz="2800" dirty="0"/>
              <a:t>aucun référendum lancé contre la </a:t>
            </a:r>
            <a:r>
              <a:rPr lang="fr-FR" sz="2800" dirty="0" err="1" smtClean="0"/>
              <a:t>LVLEne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Réponse positive de Mme De </a:t>
            </a:r>
            <a:r>
              <a:rPr lang="fr-FR" sz="2800" dirty="0" err="1" smtClean="0"/>
              <a:t>Quattro</a:t>
            </a:r>
            <a:r>
              <a:rPr lang="fr-FR" sz="2800" dirty="0" smtClean="0"/>
              <a:t> au courrier de Choc électrique le </a:t>
            </a:r>
            <a:r>
              <a:rPr lang="fr-FR" sz="2800" b="1" dirty="0" smtClean="0"/>
              <a:t>28 novembre 2013</a:t>
            </a:r>
            <a:endParaRPr lang="fr-FR" sz="2800" b="1" dirty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Communiqué </a:t>
            </a:r>
            <a:r>
              <a:rPr lang="fr-FR" sz="2800" dirty="0"/>
              <a:t>du Conseil d’Etat du </a:t>
            </a:r>
            <a:r>
              <a:rPr lang="fr-FR" sz="2800" b="1" dirty="0"/>
              <a:t>6 février 2014</a:t>
            </a:r>
            <a:r>
              <a:rPr lang="fr-FR" sz="2800" dirty="0"/>
              <a:t>, </a:t>
            </a:r>
            <a:r>
              <a:rPr lang="fr-FR" sz="2800" dirty="0" smtClean="0"/>
              <a:t>entrée </a:t>
            </a:r>
            <a:r>
              <a:rPr lang="fr-FR" sz="2800" dirty="0"/>
              <a:t>en vigueur de la </a:t>
            </a:r>
            <a:r>
              <a:rPr lang="fr-FR" sz="2800" dirty="0" err="1"/>
              <a:t>LVLEne</a:t>
            </a:r>
            <a:r>
              <a:rPr lang="fr-FR" sz="2800" dirty="0"/>
              <a:t> au </a:t>
            </a:r>
            <a:r>
              <a:rPr lang="fr-FR" sz="2800" b="1" dirty="0"/>
              <a:t>1</a:t>
            </a:r>
            <a:r>
              <a:rPr lang="fr-FR" sz="2800" b="1" baseline="30000" dirty="0" smtClean="0"/>
              <a:t>er</a:t>
            </a:r>
            <a:r>
              <a:rPr lang="fr-FR" sz="2800" b="1" dirty="0" smtClean="0"/>
              <a:t> </a:t>
            </a:r>
            <a:r>
              <a:rPr lang="fr-FR" sz="2800" b="1" dirty="0"/>
              <a:t>juillet 2014 </a:t>
            </a:r>
            <a:endParaRPr lang="fr-FR" sz="2800" dirty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Rédaction du règlement</a:t>
            </a:r>
            <a:r>
              <a:rPr lang="fr-FR" sz="2800" dirty="0"/>
              <a:t> </a:t>
            </a:r>
            <a:r>
              <a:rPr lang="fr-FR" sz="2800" dirty="0" smtClean="0"/>
              <a:t>d’application, entrée en vigueur </a:t>
            </a:r>
            <a:r>
              <a:rPr lang="fr-FR" sz="2800" b="1" dirty="0" smtClean="0"/>
              <a:t>1</a:t>
            </a:r>
            <a:r>
              <a:rPr lang="fr-FR" sz="2800" b="1" baseline="30000" dirty="0" smtClean="0"/>
              <a:t>er</a:t>
            </a:r>
            <a:r>
              <a:rPr lang="fr-FR" sz="2800" b="1" dirty="0" smtClean="0"/>
              <a:t> août 2014 </a:t>
            </a:r>
            <a:r>
              <a:rPr lang="fr-FR" sz="2800" dirty="0" smtClean="0"/>
              <a:t>/ </a:t>
            </a:r>
            <a:r>
              <a:rPr lang="fr-FR" sz="2800" b="1" dirty="0" smtClean="0"/>
              <a:t>1</a:t>
            </a:r>
            <a:r>
              <a:rPr lang="fr-FR" sz="2800" b="1" baseline="30000" dirty="0" smtClean="0"/>
              <a:t>er</a:t>
            </a:r>
            <a:r>
              <a:rPr lang="fr-FR" sz="2800" b="1" dirty="0" smtClean="0"/>
              <a:t> février 2015</a:t>
            </a:r>
          </a:p>
          <a:p>
            <a:pPr marL="0" indent="0"/>
            <a:r>
              <a:rPr lang="fr-FR" sz="2200" dirty="0" smtClean="0"/>
              <a:t/>
            </a:r>
            <a:br>
              <a:rPr lang="fr-FR" sz="2200" dirty="0" smtClean="0"/>
            </a:br>
            <a:endParaRPr lang="fr-FR" sz="2200" dirty="0" smtClean="0"/>
          </a:p>
          <a:p>
            <a:pPr>
              <a:buFont typeface="Arial" pitchFamily="34" charset="0"/>
              <a:buChar char="•"/>
            </a:pPr>
            <a:endParaRPr lang="fr-FR" sz="2800" dirty="0"/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238750653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685800"/>
          </a:xfrm>
        </p:spPr>
        <p:txBody>
          <a:bodyPr/>
          <a:lstStyle/>
          <a:p>
            <a:r>
              <a:rPr lang="fr-CH" dirty="0" err="1" smtClean="0"/>
              <a:t>Init</a:t>
            </a:r>
            <a:r>
              <a:rPr lang="fr-CH"/>
              <a:t>.</a:t>
            </a:r>
            <a:r>
              <a:rPr lang="fr-CH" smtClean="0"/>
              <a:t> </a:t>
            </a:r>
            <a:r>
              <a:rPr lang="fr-CH" dirty="0" err="1" smtClean="0"/>
              <a:t>Pidoux</a:t>
            </a:r>
            <a:r>
              <a:rPr lang="fr-CH" dirty="0" smtClean="0"/>
              <a:t> 4 février 2014</a:t>
            </a:r>
            <a:endParaRPr lang="fr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6825"/>
            <a:ext cx="777686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7423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056784" cy="685800"/>
          </a:xfrm>
        </p:spPr>
        <p:txBody>
          <a:bodyPr/>
          <a:lstStyle/>
          <a:p>
            <a:r>
              <a:rPr lang="fr-CH" dirty="0" smtClean="0"/>
              <a:t>Initiative </a:t>
            </a:r>
            <a:r>
              <a:rPr lang="fr-CH" dirty="0" err="1" smtClean="0"/>
              <a:t>Pidoux</a:t>
            </a:r>
            <a:r>
              <a:rPr lang="fr-CH" dirty="0" smtClean="0"/>
              <a:t> acceptée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b="1" dirty="0" smtClean="0"/>
              <a:t>11 mars 2014 </a:t>
            </a:r>
            <a:r>
              <a:rPr lang="fr-CH" dirty="0" smtClean="0"/>
              <a:t>: développement</a:t>
            </a:r>
            <a:endParaRPr lang="fr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Vu le débat, demande par M. Pidoux de renvoi en commission (automatique)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Séance de commission le </a:t>
            </a:r>
            <a:r>
              <a:rPr lang="fr-CH" b="1" dirty="0" smtClean="0"/>
              <a:t>13 juin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Débats au Grand Conseil: </a:t>
            </a:r>
            <a:r>
              <a:rPr lang="fr-CH" b="1" dirty="0" smtClean="0"/>
              <a:t>28 octobre 2014 </a:t>
            </a:r>
            <a:r>
              <a:rPr lang="fr-CH" dirty="0" smtClean="0"/>
              <a:t>Prise en considération de l’initiative</a:t>
            </a:r>
            <a:r>
              <a:rPr lang="fr-CH" dirty="0"/>
              <a:t>, </a:t>
            </a:r>
            <a:br>
              <a:rPr lang="fr-CH" dirty="0"/>
            </a:br>
            <a:r>
              <a:rPr lang="fr-CH" dirty="0"/>
              <a:t>assortie d’un vœu 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dirty="0" smtClean="0"/>
              <a:t>« … </a:t>
            </a:r>
            <a:r>
              <a:rPr lang="fr-CH" i="1" dirty="0" smtClean="0"/>
              <a:t>la </a:t>
            </a:r>
            <a:r>
              <a:rPr lang="fr-CH" i="1" dirty="0"/>
              <a:t>commission </a:t>
            </a:r>
            <a:r>
              <a:rPr lang="fr-CH" i="1" dirty="0" smtClean="0"/>
              <a:t>souhaite que </a:t>
            </a:r>
            <a:r>
              <a:rPr lang="fr-CH" i="1" dirty="0"/>
              <a:t>le Conseil d’Etat présente un contre-projet </a:t>
            </a:r>
            <a:r>
              <a:rPr lang="fr-CH" dirty="0"/>
              <a:t>». 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7787566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7161088">
            <a:off x="-294593" y="2565149"/>
            <a:ext cx="229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+mn-lt"/>
              </a:rPr>
              <a:t>Win – </a:t>
            </a:r>
            <a:r>
              <a:rPr lang="fr-CH" sz="3200" dirty="0" smtClean="0">
                <a:latin typeface="+mn-lt"/>
              </a:rPr>
              <a:t>Win</a:t>
            </a:r>
            <a:endParaRPr lang="fr-CH" sz="3200" dirty="0">
              <a:latin typeface="+mn-lt"/>
            </a:endParaRPr>
          </a:p>
        </p:txBody>
      </p:sp>
      <p:pic>
        <p:nvPicPr>
          <p:cNvPr id="2" name="Image 1" descr="24H_29oct14.JP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4400"/>
            <a:ext cx="632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791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smtClean="0"/>
              <a:t>Point de situation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48965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La révision </a:t>
            </a:r>
            <a:r>
              <a:rPr lang="fr-CH" dirty="0" err="1" smtClean="0"/>
              <a:t>LVLEne</a:t>
            </a:r>
            <a:r>
              <a:rPr lang="fr-CH" dirty="0" smtClean="0"/>
              <a:t> va entrer en vigueur définitivement le </a:t>
            </a:r>
            <a:r>
              <a:rPr lang="fr-CH" b="1" dirty="0" smtClean="0"/>
              <a:t>1</a:t>
            </a:r>
            <a:r>
              <a:rPr lang="fr-CH" b="1" baseline="30000" dirty="0" smtClean="0"/>
              <a:t>er</a:t>
            </a:r>
            <a:r>
              <a:rPr lang="fr-CH" b="1" dirty="0" smtClean="0"/>
              <a:t> février 2015 </a:t>
            </a:r>
            <a:r>
              <a:rPr lang="fr-CH" dirty="0" smtClean="0"/>
              <a:t>(</a:t>
            </a:r>
            <a:r>
              <a:rPr lang="fr-CH" sz="2800" dirty="0" smtClean="0"/>
              <a:t>2</a:t>
            </a:r>
            <a:r>
              <a:rPr lang="fr-CH" sz="2800" baseline="30000" dirty="0" smtClean="0"/>
              <a:t>e</a:t>
            </a:r>
            <a:r>
              <a:rPr lang="fr-CH" sz="2800" dirty="0" smtClean="0"/>
              <a:t> étape</a:t>
            </a:r>
            <a:r>
              <a:rPr lang="fr-CH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Règlement d’application, pire que la loi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Encore </a:t>
            </a:r>
            <a:r>
              <a:rPr lang="fr-CH" dirty="0"/>
              <a:t>beaucoup de travaux réglementaires</a:t>
            </a:r>
            <a:endParaRPr lang="fr-CH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Bisbilles juridiques terminées</a:t>
            </a:r>
            <a:endParaRPr lang="fr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Vœu de la commission d’un contre-projet, accueil favorable du Conseil d’Etat, mais résultat à mi-chemin (loi - Ip Pidoux)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Réflexions de 6 à 12 mois nécessaires</a:t>
            </a:r>
          </a:p>
        </p:txBody>
      </p:sp>
    </p:spTree>
    <p:extLst>
      <p:ext uri="{BB962C8B-B14F-4D97-AF65-F5344CB8AC3E}">
        <p14:creationId xmlns:p14="http://schemas.microsoft.com/office/powerpoint/2010/main" val="40743451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smtClean="0"/>
              <a:t>Contre-projet : quid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Proposition d’un décret (</a:t>
            </a:r>
            <a:r>
              <a:rPr lang="fr-CH" b="1" dirty="0" smtClean="0"/>
              <a:t>acte normatif </a:t>
            </a:r>
            <a:br>
              <a:rPr lang="fr-CH" b="1" dirty="0" smtClean="0"/>
            </a:br>
            <a:r>
              <a:rPr lang="fr-CH" b="1" dirty="0" smtClean="0"/>
              <a:t>à durée limitée</a:t>
            </a:r>
            <a:r>
              <a:rPr lang="fr-CH" dirty="0" smtClean="0"/>
              <a:t> et pas une révision </a:t>
            </a:r>
            <a:r>
              <a:rPr lang="fr-CH" dirty="0" err="1" smtClean="0"/>
              <a:t>LVLEne</a:t>
            </a:r>
            <a:r>
              <a:rPr lang="fr-CH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Pas mélanger loi et assainissement 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Subventions sur le programme 100 mios et</a:t>
            </a:r>
            <a:br>
              <a:rPr lang="fr-CH" dirty="0" smtClean="0"/>
            </a:br>
            <a:r>
              <a:rPr lang="fr-CH" dirty="0" smtClean="0"/>
              <a:t>conseils aux propriétaires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Exceptions reprises du projet de loi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Durée fixée dans le décret (15, 20, 50 ans 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Choc électrique associé aux réflexions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P</a:t>
            </a:r>
            <a:r>
              <a:rPr lang="fr-CH" dirty="0" smtClean="0"/>
              <a:t>rocédure : consultation, EMPD, GC</a:t>
            </a:r>
          </a:p>
        </p:txBody>
      </p:sp>
    </p:spTree>
    <p:extLst>
      <p:ext uri="{BB962C8B-B14F-4D97-AF65-F5344CB8AC3E}">
        <p14:creationId xmlns:p14="http://schemas.microsoft.com/office/powerpoint/2010/main" val="78932436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err="1" smtClean="0"/>
              <a:t>MoPEC</a:t>
            </a:r>
            <a:r>
              <a:rPr lang="fr-CH" dirty="0" smtClean="0"/>
              <a:t> Version 2014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340768"/>
            <a:ext cx="6192688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Maintien de l’interdiction</a:t>
            </a:r>
            <a:br>
              <a:rPr lang="fr-CH" dirty="0" smtClean="0"/>
            </a:br>
            <a:r>
              <a:rPr lang="fr-CH" dirty="0" smtClean="0"/>
              <a:t>des CE centraux pour 2035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Mais choix laissé aux cantons d’interdire les CE directs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Maintien aussi de l’interdiction des boilers </a:t>
            </a:r>
            <a:r>
              <a:rPr lang="fr-CH" dirty="0" err="1" smtClean="0"/>
              <a:t>électr</a:t>
            </a:r>
            <a:r>
              <a:rPr lang="fr-CH" dirty="0" smtClean="0"/>
              <a:t>. pour 2035 et complément obligatoire par PAC ou Solaire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Obligation CECB par cantons</a:t>
            </a:r>
          </a:p>
        </p:txBody>
      </p:sp>
      <p:pic>
        <p:nvPicPr>
          <p:cNvPr id="4" name="Image 3" descr="Choc_LeTemps_15janvier2015.JP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2677100" cy="52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2629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7488833" cy="500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72808" cy="685800"/>
          </a:xfrm>
        </p:spPr>
        <p:txBody>
          <a:bodyPr/>
          <a:lstStyle/>
          <a:p>
            <a:r>
              <a:rPr lang="fr-CH" dirty="0" smtClean="0"/>
              <a:t>Nous avons besoin d’aide …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79712" y="6273225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i="1" dirty="0" smtClean="0">
                <a:latin typeface="+mn-lt"/>
              </a:rPr>
              <a:t>… et merci pour votre attention ! </a:t>
            </a:r>
            <a:endParaRPr lang="fr-FR" sz="3200" b="1" i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2492896"/>
            <a:ext cx="2103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Cliquez sur</a:t>
            </a:r>
            <a:b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J’aime  !!!</a:t>
            </a:r>
            <a:endParaRPr lang="fr-FR" b="1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971600" y="2348880"/>
            <a:ext cx="2520280" cy="115212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Connecteur droit avec flèche 9"/>
          <p:cNvCxnSpPr>
            <a:stCxn id="8" idx="5"/>
          </p:cNvCxnSpPr>
          <p:nvPr/>
        </p:nvCxnSpPr>
        <p:spPr bwMode="auto">
          <a:xfrm>
            <a:off x="3122793" y="3332283"/>
            <a:ext cx="3249407" cy="1392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 : Fukushima</a:t>
            </a:r>
            <a:endParaRPr lang="fr-FR" dirty="0"/>
          </a:p>
        </p:txBody>
      </p:sp>
      <p:pic>
        <p:nvPicPr>
          <p:cNvPr id="5" name="Image 4" descr="carte_fukush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4667250" cy="4210050"/>
          </a:xfrm>
          <a:prstGeom prst="rect">
            <a:avLst/>
          </a:prstGeom>
        </p:spPr>
      </p:pic>
      <p:pic>
        <p:nvPicPr>
          <p:cNvPr id="6" name="Image 5" descr="explosion_fukushi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916832"/>
            <a:ext cx="4410075" cy="24860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868144" y="4937263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+mn-lt"/>
              </a:rPr>
              <a:t>11 mars 2011</a:t>
            </a:r>
            <a:endParaRPr lang="fr-CH" sz="32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4H_6fevrier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3" y="0"/>
            <a:ext cx="4742342" cy="6525344"/>
          </a:xfrm>
        </p:spPr>
      </p:pic>
      <p:sp>
        <p:nvSpPr>
          <p:cNvPr id="6" name="ZoneTexte 5"/>
          <p:cNvSpPr txBox="1"/>
          <p:nvPr/>
        </p:nvSpPr>
        <p:spPr>
          <a:xfrm>
            <a:off x="6365776" y="1916832"/>
            <a:ext cx="27782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+mn-lt"/>
              </a:rPr>
              <a:t>Présentation fin 2011 du Projet LVLEne</a:t>
            </a:r>
          </a:p>
          <a:p>
            <a:endParaRPr lang="fr-CH" sz="2000" dirty="0">
              <a:latin typeface="+mn-lt"/>
            </a:endParaRPr>
          </a:p>
          <a:p>
            <a:r>
              <a:rPr lang="fr-CH" sz="3200" dirty="0" smtClean="0">
                <a:latin typeface="+mn-lt"/>
              </a:rPr>
              <a:t>Conférence</a:t>
            </a:r>
            <a:br>
              <a:rPr lang="fr-CH" sz="3200" dirty="0" smtClean="0">
                <a:latin typeface="+mn-lt"/>
              </a:rPr>
            </a:br>
            <a:r>
              <a:rPr lang="fr-CH" sz="3200" dirty="0" smtClean="0">
                <a:latin typeface="+mn-lt"/>
              </a:rPr>
              <a:t>de presse</a:t>
            </a:r>
          </a:p>
          <a:p>
            <a:endParaRPr lang="fr-CH" sz="2000" dirty="0" smtClean="0">
              <a:latin typeface="+mn-lt"/>
            </a:endParaRPr>
          </a:p>
          <a:p>
            <a:r>
              <a:rPr lang="fr-CH" sz="3200" dirty="0" smtClean="0">
                <a:latin typeface="+mn-lt"/>
              </a:rPr>
              <a:t>6 février 2012</a:t>
            </a:r>
          </a:p>
          <a:p>
            <a:endParaRPr lang="fr-CH" sz="2000" dirty="0" smtClean="0">
              <a:latin typeface="+mn-lt"/>
            </a:endParaRPr>
          </a:p>
          <a:p>
            <a:r>
              <a:rPr lang="fr-CH" sz="3200" b="1" dirty="0" smtClean="0">
                <a:latin typeface="+mn-lt"/>
              </a:rPr>
              <a:t>32 membres</a:t>
            </a:r>
            <a:endParaRPr lang="fr-FR" sz="320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cantonale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b="1" dirty="0" smtClean="0"/>
              <a:t>Votation à Fribourg, </a:t>
            </a:r>
            <a:br>
              <a:rPr lang="fr-CH" b="1" dirty="0" smtClean="0"/>
            </a:br>
            <a:r>
              <a:rPr lang="fr-CH" b="1" dirty="0" smtClean="0"/>
              <a:t>25 novembre 2012</a:t>
            </a:r>
            <a:br>
              <a:rPr lang="fr-CH" b="1" dirty="0" smtClean="0"/>
            </a:br>
            <a:r>
              <a:rPr lang="fr-FR" dirty="0" smtClean="0"/>
              <a:t>courte majorité de 50,75%, </a:t>
            </a:r>
            <a:br>
              <a:rPr lang="fr-FR" dirty="0" smtClean="0"/>
            </a:br>
            <a:r>
              <a:rPr lang="fr-FR" dirty="0" smtClean="0"/>
              <a:t>participation de 29,06%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Loi vaudoise (LVLEne)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revue en profondeur, </a:t>
            </a:r>
            <a:br>
              <a:rPr lang="fr-FR" dirty="0" smtClean="0"/>
            </a:br>
            <a:r>
              <a:rPr lang="fr-FR" dirty="0" smtClean="0"/>
              <a:t>maintien de l’interdiction,</a:t>
            </a:r>
            <a:br>
              <a:rPr lang="fr-FR" dirty="0" smtClean="0"/>
            </a:br>
            <a:r>
              <a:rPr lang="fr-FR" dirty="0" smtClean="0"/>
              <a:t>nombreuses exceptions</a:t>
            </a:r>
            <a:endParaRPr lang="fr-CH" dirty="0" smtClean="0"/>
          </a:p>
          <a:p>
            <a:endParaRPr lang="fr-FR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528392" cy="51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984776" cy="685800"/>
          </a:xfrm>
        </p:spPr>
        <p:txBody>
          <a:bodyPr/>
          <a:lstStyle/>
          <a:p>
            <a:r>
              <a:rPr lang="fr-FR" dirty="0" smtClean="0"/>
              <a:t>Courrier du 16 août 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Mention du poids de Choc électrique : hausse </a:t>
            </a:r>
            <a:br>
              <a:rPr lang="fr-FR" sz="2800" dirty="0" smtClean="0"/>
            </a:br>
            <a:r>
              <a:rPr lang="fr-FR" sz="2800" dirty="0" smtClean="0"/>
              <a:t>de 14 à plus de </a:t>
            </a:r>
            <a:r>
              <a:rPr lang="fr-FR" sz="2800" b="1" dirty="0" smtClean="0"/>
              <a:t>3’600 membres / sympathisants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Rappel des principaux points d’argumentation :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Une loi anti-électricité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Principes de proportionnalité, d’exemplarité et d’équité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Coût financier disproportionné (</a:t>
            </a:r>
            <a:r>
              <a:rPr lang="fr-FR" sz="2200" b="1" dirty="0" smtClean="0"/>
              <a:t>CHF 100’000 / maison</a:t>
            </a:r>
            <a:r>
              <a:rPr lang="fr-FR" sz="22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Encouragement public dans le passé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Problème de liberté du commerce et de l’industrie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Propositions d’amendement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Art. 30a, alinéa 1 : suppression « renouvellement »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Art. 30a, alinéa 3 : suppression de l’alinéa</a:t>
            </a:r>
          </a:p>
        </p:txBody>
      </p:sp>
    </p:spTree>
    <p:extLst>
      <p:ext uri="{BB962C8B-B14F-4D97-AF65-F5344CB8AC3E}">
        <p14:creationId xmlns:p14="http://schemas.microsoft.com/office/powerpoint/2010/main" val="9899810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984776" cy="685800"/>
          </a:xfrm>
        </p:spPr>
        <p:txBody>
          <a:bodyPr/>
          <a:lstStyle/>
          <a:p>
            <a:r>
              <a:rPr lang="fr-FR" dirty="0" smtClean="0"/>
              <a:t>Débat GC Sept-</a:t>
            </a:r>
            <a:r>
              <a:rPr lang="fr-FR" dirty="0" err="1" smtClean="0"/>
              <a:t>Oct</a:t>
            </a:r>
            <a:r>
              <a:rPr lang="fr-FR" dirty="0" smtClean="0"/>
              <a:t> 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Crainte manifeste du lobby de Choc électrique, risque de faire capoter toute la </a:t>
            </a:r>
            <a:r>
              <a:rPr lang="fr-FR" sz="2800" dirty="0" err="1" smtClean="0"/>
              <a:t>LVLEne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Amendement déposé par la Gauche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Art. 30a, alinéa 3 : suppression de l’alinéa, mais </a:t>
            </a:r>
            <a:r>
              <a:rPr lang="fr-FR" sz="2200" b="1" dirty="0" smtClean="0"/>
              <a:t>promesse de revenir avec une motion séparée </a:t>
            </a:r>
            <a:r>
              <a:rPr lang="fr-FR" sz="2200" dirty="0" smtClean="0"/>
              <a:t>après adoption </a:t>
            </a:r>
            <a:r>
              <a:rPr lang="fr-FR" sz="2200" dirty="0" err="1" smtClean="0"/>
              <a:t>LVLEne</a:t>
            </a:r>
            <a:endParaRPr lang="fr-FR" sz="22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Amendements déposés par le PLR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Art. 30a, alinéa 1 : </a:t>
            </a:r>
            <a:r>
              <a:rPr lang="fr-FR" sz="2200" dirty="0" smtClean="0"/>
              <a:t>mention «</a:t>
            </a:r>
            <a:r>
              <a:rPr lang="fr-FR" sz="2200" dirty="0"/>
              <a:t> renouvellement </a:t>
            </a:r>
            <a:r>
              <a:rPr lang="fr-FR" sz="2200" dirty="0" smtClean="0"/>
              <a:t>intégral »</a:t>
            </a:r>
            <a:endParaRPr lang="fr-FR" sz="2200" dirty="0"/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Art. 30a, alinéa 3 : suppression de </a:t>
            </a:r>
            <a:r>
              <a:rPr lang="fr-FR" sz="2200" dirty="0" smtClean="0"/>
              <a:t>l’alinéa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Résultat final : alinéa 3 supprimé, 104 à 10, </a:t>
            </a:r>
            <a:br>
              <a:rPr lang="fr-FR" sz="2800" dirty="0" smtClean="0"/>
            </a:br>
            <a:r>
              <a:rPr lang="fr-FR" sz="2800" dirty="0" smtClean="0"/>
              <a:t>mais maintien de l’alinéa 1, 84 à 39</a:t>
            </a:r>
            <a:br>
              <a:rPr lang="fr-FR" sz="2800" dirty="0" smtClean="0"/>
            </a:br>
            <a:r>
              <a:rPr lang="fr-FR" sz="2800" dirty="0" smtClean="0"/>
              <a:t>       </a:t>
            </a:r>
            <a:r>
              <a:rPr lang="fr-FR" sz="2800" dirty="0" smtClean="0">
                <a:sym typeface="Wingdings"/>
              </a:rPr>
              <a:t> </a:t>
            </a:r>
            <a:r>
              <a:rPr lang="fr-FR" sz="2800" dirty="0" smtClean="0"/>
              <a:t>vote final le </a:t>
            </a:r>
            <a:r>
              <a:rPr lang="fr-FR" sz="2800" b="1" dirty="0" smtClean="0"/>
              <a:t>29 octobre 2013</a:t>
            </a:r>
            <a:endParaRPr lang="fr-FR" sz="2800" b="1" dirty="0"/>
          </a:p>
          <a:p>
            <a:pPr lvl="1">
              <a:buFont typeface="Arial" pitchFamily="34" charset="0"/>
              <a:buChar char="•"/>
            </a:pPr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186171275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685800"/>
          </a:xfrm>
        </p:spPr>
        <p:txBody>
          <a:bodyPr/>
          <a:lstStyle/>
          <a:p>
            <a:r>
              <a:rPr lang="fr-CH" dirty="0" smtClean="0"/>
              <a:t>Nouvel article 30a 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040560"/>
          </a:xfrm>
        </p:spPr>
        <p:txBody>
          <a:bodyPr/>
          <a:lstStyle/>
          <a:p>
            <a:r>
              <a:rPr lang="fr-FR" sz="2400" i="1" dirty="0" smtClean="0"/>
              <a:t>1 Le </a:t>
            </a:r>
            <a:r>
              <a:rPr lang="fr-FR" sz="2400" i="1" dirty="0" smtClean="0">
                <a:solidFill>
                  <a:srgbClr val="FF0000"/>
                </a:solidFill>
              </a:rPr>
              <a:t>montage</a:t>
            </a:r>
            <a:r>
              <a:rPr lang="fr-FR" sz="2400" i="1" dirty="0" smtClean="0"/>
              <a:t> et le </a:t>
            </a:r>
            <a:r>
              <a:rPr lang="fr-FR" sz="2400" i="1" dirty="0" smtClean="0">
                <a:solidFill>
                  <a:srgbClr val="FF0000"/>
                </a:solidFill>
              </a:rPr>
              <a:t>renouvellement </a:t>
            </a:r>
            <a:r>
              <a:rPr lang="fr-FR" sz="2400" i="1" dirty="0" smtClean="0"/>
              <a:t>de chauffages </a:t>
            </a:r>
            <a:br>
              <a:rPr lang="fr-FR" sz="2400" i="1" dirty="0" smtClean="0"/>
            </a:br>
            <a:r>
              <a:rPr lang="fr-FR" sz="2400" i="1" dirty="0" smtClean="0"/>
              <a:t>électriques à résistance pour le </a:t>
            </a:r>
            <a:r>
              <a:rPr lang="fr-FR" sz="2400" i="1" dirty="0" smtClean="0">
                <a:solidFill>
                  <a:srgbClr val="FF0000"/>
                </a:solidFill>
              </a:rPr>
              <a:t>chauffage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- des bâtiments ;</a:t>
            </a:r>
            <a:br>
              <a:rPr lang="fr-FR" sz="2400" i="1" dirty="0" smtClean="0"/>
            </a:br>
            <a:r>
              <a:rPr lang="fr-FR" sz="2400" i="1" dirty="0" smtClean="0"/>
              <a:t>- de l'eau chaude sanitaire ;</a:t>
            </a:r>
            <a:br>
              <a:rPr lang="fr-FR" sz="2400" i="1" dirty="0" smtClean="0"/>
            </a:br>
            <a:r>
              <a:rPr lang="fr-FR" sz="2400" i="1" dirty="0" smtClean="0"/>
              <a:t>- des terrasses et endroits ouverts ;</a:t>
            </a:r>
            <a:br>
              <a:rPr lang="fr-FR" sz="2400" i="1" dirty="0" smtClean="0"/>
            </a:br>
            <a:r>
              <a:rPr lang="fr-FR" sz="2400" i="1" dirty="0" smtClean="0">
                <a:solidFill>
                  <a:srgbClr val="FF0000"/>
                </a:solidFill>
              </a:rPr>
              <a:t>est interdit</a:t>
            </a:r>
            <a:r>
              <a:rPr lang="fr-FR" sz="2400" i="1" dirty="0" smtClean="0"/>
              <a:t>.</a:t>
            </a:r>
          </a:p>
          <a:p>
            <a:r>
              <a:rPr lang="fr-FR" sz="2400" i="1" dirty="0" smtClean="0"/>
              <a:t>2 Des </a:t>
            </a:r>
            <a:r>
              <a:rPr lang="fr-FR" sz="2400" i="1" dirty="0" smtClean="0">
                <a:solidFill>
                  <a:srgbClr val="FF0000"/>
                </a:solidFill>
              </a:rPr>
              <a:t>autorisations exceptionnelles </a:t>
            </a:r>
            <a:r>
              <a:rPr lang="fr-FR" sz="2400" i="1" dirty="0" smtClean="0"/>
              <a:t>pour le chauffage des bâtiments et la production d’eau chaude sanitaire sont définies dans le règlement. Elles ne peuvent être octroyées que:</a:t>
            </a:r>
            <a:br>
              <a:rPr lang="fr-FR" sz="2400" i="1" dirty="0" smtClean="0"/>
            </a:br>
            <a:r>
              <a:rPr lang="fr-FR" sz="2400" i="1" dirty="0" smtClean="0"/>
              <a:t>- pour des installations provisoires ;</a:t>
            </a:r>
            <a:br>
              <a:rPr lang="fr-FR" sz="2400" i="1" dirty="0" smtClean="0"/>
            </a:br>
            <a:r>
              <a:rPr lang="fr-FR" sz="2400" i="1" dirty="0" smtClean="0"/>
              <a:t>- pour des chauffages de secours ;</a:t>
            </a:r>
            <a:br>
              <a:rPr lang="fr-FR" sz="2400" i="1" dirty="0" smtClean="0"/>
            </a:br>
            <a:r>
              <a:rPr lang="fr-FR" sz="2400" i="1" dirty="0" smtClean="0"/>
              <a:t>- lorsque le recours à un autre système de chauffage est</a:t>
            </a:r>
            <a:br>
              <a:rPr lang="fr-FR" sz="2400" i="1" dirty="0" smtClean="0"/>
            </a:br>
            <a:r>
              <a:rPr lang="fr-FR" sz="2400" i="1" dirty="0" smtClean="0"/>
              <a:t>  </a:t>
            </a:r>
            <a:r>
              <a:rPr lang="fr-FR" sz="2400" i="1" dirty="0" smtClean="0">
                <a:solidFill>
                  <a:srgbClr val="FF0000"/>
                </a:solidFill>
              </a:rPr>
              <a:t>impossible ou disproportionné</a:t>
            </a:r>
            <a:r>
              <a:rPr lang="fr-FR" sz="2400" i="1" dirty="0" smtClean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685800"/>
          </a:xfrm>
        </p:spPr>
        <p:txBody>
          <a:bodyPr/>
          <a:lstStyle/>
          <a:p>
            <a:r>
              <a:rPr lang="fr-CH" dirty="0" smtClean="0"/>
              <a:t>Nouvel article 30a 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1800200"/>
          </a:xfrm>
        </p:spPr>
        <p:txBody>
          <a:bodyPr/>
          <a:lstStyle/>
          <a:p>
            <a:r>
              <a:rPr lang="fr-FR" sz="2400" dirty="0" smtClean="0"/>
              <a:t>3 </a:t>
            </a:r>
            <a:r>
              <a:rPr lang="fr-FR" sz="2400" i="1" dirty="0" smtClean="0"/>
              <a:t>Le Conseil d’Etat peut accorder des </a:t>
            </a:r>
            <a:r>
              <a:rPr lang="fr-FR" sz="2400" i="1" dirty="0" smtClean="0">
                <a:solidFill>
                  <a:srgbClr val="FF0000"/>
                </a:solidFill>
              </a:rPr>
              <a:t>subventions</a:t>
            </a:r>
            <a:r>
              <a:rPr lang="fr-FR" sz="2400" i="1" dirty="0" smtClean="0"/>
              <a:t> pour le remplacement des chauffages électriques fixes lorsque le nouveau vecteur énergétique est basé sur une </a:t>
            </a:r>
            <a:r>
              <a:rPr lang="fr-FR" sz="2400" i="1" dirty="0" smtClean="0">
                <a:solidFill>
                  <a:srgbClr val="FF0000"/>
                </a:solidFill>
              </a:rPr>
              <a:t>énergie renouvelable</a:t>
            </a:r>
          </a:p>
          <a:p>
            <a:endParaRPr lang="fr-CH" sz="2400" i="1" dirty="0" smtClean="0"/>
          </a:p>
          <a:p>
            <a:endParaRPr lang="fr-FR" dirty="0" smtClean="0"/>
          </a:p>
          <a:p>
            <a:endParaRPr lang="fr-FR" sz="2400" dirty="0" smtClean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685800"/>
          </a:xfrm>
        </p:spPr>
        <p:txBody>
          <a:bodyPr/>
          <a:lstStyle/>
          <a:p>
            <a:r>
              <a:rPr lang="fr-FR" dirty="0" smtClean="0"/>
              <a:t>Opinion 24H 11 octobre 2013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" y="1340767"/>
            <a:ext cx="3037459" cy="51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90" y="1988840"/>
            <a:ext cx="6047710" cy="38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3443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diah.pp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odediah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diah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diah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t:\secr1\mrcorr\modediah.ppt</Template>
  <TotalTime>1957</TotalTime>
  <Pages>32</Pages>
  <Words>334</Words>
  <Application>Microsoft Macintosh PowerPoint</Application>
  <PresentationFormat>Présentation à l'écran (4:3)</PresentationFormat>
  <Paragraphs>78</Paragraphs>
  <Slides>17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modediah.ppt</vt:lpstr>
      <vt:lpstr>Interdiction des chauffages électriques ?   Contexte politique vaudois  Mardi 27 janvier 2015, Epalinges</vt:lpstr>
      <vt:lpstr>Origine : Fukushima</vt:lpstr>
      <vt:lpstr>Présentation PowerPoint</vt:lpstr>
      <vt:lpstr>Politique cantonale</vt:lpstr>
      <vt:lpstr>Courrier du 16 août 2013</vt:lpstr>
      <vt:lpstr>Débat GC Sept-Oct 2013</vt:lpstr>
      <vt:lpstr>Nouvel article 30a LVLEne</vt:lpstr>
      <vt:lpstr>Nouvel article 30a LVLEne</vt:lpstr>
      <vt:lpstr>Opinion 24H 11 octobre 2013</vt:lpstr>
      <vt:lpstr>Entrée en vigueur LVLEne</vt:lpstr>
      <vt:lpstr>Init. Pidoux 4 février 2014</vt:lpstr>
      <vt:lpstr>Initiative Pidoux acceptée</vt:lpstr>
      <vt:lpstr>Présentation PowerPoint</vt:lpstr>
      <vt:lpstr>Point de situation</vt:lpstr>
      <vt:lpstr>Contre-projet : quid ?</vt:lpstr>
      <vt:lpstr>MoPEC Version 2014</vt:lpstr>
      <vt:lpstr>Nous avons besoin d’aide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SwissFirms - Présentation générale</dc:title>
  <dc:creator>G.P. Bolay</dc:creator>
  <cp:lastModifiedBy>CVCI</cp:lastModifiedBy>
  <cp:revision>182</cp:revision>
  <cp:lastPrinted>1999-11-16T08:24:30Z</cp:lastPrinted>
  <dcterms:created xsi:type="dcterms:W3CDTF">1998-09-24T12:46:24Z</dcterms:created>
  <dcterms:modified xsi:type="dcterms:W3CDTF">2015-01-27T15:49:12Z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info@swissfirms.ch</vt:lpwstr>
  </property>
  <property fmtid="{D5CDD505-2E9C-101B-9397-08002B2CF9AE}" pid="8" name="HomePage">
    <vt:lpwstr>http://www.swissfirms.ch</vt:lpwstr>
  </property>
  <property fmtid="{D5CDD505-2E9C-101B-9397-08002B2CF9AE}" pid="9" name="Other">
    <vt:lpwstr>Présentation générale de SWISSFIRMS aux membres CCI (démonstration générale)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C:\SiteWeb\gfu\fr\fr_doc\Aide\Present</vt:lpwstr>
  </property>
</Properties>
</file>