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35"/>
  </p:notesMasterIdLst>
  <p:handoutMasterIdLst>
    <p:handoutMasterId r:id="rId36"/>
  </p:handoutMasterIdLst>
  <p:sldIdLst>
    <p:sldId id="325" r:id="rId2"/>
    <p:sldId id="292" r:id="rId3"/>
    <p:sldId id="324" r:id="rId4"/>
    <p:sldId id="293" r:id="rId5"/>
    <p:sldId id="294" r:id="rId6"/>
    <p:sldId id="295" r:id="rId7"/>
    <p:sldId id="296" r:id="rId8"/>
    <p:sldId id="297" r:id="rId9"/>
    <p:sldId id="299" r:id="rId10"/>
    <p:sldId id="300" r:id="rId11"/>
    <p:sldId id="298" r:id="rId12"/>
    <p:sldId id="301" r:id="rId13"/>
    <p:sldId id="302" r:id="rId14"/>
    <p:sldId id="303" r:id="rId15"/>
    <p:sldId id="304" r:id="rId16"/>
    <p:sldId id="305" r:id="rId17"/>
    <p:sldId id="307" r:id="rId18"/>
    <p:sldId id="306" r:id="rId19"/>
    <p:sldId id="308" r:id="rId20"/>
    <p:sldId id="310" r:id="rId21"/>
    <p:sldId id="309" r:id="rId22"/>
    <p:sldId id="311" r:id="rId23"/>
    <p:sldId id="316" r:id="rId24"/>
    <p:sldId id="312" r:id="rId25"/>
    <p:sldId id="314" r:id="rId26"/>
    <p:sldId id="315" r:id="rId27"/>
    <p:sldId id="317" r:id="rId28"/>
    <p:sldId id="319" r:id="rId29"/>
    <p:sldId id="318" r:id="rId30"/>
    <p:sldId id="320" r:id="rId31"/>
    <p:sldId id="321" r:id="rId32"/>
    <p:sldId id="322" r:id="rId33"/>
    <p:sldId id="326" r:id="rId34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B70D4121-7BF1-45AA-951B-FA78FACA13D7}">
          <p14:sldIdLst/>
        </p14:section>
        <p14:section name="Section sans titre" id="{B34EC108-574D-43FA-8B4A-B8674452795A}">
          <p14:sldIdLst>
            <p14:sldId id="325"/>
            <p14:sldId id="292"/>
            <p14:sldId id="324"/>
            <p14:sldId id="293"/>
            <p14:sldId id="294"/>
            <p14:sldId id="295"/>
            <p14:sldId id="296"/>
            <p14:sldId id="297"/>
            <p14:sldId id="299"/>
            <p14:sldId id="300"/>
            <p14:sldId id="298"/>
            <p14:sldId id="301"/>
            <p14:sldId id="302"/>
            <p14:sldId id="303"/>
            <p14:sldId id="304"/>
            <p14:sldId id="305"/>
            <p14:sldId id="307"/>
            <p14:sldId id="306"/>
            <p14:sldId id="308"/>
            <p14:sldId id="310"/>
            <p14:sldId id="309"/>
            <p14:sldId id="311"/>
            <p14:sldId id="316"/>
            <p14:sldId id="312"/>
            <p14:sldId id="314"/>
            <p14:sldId id="315"/>
            <p14:sldId id="317"/>
            <p14:sldId id="319"/>
            <p14:sldId id="318"/>
            <p14:sldId id="320"/>
            <p14:sldId id="321"/>
            <p14:sldId id="322"/>
            <p14:sldId id="32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rick Weinmann" initials="P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FF"/>
    <a:srgbClr val="FF66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86864" autoAdjust="0"/>
  </p:normalViewPr>
  <p:slideViewPr>
    <p:cSldViewPr>
      <p:cViewPr varScale="1">
        <p:scale>
          <a:sx n="94" d="100"/>
          <a:sy n="94" d="100"/>
        </p:scale>
        <p:origin x="-14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6"/>
    </p:cViewPr>
  </p:sorterViewPr>
  <p:notesViewPr>
    <p:cSldViewPr>
      <p:cViewPr>
        <p:scale>
          <a:sx n="100" d="100"/>
          <a:sy n="100" d="100"/>
        </p:scale>
        <p:origin x="-2766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6B1E4-83A7-46D5-A66C-6B6018D9D752}" type="datetimeFigureOut">
              <a:rPr lang="fr-CH" smtClean="0"/>
              <a:t>27.01.2015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2F21-8C52-4396-A4A3-D067B3824623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23396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8FB78-DF66-4A73-8A2A-BDF737BD3C72}" type="datetimeFigureOut">
              <a:rPr lang="fr-CH" smtClean="0"/>
              <a:t>27.01.2015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8A0A7-D90B-4954-9F73-1BF7DD14452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86493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Ce bâtiment a ce qu’on appelle une enveloppe thermique.</a:t>
            </a:r>
          </a:p>
          <a:p>
            <a:r>
              <a:rPr lang="fr-CH" dirty="0" smtClean="0"/>
              <a:t>Soit des murs de fondation, des murs de façade, un toit, des fenêtres.</a:t>
            </a:r>
          </a:p>
          <a:p>
            <a:endParaRPr lang="fr-CH" dirty="0"/>
          </a:p>
          <a:p>
            <a:r>
              <a:rPr lang="fr-CH" dirty="0" smtClean="0"/>
              <a:t>Ces éléments sont en principe isolés.</a:t>
            </a:r>
          </a:p>
          <a:p>
            <a:endParaRPr lang="fr-CH" dirty="0"/>
          </a:p>
          <a:p>
            <a:r>
              <a:rPr lang="fr-CH" dirty="0" smtClean="0"/>
              <a:t>Dans les anciennes maison les murs sont parfois épais et pleins, construit en pierre, en moellons.</a:t>
            </a:r>
          </a:p>
          <a:p>
            <a:endParaRPr lang="fr-CH" dirty="0"/>
          </a:p>
          <a:p>
            <a:r>
              <a:rPr lang="fr-CH" dirty="0" smtClean="0"/>
              <a:t>On trouve des maisons avec des murs en pierre, mais avec une lame d’air de 4 cm et un doublage intérieur souvent en brique.</a:t>
            </a:r>
          </a:p>
          <a:p>
            <a:endParaRPr lang="fr-CH" dirty="0"/>
          </a:p>
          <a:p>
            <a:r>
              <a:rPr lang="fr-CH" dirty="0" smtClean="0"/>
              <a:t>On a les bâtiments en bois, plus ou moins isolés (les chalets).</a:t>
            </a:r>
          </a:p>
          <a:p>
            <a:endParaRPr lang="fr-CH" dirty="0"/>
          </a:p>
          <a:p>
            <a:r>
              <a:rPr lang="fr-CH" dirty="0" smtClean="0"/>
              <a:t>Aujourd’hui on construit plus facilement avec une structure porteuse en brique, et béton et on isole autour: on appelle ça une isolation périphérique.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8A0A7-D90B-4954-9F73-1BF7DD144528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08511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240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8A0A7-D90B-4954-9F73-1BF7DD144528}" type="slidenum">
              <a:rPr lang="fr-CH" smtClean="0"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50241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240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8A0A7-D90B-4954-9F73-1BF7DD144528}" type="slidenum">
              <a:rPr lang="fr-CH" smtClean="0"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50241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240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8A0A7-D90B-4954-9F73-1BF7DD144528}" type="slidenum">
              <a:rPr lang="fr-CH" smtClean="0"/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502415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240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8A0A7-D90B-4954-9F73-1BF7DD144528}" type="slidenum">
              <a:rPr lang="fr-CH" smtClean="0"/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50241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240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8A0A7-D90B-4954-9F73-1BF7DD144528}" type="slidenum">
              <a:rPr lang="fr-CH" smtClean="0"/>
              <a:t>14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502415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240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8A0A7-D90B-4954-9F73-1BF7DD144528}" type="slidenum">
              <a:rPr lang="fr-CH" smtClean="0"/>
              <a:t>15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502415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240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8A0A7-D90B-4954-9F73-1BF7DD144528}" type="slidenum">
              <a:rPr lang="fr-CH" smtClean="0"/>
              <a:t>16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502415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240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8A0A7-D90B-4954-9F73-1BF7DD144528}" type="slidenum">
              <a:rPr lang="fr-CH" smtClean="0"/>
              <a:t>17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502415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240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8A0A7-D90B-4954-9F73-1BF7DD144528}" type="slidenum">
              <a:rPr lang="fr-CH" smtClean="0"/>
              <a:t>18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502415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240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8A0A7-D90B-4954-9F73-1BF7DD144528}" type="slidenum">
              <a:rPr lang="fr-CH" smtClean="0"/>
              <a:t>19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50241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Ce bâtiment a ce qu’on appelle une enveloppe thermique.</a:t>
            </a:r>
          </a:p>
          <a:p>
            <a:r>
              <a:rPr lang="fr-CH" dirty="0" smtClean="0"/>
              <a:t>Soit des murs de fondation, des murs de façade, un toit, des fenêtres.</a:t>
            </a:r>
          </a:p>
          <a:p>
            <a:endParaRPr lang="fr-CH" dirty="0"/>
          </a:p>
          <a:p>
            <a:r>
              <a:rPr lang="fr-CH" dirty="0" smtClean="0"/>
              <a:t>Ces éléments sont en principe isolés.</a:t>
            </a:r>
          </a:p>
          <a:p>
            <a:endParaRPr lang="fr-CH" dirty="0"/>
          </a:p>
          <a:p>
            <a:r>
              <a:rPr lang="fr-CH" dirty="0" smtClean="0"/>
              <a:t>Dans les anciennes maison les murs sont parfois épais et pleins, construit en pierre, en moellons.</a:t>
            </a:r>
          </a:p>
          <a:p>
            <a:endParaRPr lang="fr-CH" dirty="0"/>
          </a:p>
          <a:p>
            <a:r>
              <a:rPr lang="fr-CH" dirty="0" smtClean="0"/>
              <a:t>On trouve des maisons avec des murs en pierre, mais avec une lame d’air de 4 cm et un doublage intérieur souvent en brique.</a:t>
            </a:r>
          </a:p>
          <a:p>
            <a:endParaRPr lang="fr-CH" dirty="0"/>
          </a:p>
          <a:p>
            <a:r>
              <a:rPr lang="fr-CH" dirty="0" smtClean="0"/>
              <a:t>On a les bâtiments en bois, plus ou moins isolés (les chalets).</a:t>
            </a:r>
          </a:p>
          <a:p>
            <a:endParaRPr lang="fr-CH" dirty="0"/>
          </a:p>
          <a:p>
            <a:r>
              <a:rPr lang="fr-CH" dirty="0" smtClean="0"/>
              <a:t>Aujourd’hui on construit plus facilement avec une structure porteuse en brique, et béton et on isole autour: on appelle ça une isolation périphérique.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8A0A7-D90B-4954-9F73-1BF7DD144528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085119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240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8A0A7-D90B-4954-9F73-1BF7DD144528}" type="slidenum">
              <a:rPr lang="fr-CH" smtClean="0"/>
              <a:t>20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502415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240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8A0A7-D90B-4954-9F73-1BF7DD144528}" type="slidenum">
              <a:rPr lang="fr-CH" smtClean="0"/>
              <a:t>21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502415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240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8A0A7-D90B-4954-9F73-1BF7DD144528}" type="slidenum">
              <a:rPr lang="fr-CH" smtClean="0"/>
              <a:t>22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502415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240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8A0A7-D90B-4954-9F73-1BF7DD144528}" type="slidenum">
              <a:rPr lang="fr-CH" smtClean="0"/>
              <a:t>23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502415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240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8A0A7-D90B-4954-9F73-1BF7DD144528}" type="slidenum">
              <a:rPr lang="fr-CH" smtClean="0"/>
              <a:t>24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502415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240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8A0A7-D90B-4954-9F73-1BF7DD144528}" type="slidenum">
              <a:rPr lang="fr-CH" smtClean="0"/>
              <a:t>25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502415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240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8A0A7-D90B-4954-9F73-1BF7DD144528}" type="slidenum">
              <a:rPr lang="fr-CH" smtClean="0"/>
              <a:t>26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502415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240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8A0A7-D90B-4954-9F73-1BF7DD144528}" type="slidenum">
              <a:rPr lang="fr-CH" smtClean="0"/>
              <a:t>27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502415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240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8A0A7-D90B-4954-9F73-1BF7DD144528}" type="slidenum">
              <a:rPr lang="fr-CH" smtClean="0"/>
              <a:t>28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502415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240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8A0A7-D90B-4954-9F73-1BF7DD144528}" type="slidenum">
              <a:rPr lang="fr-CH" smtClean="0"/>
              <a:t>29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50241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Ce bâtiment a ce qu’on appelle une enveloppe thermique.</a:t>
            </a:r>
          </a:p>
          <a:p>
            <a:r>
              <a:rPr lang="fr-CH" dirty="0" smtClean="0"/>
              <a:t>Soit des murs de fondation, des murs de façade, un toit, des fenêtres.</a:t>
            </a:r>
          </a:p>
          <a:p>
            <a:endParaRPr lang="fr-CH" dirty="0"/>
          </a:p>
          <a:p>
            <a:r>
              <a:rPr lang="fr-CH" dirty="0" smtClean="0"/>
              <a:t>Ces éléments sont en principe isolés.</a:t>
            </a:r>
          </a:p>
          <a:p>
            <a:endParaRPr lang="fr-CH" dirty="0"/>
          </a:p>
          <a:p>
            <a:r>
              <a:rPr lang="fr-CH" dirty="0" smtClean="0"/>
              <a:t>Dans les anciennes maison les murs sont parfois épais et pleins, construit en pierre, en moellons.</a:t>
            </a:r>
          </a:p>
          <a:p>
            <a:endParaRPr lang="fr-CH" dirty="0"/>
          </a:p>
          <a:p>
            <a:r>
              <a:rPr lang="fr-CH" dirty="0" smtClean="0"/>
              <a:t>On trouve des maisons avec des murs en pierre, mais avec une lame d’air de 4 cm et un doublage intérieur souvent en brique.</a:t>
            </a:r>
          </a:p>
          <a:p>
            <a:endParaRPr lang="fr-CH" dirty="0"/>
          </a:p>
          <a:p>
            <a:r>
              <a:rPr lang="fr-CH" dirty="0" smtClean="0"/>
              <a:t>On a les bâtiments en bois, plus ou moins isolés (les chalets).</a:t>
            </a:r>
          </a:p>
          <a:p>
            <a:endParaRPr lang="fr-CH" dirty="0"/>
          </a:p>
          <a:p>
            <a:r>
              <a:rPr lang="fr-CH" dirty="0" smtClean="0"/>
              <a:t>Aujourd’hui on construit plus facilement avec une structure porteuse en brique, et béton et on isole autour: on appelle ça une isolation périphérique.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8A0A7-D90B-4954-9F73-1BF7DD144528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085119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240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8A0A7-D90B-4954-9F73-1BF7DD144528}" type="slidenum">
              <a:rPr lang="fr-CH" smtClean="0"/>
              <a:t>30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502415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240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8A0A7-D90B-4954-9F73-1BF7DD144528}" type="slidenum">
              <a:rPr lang="fr-CH" smtClean="0"/>
              <a:t>31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502415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240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8A0A7-D90B-4954-9F73-1BF7DD144528}" type="slidenum">
              <a:rPr lang="fr-CH" smtClean="0"/>
              <a:t>32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502415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240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8A0A7-D90B-4954-9F73-1BF7DD144528}" type="slidenum">
              <a:rPr lang="fr-CH" smtClean="0"/>
              <a:t>33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50241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Quels vont être/ ou quels sont/, les données du problème ?</a:t>
            </a:r>
          </a:p>
          <a:p>
            <a:endParaRPr lang="fr-CH" dirty="0"/>
          </a:p>
          <a:p>
            <a:r>
              <a:rPr lang="fr-CH" dirty="0" smtClean="0"/>
              <a:t>On chauffe quoi  ? Quel type de maison/bâtiment ?</a:t>
            </a:r>
          </a:p>
          <a:p>
            <a:r>
              <a:rPr lang="fr-CH" dirty="0" smtClean="0"/>
              <a:t>On le chauffe à combien ? 18 ? 24 ?</a:t>
            </a:r>
          </a:p>
          <a:p>
            <a:r>
              <a:rPr lang="fr-CH" dirty="0" smtClean="0"/>
              <a:t>Et où se trouve le bâtiment ? Quels sont les conditions climatiques extérieures ?</a:t>
            </a:r>
          </a:p>
          <a:p>
            <a:endParaRPr lang="fr-CH" dirty="0"/>
          </a:p>
          <a:p>
            <a:r>
              <a:rPr lang="fr-CH" dirty="0" smtClean="0"/>
              <a:t>Le problème n’est pas le même si on est en pleine au bord du lac (climat tempéré), ou à 2000m d’altitude dans une station de sports d’hiver.</a:t>
            </a:r>
          </a:p>
          <a:p>
            <a:endParaRPr lang="fr-CH" dirty="0"/>
          </a:p>
          <a:p>
            <a:r>
              <a:rPr lang="fr-CH" dirty="0" smtClean="0"/>
              <a:t>L’environnement peut nécessiter des réglage d’installation différents, et a bien sûr un impact sur le dimensionnement des installations.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8A0A7-D90B-4954-9F73-1BF7DD144528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68483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240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8A0A7-D90B-4954-9F73-1BF7DD144528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50241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240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8A0A7-D90B-4954-9F73-1BF7DD144528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50241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240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8A0A7-D90B-4954-9F73-1BF7DD144528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50241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240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8A0A7-D90B-4954-9F73-1BF7DD144528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50241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240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8A0A7-D90B-4954-9F73-1BF7DD144528}" type="slidenum">
              <a:rPr lang="fr-CH" smtClean="0"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50241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B050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2D05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H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0D128-C9CE-4178-AD98-7EB447914DC6}" type="datetime1">
              <a:rPr lang="fr-CH" smtClean="0"/>
              <a:t>27.01.2015</a:t>
            </a:fld>
            <a:endParaRPr lang="fr-CH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 smtClean="0"/>
              <a:t>Conférence Futé 5à7 / Edition 2014-2015</a:t>
            </a:r>
            <a:endParaRPr lang="fr-CH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45497-BC4A-41FA-B732-B3FD331D146D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186" y="615153"/>
            <a:ext cx="2843790" cy="79208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66" y="476672"/>
            <a:ext cx="1069051" cy="106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83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>
            <a:lvl1pPr algn="r">
              <a:defRPr sz="32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CA65B-097D-4E15-B163-929DAF63095F}" type="datetime1">
              <a:rPr lang="fr-CH" smtClean="0"/>
              <a:t>27.01.2015</a:t>
            </a:fld>
            <a:endParaRPr lang="fr-CH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 smtClean="0"/>
              <a:t>Conférence Futé 5à7 / Edition 2014-2015</a:t>
            </a:r>
            <a:endParaRPr lang="fr-CH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06D7E-AE51-455B-A038-7F2FF35BD967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67" y="565766"/>
            <a:ext cx="1829557" cy="50959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67" y="476673"/>
            <a:ext cx="687776" cy="68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25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>
              <a:defRPr sz="3200" b="1"/>
            </a:lvl1pPr>
          </a:lstStyle>
          <a:p>
            <a:r>
              <a:rPr lang="fr-FR" smtClean="0"/>
              <a:t>Modifiez le style du titre</a:t>
            </a:r>
            <a:endParaRPr lang="fr-CH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7544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40884-0B37-4D05-8603-3A502DD0CD1E}" type="datetime1">
              <a:rPr lang="fr-CH" smtClean="0"/>
              <a:t>27.01.2015</a:t>
            </a:fld>
            <a:endParaRPr lang="fr-CH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 smtClean="0"/>
              <a:t>Conférence Futé 5à7 / Edition 2014-2015</a:t>
            </a:r>
            <a:endParaRPr lang="fr-CH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D7CA3-5206-45C3-B180-071F50B5F32D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67" y="565766"/>
            <a:ext cx="1829557" cy="50959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67" y="476673"/>
            <a:ext cx="687776" cy="68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45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5481" y="188640"/>
            <a:ext cx="8229600" cy="1143000"/>
          </a:xfrm>
          <a:ln>
            <a:noFill/>
          </a:ln>
        </p:spPr>
        <p:txBody>
          <a:bodyPr>
            <a:normAutofit/>
          </a:bodyPr>
          <a:lstStyle>
            <a:lvl1pPr algn="r">
              <a:defRPr sz="3600" b="1">
                <a:solidFill>
                  <a:srgbClr val="7030A0"/>
                </a:solidFill>
                <a:latin typeface="+mj-lt"/>
              </a:defRPr>
            </a:lvl1pPr>
          </a:lstStyle>
          <a:p>
            <a:r>
              <a:rPr lang="fr-FR" dirty="0" smtClean="0"/>
              <a:t>Modifiez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403204" y="6356350"/>
            <a:ext cx="4977108" cy="365125"/>
          </a:xfrm>
        </p:spPr>
        <p:txBody>
          <a:bodyPr/>
          <a:lstStyle>
            <a:lvl1pPr>
              <a:defRPr sz="1800">
                <a:solidFill>
                  <a:srgbClr val="7030A0"/>
                </a:solidFill>
              </a:defRPr>
            </a:lvl1pPr>
          </a:lstStyle>
          <a:p>
            <a:pPr>
              <a:defRPr/>
            </a:pPr>
            <a:r>
              <a:rPr lang="fr-CH" dirty="0" smtClean="0"/>
              <a:t>Conférence Choc Electrique 27.01.2015</a:t>
            </a:r>
            <a:endParaRPr lang="fr-CH" dirty="0"/>
          </a:p>
        </p:txBody>
      </p:sp>
      <p:pic>
        <p:nvPicPr>
          <p:cNvPr id="1026" name="Picture 2" descr="Ingénierie CVC Sàrl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93566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523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400" b="1" cap="all">
                <a:solidFill>
                  <a:srgbClr val="00B050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92D05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0A1F1-9E33-4539-B62E-ED263877D70C}" type="datetime1">
              <a:rPr lang="fr-CH" smtClean="0"/>
              <a:t>27.01.2015</a:t>
            </a:fld>
            <a:endParaRPr lang="fr-CH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 smtClean="0"/>
              <a:t>Conférence Futé 5à7 / Edition 2014-2015</a:t>
            </a:r>
            <a:endParaRPr lang="fr-CH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C73FC-8234-468D-A9D4-7312B3FC07F1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67" y="565766"/>
            <a:ext cx="1829557" cy="50959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67" y="476673"/>
            <a:ext cx="687776" cy="68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00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>
            <a:lvl1pPr algn="r">
              <a:defRPr sz="3600" b="1">
                <a:solidFill>
                  <a:srgbClr val="00B050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D7D78-63C7-4D66-9A36-7373136486F4}" type="datetime1">
              <a:rPr lang="fr-CH" smtClean="0"/>
              <a:t>27.01.2015</a:t>
            </a:fld>
            <a:endParaRPr lang="fr-CH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 smtClean="0"/>
              <a:t>Conférence Futé 5à7 / Edition 2014-2015</a:t>
            </a:r>
            <a:endParaRPr lang="fr-CH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53BE1-8818-4CD0-91E3-F78CAC573335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67" y="565766"/>
            <a:ext cx="1829557" cy="50959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67" y="476673"/>
            <a:ext cx="687776" cy="68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77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9776"/>
            <a:ext cx="8229600" cy="1143000"/>
          </a:xfrm>
        </p:spPr>
        <p:txBody>
          <a:bodyPr>
            <a:normAutofit/>
          </a:bodyPr>
          <a:lstStyle>
            <a:lvl1pPr algn="r">
              <a:defRPr sz="3600" b="1">
                <a:solidFill>
                  <a:srgbClr val="00B050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89807-E7C7-48E9-84EE-3A7978BC04DE}" type="datetime1">
              <a:rPr lang="fr-CH" smtClean="0"/>
              <a:t>27.01.2015</a:t>
            </a:fld>
            <a:endParaRPr lang="fr-CH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 smtClean="0"/>
              <a:t>Conférence Futé 5à7 / Edition 2014-2015</a:t>
            </a:r>
            <a:endParaRPr lang="fr-CH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ABC85-EABE-4A6B-A5F1-9EFAA1AECA82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67" y="565766"/>
            <a:ext cx="1829557" cy="50959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67" y="476673"/>
            <a:ext cx="687776" cy="68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82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>
            <a:lvl1pPr algn="r">
              <a:defRPr sz="3600" b="1">
                <a:solidFill>
                  <a:srgbClr val="00B050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9875C-EAF2-4308-9DC0-B764F4A4B34E}" type="datetime1">
              <a:rPr lang="fr-CH" smtClean="0"/>
              <a:t>27.01.2015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 smtClean="0"/>
              <a:t>Conférence Futé 5à7 / Edition 2014-2015</a:t>
            </a: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F463E-D22D-4933-967E-895949E1DBB9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67" y="565766"/>
            <a:ext cx="1829557" cy="50959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67" y="476673"/>
            <a:ext cx="687776" cy="68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535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A6541-2FEF-4DF3-873B-43E9F736BB61}" type="datetime1">
              <a:rPr lang="fr-CH" smtClean="0"/>
              <a:t>27.01.2015</a:t>
            </a:fld>
            <a:endParaRPr lang="fr-CH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 smtClean="0"/>
              <a:t>Conférence Futé 5à7 / Edition 2014-2015</a:t>
            </a:r>
            <a:endParaRPr lang="fr-CH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18EB6-069E-4F23-AA7D-0FCC2C7EBE9A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67" y="565766"/>
            <a:ext cx="1829557" cy="50959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67" y="476673"/>
            <a:ext cx="687776" cy="68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333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26064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7544" y="148478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03A74-EB44-4BE5-A58B-BDD05EE9C885}" type="datetime1">
              <a:rPr lang="fr-CH" smtClean="0"/>
              <a:t>27.01.2015</a:t>
            </a:fld>
            <a:endParaRPr lang="fr-CH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 smtClean="0"/>
              <a:t>Conférence Futé 5à7 / Edition 2014-2015</a:t>
            </a:r>
            <a:endParaRPr lang="fr-CH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EB839-B2C5-4DDB-96F9-48C7060BFB7F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67" y="565766"/>
            <a:ext cx="1829557" cy="50959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67" y="476673"/>
            <a:ext cx="687776" cy="68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72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CH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962C8-989D-4DF3-AF3C-F6985FF17081}" type="datetime1">
              <a:rPr lang="fr-CH" smtClean="0"/>
              <a:t>27.01.2015</a:t>
            </a:fld>
            <a:endParaRPr lang="fr-CH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 smtClean="0"/>
              <a:t>Conférence Futé 5à7 / Edition 2014-2015</a:t>
            </a:r>
            <a:endParaRPr lang="fr-CH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2F512-7457-488F-9694-8BFF853D31BC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67" y="565766"/>
            <a:ext cx="1829557" cy="50959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67" y="476673"/>
            <a:ext cx="687776" cy="68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17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H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dirty="0" smtClean="0"/>
              <a:t>Modifiez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  <a:p>
            <a:pPr lvl="4"/>
            <a:r>
              <a:rPr lang="fr-CH" dirty="0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3F10D1-9236-44BC-84C6-47B0DEFF83FF}" type="datetime1">
              <a:rPr lang="fr-CH" smtClean="0"/>
              <a:t>27.01.2015</a:t>
            </a:fld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CH" smtClean="0"/>
              <a:t>Conférence Futé 5à7 / Edition 2014-2015</a:t>
            </a: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104BA4-B66B-42C3-BC1C-BD4B58FC5737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452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B050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92D05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C000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FF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45481" y="332656"/>
            <a:ext cx="8229600" cy="1143000"/>
          </a:xfrm>
        </p:spPr>
        <p:txBody>
          <a:bodyPr/>
          <a:lstStyle/>
          <a:p>
            <a:r>
              <a:rPr lang="fr-CH" dirty="0" smtClean="0"/>
              <a:t> Choc-électrique 27 janvier 2015</a:t>
            </a:r>
            <a:endParaRPr lang="fr-CH" dirty="0"/>
          </a:p>
        </p:txBody>
      </p:sp>
      <p:sp>
        <p:nvSpPr>
          <p:cNvPr id="6" name="Espace réservé du contenu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r-CH" sz="4400" b="1" dirty="0" smtClean="0">
                <a:solidFill>
                  <a:srgbClr val="00B050"/>
                </a:solidFill>
              </a:rPr>
              <a:t>Bienvenue!</a:t>
            </a:r>
          </a:p>
          <a:p>
            <a:pPr marL="0" indent="0">
              <a:buNone/>
            </a:pPr>
            <a:endParaRPr lang="fr-CH" sz="2000" b="1" dirty="0" smtClean="0"/>
          </a:p>
          <a:p>
            <a:pPr lvl="1"/>
            <a:r>
              <a:rPr lang="fr-CH" dirty="0" smtClean="0">
                <a:solidFill>
                  <a:srgbClr val="0000FF"/>
                </a:solidFill>
              </a:rPr>
              <a:t>Animateur: Patrick Weinmann</a:t>
            </a:r>
          </a:p>
          <a:p>
            <a:pPr lvl="1"/>
            <a:endParaRPr lang="fr-CH" dirty="0" smtClean="0">
              <a:solidFill>
                <a:srgbClr val="0000FF"/>
              </a:solidFill>
            </a:endParaRPr>
          </a:p>
          <a:p>
            <a:pPr marL="457200" lvl="1" indent="0">
              <a:buNone/>
            </a:pPr>
            <a:r>
              <a:rPr lang="fr-CH" dirty="0" smtClean="0">
                <a:solidFill>
                  <a:srgbClr val="0000FF"/>
                </a:solidFill>
              </a:rPr>
              <a:t>   </a:t>
            </a:r>
            <a:r>
              <a:rPr lang="fr-CH" dirty="0">
                <a:solidFill>
                  <a:srgbClr val="0000FF"/>
                </a:solidFill>
              </a:rPr>
              <a:t>patrick.weinmann@ingcvc.ch</a:t>
            </a:r>
          </a:p>
          <a:p>
            <a:pPr marL="457200" lvl="1" indent="0">
              <a:buNone/>
            </a:pPr>
            <a:r>
              <a:rPr lang="fr-CH" dirty="0" smtClean="0">
                <a:solidFill>
                  <a:srgbClr val="0000FF"/>
                </a:solidFill>
              </a:rPr>
              <a:t>   Tél 021 648 00 30</a:t>
            </a:r>
            <a:endParaRPr lang="fr-CH" dirty="0">
              <a:solidFill>
                <a:srgbClr val="0000FF"/>
              </a:solidFill>
            </a:endParaRPr>
          </a:p>
          <a:p>
            <a:pPr lvl="1"/>
            <a:endParaRPr lang="fr-CH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34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45481" y="116632"/>
            <a:ext cx="8229600" cy="1143000"/>
          </a:xfrm>
        </p:spPr>
        <p:txBody>
          <a:bodyPr/>
          <a:lstStyle/>
          <a:p>
            <a:r>
              <a:rPr lang="fr-CH" dirty="0" smtClean="0"/>
              <a:t>Avant / Après</a:t>
            </a:r>
            <a:endParaRPr lang="fr-CH" dirty="0"/>
          </a:p>
        </p:txBody>
      </p:sp>
      <p:pic>
        <p:nvPicPr>
          <p:cNvPr id="5" name="Picture 2" descr="Ingénierie CVC Sàr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0005"/>
            <a:ext cx="1971424" cy="58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/>
          <p:nvPr/>
        </p:nvPicPr>
        <p:blipFill>
          <a:blip r:embed="rId4"/>
          <a:stretch>
            <a:fillRect/>
          </a:stretch>
        </p:blipFill>
        <p:spPr>
          <a:xfrm>
            <a:off x="472604" y="1069380"/>
            <a:ext cx="8203852" cy="4879900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5"/>
          <a:stretch>
            <a:fillRect/>
          </a:stretch>
        </p:blipFill>
        <p:spPr>
          <a:xfrm>
            <a:off x="2439836" y="1069380"/>
            <a:ext cx="8828908" cy="4879900"/>
          </a:xfrm>
          <a:prstGeom prst="rect">
            <a:avLst/>
          </a:prstGeom>
        </p:spPr>
      </p:pic>
      <p:sp>
        <p:nvSpPr>
          <p:cNvPr id="8" name="Oval 300"/>
          <p:cNvSpPr>
            <a:spLocks noChangeArrowheads="1"/>
          </p:cNvSpPr>
          <p:nvPr/>
        </p:nvSpPr>
        <p:spPr bwMode="auto">
          <a:xfrm>
            <a:off x="1547664" y="4293096"/>
            <a:ext cx="936104" cy="504056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CH"/>
          </a:p>
        </p:txBody>
      </p:sp>
      <p:sp>
        <p:nvSpPr>
          <p:cNvPr id="9" name="Oval 300"/>
          <p:cNvSpPr>
            <a:spLocks noChangeArrowheads="1"/>
          </p:cNvSpPr>
          <p:nvPr/>
        </p:nvSpPr>
        <p:spPr bwMode="auto">
          <a:xfrm>
            <a:off x="3419872" y="4365104"/>
            <a:ext cx="1154658" cy="432048"/>
          </a:xfrm>
          <a:prstGeom prst="ellipse">
            <a:avLst/>
          </a:prstGeom>
          <a:noFill/>
          <a:ln w="19050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7323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45481" y="116632"/>
            <a:ext cx="8229600" cy="1143000"/>
          </a:xfrm>
        </p:spPr>
        <p:txBody>
          <a:bodyPr/>
          <a:lstStyle/>
          <a:p>
            <a:r>
              <a:rPr lang="fr-CH" dirty="0" smtClean="0"/>
              <a:t>Efficacité des mesures</a:t>
            </a:r>
            <a:endParaRPr lang="fr-CH" dirty="0"/>
          </a:p>
        </p:txBody>
      </p:sp>
      <p:pic>
        <p:nvPicPr>
          <p:cNvPr id="5" name="Picture 2" descr="Ingénierie CVC Sàr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0005"/>
            <a:ext cx="1971424" cy="58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586" y="1196752"/>
            <a:ext cx="5909295" cy="5402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5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45481" y="116632"/>
            <a:ext cx="8229600" cy="1143000"/>
          </a:xfrm>
        </p:spPr>
        <p:txBody>
          <a:bodyPr/>
          <a:lstStyle/>
          <a:p>
            <a:r>
              <a:rPr lang="fr-CH" dirty="0" smtClean="0"/>
              <a:t>Etude sur 70 villa</a:t>
            </a:r>
            <a:endParaRPr lang="fr-CH" dirty="0"/>
          </a:p>
        </p:txBody>
      </p:sp>
      <p:pic>
        <p:nvPicPr>
          <p:cNvPr id="5" name="Picture 2" descr="Ingénierie CVC Sàr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0005"/>
            <a:ext cx="1971424" cy="58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10723"/>
            <a:ext cx="5400600" cy="509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32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45481" y="116632"/>
            <a:ext cx="8229600" cy="1143000"/>
          </a:xfrm>
        </p:spPr>
        <p:txBody>
          <a:bodyPr/>
          <a:lstStyle/>
          <a:p>
            <a:r>
              <a:rPr lang="fr-CH" dirty="0" smtClean="0"/>
              <a:t>Consommations 70 Villas</a:t>
            </a:r>
            <a:endParaRPr lang="fr-CH" dirty="0"/>
          </a:p>
        </p:txBody>
      </p:sp>
      <p:pic>
        <p:nvPicPr>
          <p:cNvPr id="5" name="Picture 2" descr="Ingénierie CVC Sàr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0005"/>
            <a:ext cx="1971424" cy="58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80920" cy="235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55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45481" y="116632"/>
            <a:ext cx="8229600" cy="1143000"/>
          </a:xfrm>
        </p:spPr>
        <p:txBody>
          <a:bodyPr/>
          <a:lstStyle/>
          <a:p>
            <a:r>
              <a:rPr lang="fr-CH" dirty="0" smtClean="0"/>
              <a:t>Bilan thermique théorique</a:t>
            </a:r>
            <a:endParaRPr lang="fr-CH" dirty="0"/>
          </a:p>
        </p:txBody>
      </p:sp>
      <p:pic>
        <p:nvPicPr>
          <p:cNvPr id="5" name="Picture 2" descr="Ingénierie CVC Sàr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0005"/>
            <a:ext cx="1971424" cy="58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5"/>
            <a:ext cx="8052281" cy="560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onnecteur droit avec flèche 5"/>
          <p:cNvCxnSpPr/>
          <p:nvPr/>
        </p:nvCxnSpPr>
        <p:spPr>
          <a:xfrm flipH="1">
            <a:off x="7170595" y="4221088"/>
            <a:ext cx="995497" cy="0"/>
          </a:xfrm>
          <a:prstGeom prst="straightConnector1">
            <a:avLst/>
          </a:prstGeom>
          <a:noFill/>
          <a:ln w="63500" cmpd="sng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>
            <a:off x="7170595" y="3429000"/>
            <a:ext cx="995497" cy="0"/>
          </a:xfrm>
          <a:prstGeom prst="straightConnector1">
            <a:avLst/>
          </a:prstGeom>
          <a:noFill/>
          <a:ln w="63500" cmpd="sng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68852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45481" y="116632"/>
            <a:ext cx="8229600" cy="1143000"/>
          </a:xfrm>
        </p:spPr>
        <p:txBody>
          <a:bodyPr/>
          <a:lstStyle/>
          <a:p>
            <a:r>
              <a:rPr lang="fr-CH" dirty="0" smtClean="0"/>
              <a:t>Ecart théorie/pratique</a:t>
            </a:r>
            <a:endParaRPr lang="fr-CH" dirty="0"/>
          </a:p>
        </p:txBody>
      </p:sp>
      <p:pic>
        <p:nvPicPr>
          <p:cNvPr id="5" name="Picture 2" descr="Ingénierie CVC Sàr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0005"/>
            <a:ext cx="1971424" cy="58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268760"/>
            <a:ext cx="8568953" cy="148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7522" y="2753523"/>
            <a:ext cx="849694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 smtClean="0"/>
              <a:t>Raisons probables des écarts:</a:t>
            </a:r>
          </a:p>
          <a:p>
            <a:pPr lvl="0"/>
            <a:endParaRPr lang="fr-CH" dirty="0" smtClean="0"/>
          </a:p>
          <a:p>
            <a:pPr marL="342900" lvl="0" indent="-342900">
              <a:buAutoNum type="arabicPeriod"/>
            </a:pPr>
            <a:r>
              <a:rPr lang="fr-CH" dirty="0" smtClean="0"/>
              <a:t>De </a:t>
            </a:r>
            <a:r>
              <a:rPr lang="fr-CH" dirty="0"/>
              <a:t>nombreux habitants du Hameau de la Fontaine ont signalé qu’ils ne chauffaient pas toutes les pièces</a:t>
            </a:r>
            <a:r>
              <a:rPr lang="fr-CH" dirty="0" smtClean="0"/>
              <a:t>.</a:t>
            </a:r>
          </a:p>
          <a:p>
            <a:pPr marL="342900" lvl="0" indent="-342900">
              <a:buAutoNum type="arabicPeriod"/>
            </a:pPr>
            <a:endParaRPr lang="fr-CH" dirty="0"/>
          </a:p>
          <a:p>
            <a:pPr marL="354013" lvl="0" indent="-354013"/>
            <a:r>
              <a:rPr lang="fr-CH" dirty="0" smtClean="0"/>
              <a:t>2. 	Les valeurs pour la consommation des ménages et d’eau chaude sont peut être inférieures à celles que nous avons admises. Toutefois les changer serait une décision arbitraire qui nous éloignerait du cas « standardisé » pour lequel les logiciels ont été développés.</a:t>
            </a:r>
          </a:p>
        </p:txBody>
      </p:sp>
    </p:spTree>
    <p:extLst>
      <p:ext uri="{BB962C8B-B14F-4D97-AF65-F5344CB8AC3E}">
        <p14:creationId xmlns:p14="http://schemas.microsoft.com/office/powerpoint/2010/main" val="7028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45481" y="116632"/>
            <a:ext cx="8229600" cy="1143000"/>
          </a:xfrm>
        </p:spPr>
        <p:txBody>
          <a:bodyPr/>
          <a:lstStyle/>
          <a:p>
            <a:r>
              <a:rPr lang="fr-CH" dirty="0" smtClean="0"/>
              <a:t>Autre cas</a:t>
            </a:r>
            <a:endParaRPr lang="fr-CH" dirty="0"/>
          </a:p>
        </p:txBody>
      </p:sp>
      <p:pic>
        <p:nvPicPr>
          <p:cNvPr id="5" name="Picture 2" descr="Ingénierie CVC Sàr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0005"/>
            <a:ext cx="1971424" cy="58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198" y="1628800"/>
            <a:ext cx="7094537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26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45481" y="116632"/>
            <a:ext cx="8229600" cy="1143000"/>
          </a:xfrm>
        </p:spPr>
        <p:txBody>
          <a:bodyPr/>
          <a:lstStyle/>
          <a:p>
            <a:r>
              <a:rPr lang="fr-CH" dirty="0" smtClean="0"/>
              <a:t>Autre cas</a:t>
            </a:r>
            <a:endParaRPr lang="fr-CH" dirty="0"/>
          </a:p>
        </p:txBody>
      </p:sp>
      <p:pic>
        <p:nvPicPr>
          <p:cNvPr id="5" name="Picture 2" descr="Ingénierie CVC Sàr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0005"/>
            <a:ext cx="1971424" cy="58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37116"/>
            <a:ext cx="3477660" cy="568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761044" y="1803952"/>
            <a:ext cx="29285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000" dirty="0" smtClean="0">
                <a:solidFill>
                  <a:srgbClr val="0000FF"/>
                </a:solidFill>
              </a:rPr>
              <a:t>Le comportement des utilisateur est le facteur déterminant sur la consommation !</a:t>
            </a:r>
            <a:endParaRPr lang="fr-CH" dirty="0" smtClean="0"/>
          </a:p>
        </p:txBody>
      </p:sp>
      <p:sp>
        <p:nvSpPr>
          <p:cNvPr id="6" name="Oval 300"/>
          <p:cNvSpPr>
            <a:spLocks noChangeArrowheads="1"/>
          </p:cNvSpPr>
          <p:nvPr/>
        </p:nvSpPr>
        <p:spPr bwMode="auto">
          <a:xfrm>
            <a:off x="1835696" y="1556792"/>
            <a:ext cx="936104" cy="504056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CH"/>
          </a:p>
        </p:txBody>
      </p:sp>
      <p:sp>
        <p:nvSpPr>
          <p:cNvPr id="7" name="Oval 300"/>
          <p:cNvSpPr>
            <a:spLocks noChangeArrowheads="1"/>
          </p:cNvSpPr>
          <p:nvPr/>
        </p:nvSpPr>
        <p:spPr bwMode="auto">
          <a:xfrm>
            <a:off x="1835696" y="4581128"/>
            <a:ext cx="936104" cy="504056"/>
          </a:xfrm>
          <a:prstGeom prst="ellipse">
            <a:avLst/>
          </a:prstGeom>
          <a:noFill/>
          <a:ln w="19050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5916081" y="4171436"/>
            <a:ext cx="29285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000" dirty="0" smtClean="0">
                <a:solidFill>
                  <a:srgbClr val="0000FF"/>
                </a:solidFill>
              </a:rPr>
              <a:t>En standard (distribution à eau), une enveloppe rénovée nécessite environ</a:t>
            </a:r>
          </a:p>
          <a:p>
            <a:r>
              <a:rPr lang="fr-CH" sz="2000" dirty="0" smtClean="0">
                <a:solidFill>
                  <a:srgbClr val="0000FF"/>
                </a:solidFill>
              </a:rPr>
              <a:t>70 kWh/m2</a:t>
            </a:r>
            <a:endParaRPr lang="fr-CH" dirty="0" smtClean="0"/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3779913" y="5301208"/>
            <a:ext cx="2136168" cy="936104"/>
          </a:xfrm>
          <a:prstGeom prst="straightConnector1">
            <a:avLst/>
          </a:prstGeom>
          <a:noFill/>
          <a:ln w="25400" cmpd="sng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>
            <a:off x="2771800" y="2996952"/>
            <a:ext cx="2933620" cy="1656184"/>
          </a:xfrm>
          <a:prstGeom prst="straightConnector1">
            <a:avLst/>
          </a:prstGeom>
          <a:noFill/>
          <a:ln w="25400" cmpd="sng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 flipV="1">
            <a:off x="2699792" y="2060848"/>
            <a:ext cx="3005628" cy="936104"/>
          </a:xfrm>
          <a:prstGeom prst="straightConnector1">
            <a:avLst/>
          </a:prstGeom>
          <a:noFill/>
          <a:ln w="25400" cmpd="sng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82844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45481" y="116632"/>
            <a:ext cx="8229600" cy="1143000"/>
          </a:xfrm>
        </p:spPr>
        <p:txBody>
          <a:bodyPr/>
          <a:lstStyle/>
          <a:p>
            <a:r>
              <a:rPr lang="fr-CH" dirty="0" smtClean="0"/>
              <a:t>Conclusions</a:t>
            </a:r>
            <a:endParaRPr lang="fr-CH" dirty="0"/>
          </a:p>
        </p:txBody>
      </p:sp>
      <p:pic>
        <p:nvPicPr>
          <p:cNvPr id="5" name="Picture 2" descr="Ingénierie CVC Sàr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0005"/>
            <a:ext cx="1971424" cy="58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268760"/>
            <a:ext cx="8568953" cy="148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27786" y="2708920"/>
            <a:ext cx="8496945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000" dirty="0" smtClean="0">
                <a:solidFill>
                  <a:srgbClr val="0000FF"/>
                </a:solidFill>
              </a:rPr>
              <a:t>Conclusions, pour l’étude de cas de maison chauffées à l’électricité:</a:t>
            </a:r>
          </a:p>
          <a:p>
            <a:r>
              <a:rPr lang="fr-CH" sz="2000" dirty="0" smtClean="0">
                <a:solidFill>
                  <a:srgbClr val="0000FF"/>
                </a:solidFill>
              </a:rPr>
              <a:t> </a:t>
            </a:r>
          </a:p>
          <a:p>
            <a:pPr marL="342900" indent="-342900">
              <a:buAutoNum type="arabicPeriod"/>
            </a:pPr>
            <a:r>
              <a:rPr lang="fr-CH" sz="2000" dirty="0" smtClean="0">
                <a:solidFill>
                  <a:srgbClr val="0000FF"/>
                </a:solidFill>
              </a:rPr>
              <a:t>Les valeurs usuelles ne sont pas valables.</a:t>
            </a:r>
          </a:p>
          <a:p>
            <a:pPr marL="342900" indent="-342900">
              <a:buAutoNum type="arabicPeriod"/>
            </a:pPr>
            <a:endParaRPr lang="fr-CH" sz="2000" dirty="0" smtClean="0">
              <a:solidFill>
                <a:srgbClr val="0000FF"/>
              </a:solidFill>
            </a:endParaRPr>
          </a:p>
          <a:p>
            <a:pPr marL="342900" indent="-342900">
              <a:buAutoNum type="arabicPeriod"/>
            </a:pPr>
            <a:r>
              <a:rPr lang="fr-CH" sz="2000" dirty="0" smtClean="0">
                <a:solidFill>
                  <a:srgbClr val="0000FF"/>
                </a:solidFill>
              </a:rPr>
              <a:t>Les consommations réelles sont souvent moindres qu’avec une distribution de chaleur à eau (les gens chauffent moins, et pas partout).</a:t>
            </a:r>
          </a:p>
          <a:p>
            <a:pPr marL="342900" indent="-342900">
              <a:buAutoNum type="arabicPeriod"/>
            </a:pPr>
            <a:endParaRPr lang="fr-CH" sz="2000" dirty="0" smtClean="0">
              <a:solidFill>
                <a:srgbClr val="0000FF"/>
              </a:solidFill>
            </a:endParaRPr>
          </a:p>
          <a:p>
            <a:pPr marL="342900" indent="-342900">
              <a:buAutoNum type="arabicPeriod"/>
            </a:pPr>
            <a:r>
              <a:rPr lang="fr-CH" sz="2000" dirty="0" smtClean="0">
                <a:solidFill>
                  <a:srgbClr val="0000FF"/>
                </a:solidFill>
              </a:rPr>
              <a:t>Le potentiel d’économie est plus faible</a:t>
            </a:r>
          </a:p>
          <a:p>
            <a:pPr marL="342900" indent="-342900">
              <a:buAutoNum type="arabicPeriod"/>
            </a:pPr>
            <a:endParaRPr lang="fr-CH" sz="2000" dirty="0" smtClean="0">
              <a:solidFill>
                <a:srgbClr val="0000FF"/>
              </a:solidFill>
            </a:endParaRPr>
          </a:p>
          <a:p>
            <a:pPr marL="342900" indent="-342900">
              <a:buAutoNum type="arabicPeriod"/>
            </a:pPr>
            <a:r>
              <a:rPr lang="fr-CH" sz="2000" dirty="0" smtClean="0">
                <a:solidFill>
                  <a:srgbClr val="0000FF"/>
                </a:solidFill>
              </a:rPr>
              <a:t>Isoler = augmenter le confort, pas forcément consommer moins.</a:t>
            </a:r>
          </a:p>
          <a:p>
            <a:pPr marL="342900" indent="-342900">
              <a:buAutoNum type="arabicPeriod"/>
            </a:pP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347120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45481" y="116632"/>
            <a:ext cx="8229600" cy="1143000"/>
          </a:xfrm>
        </p:spPr>
        <p:txBody>
          <a:bodyPr/>
          <a:lstStyle/>
          <a:p>
            <a:r>
              <a:rPr lang="fr-CH" dirty="0" smtClean="0"/>
              <a:t>Mesures faciles</a:t>
            </a:r>
            <a:endParaRPr lang="fr-CH" dirty="0"/>
          </a:p>
        </p:txBody>
      </p:sp>
      <p:pic>
        <p:nvPicPr>
          <p:cNvPr id="5" name="Picture 2" descr="Ingénierie CVC Sàr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0005"/>
            <a:ext cx="1971424" cy="58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98" y="994787"/>
            <a:ext cx="7373586" cy="5267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43808" y="2924944"/>
            <a:ext cx="3672408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7"/>
          <p:cNvSpPr/>
          <p:nvPr/>
        </p:nvSpPr>
        <p:spPr>
          <a:xfrm>
            <a:off x="2860035" y="5157192"/>
            <a:ext cx="3672408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3215714" y="2492896"/>
            <a:ext cx="29285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000" dirty="0" smtClean="0">
                <a:solidFill>
                  <a:srgbClr val="0000FF"/>
                </a:solidFill>
              </a:rPr>
              <a:t>Isoler la dalle des combles</a:t>
            </a:r>
            <a:endParaRPr lang="fr-CH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239141" y="5373216"/>
            <a:ext cx="29285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000" dirty="0" smtClean="0">
                <a:solidFill>
                  <a:srgbClr val="0000FF"/>
                </a:solidFill>
              </a:rPr>
              <a:t>Isoler le plafond de la cave</a:t>
            </a: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400932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45481" y="332656"/>
            <a:ext cx="8229600" cy="1143000"/>
          </a:xfrm>
        </p:spPr>
        <p:txBody>
          <a:bodyPr/>
          <a:lstStyle/>
          <a:p>
            <a:r>
              <a:rPr lang="fr-CH" dirty="0" smtClean="0"/>
              <a:t> Choc-électrique Sommaire</a:t>
            </a:r>
            <a:endParaRPr lang="fr-CH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fr-CH" dirty="0" smtClean="0">
                <a:solidFill>
                  <a:srgbClr val="0000FF"/>
                </a:solidFill>
              </a:rPr>
              <a:t>Le bilan thermique</a:t>
            </a:r>
          </a:p>
          <a:p>
            <a:r>
              <a:rPr lang="fr-CH" dirty="0" smtClean="0">
                <a:solidFill>
                  <a:srgbClr val="0000FF"/>
                </a:solidFill>
              </a:rPr>
              <a:t>Les mesures d’amélioration simples</a:t>
            </a:r>
          </a:p>
          <a:p>
            <a:r>
              <a:rPr lang="fr-CH" dirty="0" smtClean="0">
                <a:solidFill>
                  <a:srgbClr val="0000FF"/>
                </a:solidFill>
              </a:rPr>
              <a:t>La nouvelle loi sur l’énergie / les chauffe-eau</a:t>
            </a:r>
          </a:p>
          <a:p>
            <a:r>
              <a:rPr lang="fr-CH" dirty="0" smtClean="0">
                <a:solidFill>
                  <a:srgbClr val="0000FF"/>
                </a:solidFill>
              </a:rPr>
              <a:t>Le chauffe-eau avec pompe à chaleur</a:t>
            </a:r>
          </a:p>
          <a:p>
            <a:r>
              <a:rPr lang="fr-CH" dirty="0" smtClean="0">
                <a:solidFill>
                  <a:srgbClr val="0000FF"/>
                </a:solidFill>
              </a:rPr>
              <a:t>…???</a:t>
            </a:r>
          </a:p>
          <a:p>
            <a:r>
              <a:rPr lang="fr-CH" dirty="0" smtClean="0">
                <a:solidFill>
                  <a:srgbClr val="0000FF"/>
                </a:solidFill>
              </a:rPr>
              <a:t>Vos questions</a:t>
            </a:r>
          </a:p>
        </p:txBody>
      </p:sp>
    </p:spTree>
    <p:extLst>
      <p:ext uri="{BB962C8B-B14F-4D97-AF65-F5344CB8AC3E}">
        <p14:creationId xmlns:p14="http://schemas.microsoft.com/office/powerpoint/2010/main" val="83287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373586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45481" y="116632"/>
            <a:ext cx="8229600" cy="1143000"/>
          </a:xfrm>
        </p:spPr>
        <p:txBody>
          <a:bodyPr/>
          <a:lstStyle/>
          <a:p>
            <a:r>
              <a:rPr lang="fr-CH" dirty="0" smtClean="0"/>
              <a:t>Mesures faciles</a:t>
            </a:r>
            <a:endParaRPr lang="fr-CH" dirty="0"/>
          </a:p>
        </p:txBody>
      </p:sp>
      <p:pic>
        <p:nvPicPr>
          <p:cNvPr id="5" name="Picture 2" descr="Ingénierie CVC Sàr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0005"/>
            <a:ext cx="1971424" cy="58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6876256" y="2974042"/>
            <a:ext cx="29450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1600" b="1" dirty="0" smtClean="0">
                <a:solidFill>
                  <a:srgbClr val="FF0000"/>
                </a:solidFill>
              </a:rPr>
              <a:t>\</a:t>
            </a:r>
          </a:p>
          <a:p>
            <a:pPr algn="ctr"/>
            <a:r>
              <a:rPr lang="fr-CH" sz="1600" b="1" dirty="0" smtClean="0">
                <a:solidFill>
                  <a:srgbClr val="FF0000"/>
                </a:solidFill>
              </a:rPr>
              <a:t>\</a:t>
            </a:r>
          </a:p>
          <a:p>
            <a:pPr algn="ctr"/>
            <a:r>
              <a:rPr lang="fr-CH" sz="1600" b="1" dirty="0" smtClean="0">
                <a:solidFill>
                  <a:srgbClr val="FF0000"/>
                </a:solidFill>
              </a:rPr>
              <a:t>\</a:t>
            </a:r>
            <a:endParaRPr lang="fr-CH" sz="1600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882730" y="4110171"/>
            <a:ext cx="29450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1600" b="1" dirty="0" smtClean="0">
                <a:solidFill>
                  <a:srgbClr val="FF0000"/>
                </a:solidFill>
              </a:rPr>
              <a:t>\</a:t>
            </a:r>
          </a:p>
          <a:p>
            <a:pPr algn="ctr"/>
            <a:r>
              <a:rPr lang="fr-CH" sz="1600" b="1" dirty="0" smtClean="0">
                <a:solidFill>
                  <a:srgbClr val="FF0000"/>
                </a:solidFill>
              </a:rPr>
              <a:t>\</a:t>
            </a:r>
          </a:p>
          <a:p>
            <a:pPr algn="ctr"/>
            <a:r>
              <a:rPr lang="fr-CH" sz="1600" b="1" dirty="0" smtClean="0">
                <a:solidFill>
                  <a:srgbClr val="FF0000"/>
                </a:solidFill>
              </a:rPr>
              <a:t>\</a:t>
            </a:r>
            <a:endParaRPr lang="fr-CH" sz="1600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023509" y="2023680"/>
            <a:ext cx="1508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rgbClr val="FF0000"/>
                </a:solidFill>
              </a:rPr>
              <a:t>Abaisser les stores la nuit !</a:t>
            </a:r>
          </a:p>
        </p:txBody>
      </p:sp>
      <p:cxnSp>
        <p:nvCxnSpPr>
          <p:cNvPr id="17" name="Connecteur droit avec flèche 16"/>
          <p:cNvCxnSpPr/>
          <p:nvPr/>
        </p:nvCxnSpPr>
        <p:spPr>
          <a:xfrm flipH="1">
            <a:off x="7170762" y="2670011"/>
            <a:ext cx="497582" cy="71952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>
            <a:off x="7029983" y="2670011"/>
            <a:ext cx="638362" cy="158417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2621310" y="3140968"/>
            <a:ext cx="29450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1600" b="1" dirty="0" smtClean="0">
                <a:solidFill>
                  <a:srgbClr val="FF0000"/>
                </a:solidFill>
              </a:rPr>
              <a:t>/</a:t>
            </a:r>
          </a:p>
          <a:p>
            <a:pPr algn="ctr"/>
            <a:r>
              <a:rPr lang="fr-CH" sz="1600" b="1" dirty="0" smtClean="0">
                <a:solidFill>
                  <a:srgbClr val="FF0000"/>
                </a:solidFill>
              </a:rPr>
              <a:t>/</a:t>
            </a:r>
          </a:p>
          <a:p>
            <a:pPr algn="ctr"/>
            <a:r>
              <a:rPr lang="fr-CH" sz="1600" b="1" dirty="0" smtClean="0">
                <a:solidFill>
                  <a:srgbClr val="FF0000"/>
                </a:solidFill>
              </a:rPr>
              <a:t>/</a:t>
            </a:r>
            <a:endParaRPr lang="fr-CH" sz="1600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562250" y="3931315"/>
            <a:ext cx="29450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1600" b="1" dirty="0" smtClean="0">
                <a:solidFill>
                  <a:srgbClr val="FF0000"/>
                </a:solidFill>
              </a:rPr>
              <a:t>/</a:t>
            </a:r>
          </a:p>
          <a:p>
            <a:pPr algn="ctr"/>
            <a:r>
              <a:rPr lang="fr-CH" sz="1600" b="1" dirty="0" smtClean="0">
                <a:solidFill>
                  <a:srgbClr val="FF0000"/>
                </a:solidFill>
              </a:rPr>
              <a:t>/</a:t>
            </a:r>
          </a:p>
          <a:p>
            <a:pPr algn="ctr"/>
            <a:r>
              <a:rPr lang="fr-CH" sz="1600" b="1" dirty="0" smtClean="0">
                <a:solidFill>
                  <a:srgbClr val="FF0000"/>
                </a:solidFill>
              </a:rPr>
              <a:t>/</a:t>
            </a:r>
            <a:endParaRPr lang="fr-CH" sz="1600" dirty="0">
              <a:solidFill>
                <a:srgbClr val="FF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52964" y="3292123"/>
            <a:ext cx="1508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rgbClr val="FF0000"/>
                </a:solidFill>
              </a:rPr>
              <a:t>Remonter les stores le jour!</a:t>
            </a:r>
          </a:p>
        </p:txBody>
      </p:sp>
      <p:cxnSp>
        <p:nvCxnSpPr>
          <p:cNvPr id="22" name="Connecteur droit avec flèche 21"/>
          <p:cNvCxnSpPr/>
          <p:nvPr/>
        </p:nvCxnSpPr>
        <p:spPr>
          <a:xfrm flipV="1">
            <a:off x="2112518" y="3514716"/>
            <a:ext cx="482731" cy="10057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2112518" y="3615289"/>
            <a:ext cx="482731" cy="60579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2621310" y="3084959"/>
            <a:ext cx="29450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fr-CH" sz="1600" b="1" dirty="0" smtClean="0">
              <a:solidFill>
                <a:srgbClr val="FF0000"/>
              </a:solidFill>
            </a:endParaRPr>
          </a:p>
          <a:p>
            <a:pPr algn="ctr"/>
            <a:endParaRPr lang="fr-CH" sz="1600" b="1" dirty="0">
              <a:solidFill>
                <a:srgbClr val="FF0000"/>
              </a:solidFill>
            </a:endParaRPr>
          </a:p>
          <a:p>
            <a:pPr algn="ctr"/>
            <a:endParaRPr lang="fr-CH" sz="1600" dirty="0">
              <a:solidFill>
                <a:srgbClr val="FF00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588311" y="3917057"/>
            <a:ext cx="29450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fr-CH" sz="1600" dirty="0" smtClean="0">
              <a:solidFill>
                <a:srgbClr val="FF0000"/>
              </a:solidFill>
            </a:endParaRPr>
          </a:p>
          <a:p>
            <a:pPr algn="ctr"/>
            <a:endParaRPr lang="fr-CH" sz="1600" dirty="0">
              <a:solidFill>
                <a:srgbClr val="FF0000"/>
              </a:solidFill>
            </a:endParaRPr>
          </a:p>
          <a:p>
            <a:pPr algn="ctr"/>
            <a:endParaRPr lang="fr-CH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47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/>
      <p:bldP spid="19" grpId="0" animBg="1"/>
      <p:bldP spid="20" grpId="0" animBg="1"/>
      <p:bldP spid="21" grpId="0"/>
      <p:bldP spid="24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45481" y="116632"/>
            <a:ext cx="8229600" cy="1143000"/>
          </a:xfrm>
        </p:spPr>
        <p:txBody>
          <a:bodyPr/>
          <a:lstStyle/>
          <a:p>
            <a:r>
              <a:rPr lang="fr-CH" dirty="0" smtClean="0"/>
              <a:t>Mesures faciles</a:t>
            </a:r>
            <a:endParaRPr lang="fr-CH" dirty="0"/>
          </a:p>
        </p:txBody>
      </p:sp>
      <p:pic>
        <p:nvPicPr>
          <p:cNvPr id="5" name="Picture 2" descr="Ingénierie CVC Sàr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0005"/>
            <a:ext cx="1971424" cy="58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80" y="2049997"/>
            <a:ext cx="3890412" cy="321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7" y="2049997"/>
            <a:ext cx="3886775" cy="3208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86" y="1340769"/>
            <a:ext cx="3225765" cy="430102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762676" y="2888940"/>
            <a:ext cx="342971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222" y="1340768"/>
            <a:ext cx="4517951" cy="3388463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242222" y="4797152"/>
            <a:ext cx="45179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/>
              <a:buChar char="à"/>
            </a:pPr>
            <a:r>
              <a:rPr lang="fr-CH" sz="3200" dirty="0" smtClean="0">
                <a:solidFill>
                  <a:srgbClr val="0000FF"/>
                </a:solidFill>
              </a:rPr>
              <a:t>isoler les conduites et corps de pompes,</a:t>
            </a:r>
          </a:p>
          <a:p>
            <a:r>
              <a:rPr lang="fr-CH" sz="3200" dirty="0" smtClean="0">
                <a:solidFill>
                  <a:srgbClr val="0000FF"/>
                </a:solidFill>
              </a:rPr>
              <a:t>      vannes en chaufferie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926018" y="1461450"/>
            <a:ext cx="765761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à"/>
            </a:pPr>
            <a:r>
              <a:rPr lang="fr-CH" sz="2000" dirty="0" smtClean="0">
                <a:solidFill>
                  <a:srgbClr val="0000FF"/>
                </a:solidFill>
              </a:rPr>
              <a:t>Isolation </a:t>
            </a:r>
            <a:r>
              <a:rPr lang="fr-CH" sz="2000" dirty="0">
                <a:solidFill>
                  <a:srgbClr val="0000FF"/>
                </a:solidFill>
              </a:rPr>
              <a:t>des départs de chaudière : facilement réalisable si on est un peu bricoleur, </a:t>
            </a:r>
            <a:r>
              <a:rPr lang="fr-CH" sz="2000" dirty="0" smtClean="0">
                <a:solidFill>
                  <a:srgbClr val="0000FF"/>
                </a:solidFill>
              </a:rPr>
              <a:t>mesure bon marché.</a:t>
            </a:r>
          </a:p>
        </p:txBody>
      </p:sp>
    </p:spTree>
    <p:extLst>
      <p:ext uri="{BB962C8B-B14F-4D97-AF65-F5344CB8AC3E}">
        <p14:creationId xmlns:p14="http://schemas.microsoft.com/office/powerpoint/2010/main" val="419916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45481" y="116632"/>
            <a:ext cx="8229600" cy="1143000"/>
          </a:xfrm>
        </p:spPr>
        <p:txBody>
          <a:bodyPr/>
          <a:lstStyle/>
          <a:p>
            <a:r>
              <a:rPr lang="fr-CH" dirty="0" smtClean="0"/>
              <a:t>Nouvelle loi sur l’énergie</a:t>
            </a:r>
            <a:endParaRPr lang="fr-CH" dirty="0"/>
          </a:p>
        </p:txBody>
      </p:sp>
      <p:pic>
        <p:nvPicPr>
          <p:cNvPr id="5" name="Picture 2" descr="Ingénierie CVC Sàr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0005"/>
            <a:ext cx="1971424" cy="58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606763" y="2636912"/>
            <a:ext cx="8042031" cy="35394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H" sz="3200" dirty="0"/>
              <a:t>Non. D'autres solutions techniques existent, comme la pose d'un boiler pompe à chaleur. Une dérogation est possible pour des cas particuliers comme les boilers individuels d'immeuble. </a:t>
            </a:r>
          </a:p>
          <a:p>
            <a:r>
              <a:rPr lang="fr-CH" sz="3200" i="1" dirty="0"/>
              <a:t>(</a:t>
            </a:r>
            <a:r>
              <a:rPr lang="fr-CH" sz="3200" i="1" dirty="0" err="1"/>
              <a:t>RLVLEne</a:t>
            </a:r>
            <a:r>
              <a:rPr lang="fr-CH" sz="3200" i="1" dirty="0"/>
              <a:t> art. 40)</a:t>
            </a:r>
            <a:endParaRPr lang="fr-CH" sz="3200" dirty="0"/>
          </a:p>
          <a:p>
            <a:endParaRPr lang="fr-CH" sz="3200" dirty="0" smtClean="0"/>
          </a:p>
        </p:txBody>
      </p:sp>
      <p:sp>
        <p:nvSpPr>
          <p:cNvPr id="18" name="ZoneTexte 17"/>
          <p:cNvSpPr txBox="1"/>
          <p:nvPr/>
        </p:nvSpPr>
        <p:spPr>
          <a:xfrm>
            <a:off x="606762" y="1257969"/>
            <a:ext cx="804203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H" sz="3200" dirty="0"/>
              <a:t>Est-il possible d'installer ou de remplacer un boiler électrique? </a:t>
            </a:r>
          </a:p>
        </p:txBody>
      </p:sp>
    </p:spTree>
    <p:extLst>
      <p:ext uri="{BB962C8B-B14F-4D97-AF65-F5344CB8AC3E}">
        <p14:creationId xmlns:p14="http://schemas.microsoft.com/office/powerpoint/2010/main" val="234058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45481" y="116632"/>
            <a:ext cx="8229600" cy="1143000"/>
          </a:xfrm>
        </p:spPr>
        <p:txBody>
          <a:bodyPr/>
          <a:lstStyle/>
          <a:p>
            <a:r>
              <a:rPr lang="fr-CH" dirty="0" smtClean="0"/>
              <a:t>Nouvelle loi sur l’énergie</a:t>
            </a:r>
            <a:endParaRPr lang="fr-CH" dirty="0"/>
          </a:p>
        </p:txBody>
      </p:sp>
      <p:pic>
        <p:nvPicPr>
          <p:cNvPr id="5" name="Picture 2" descr="Ingénierie CVC Sàr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0005"/>
            <a:ext cx="1971424" cy="58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583223" y="3068960"/>
            <a:ext cx="8042031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H" sz="3200" dirty="0"/>
              <a:t>Non, le renouvellement du chauffage électrique pour le chauffage de l'eau chaude sanitaire n'est pas admis par la loi sur l'énergie. </a:t>
            </a:r>
          </a:p>
          <a:p>
            <a:r>
              <a:rPr lang="fr-CH" sz="3200" i="1" dirty="0"/>
              <a:t>(</a:t>
            </a:r>
            <a:r>
              <a:rPr lang="fr-CH" sz="3200" i="1" dirty="0" err="1"/>
              <a:t>LVLEne</a:t>
            </a:r>
            <a:r>
              <a:rPr lang="fr-CH" sz="3200" i="1" dirty="0"/>
              <a:t> art. 30a; </a:t>
            </a:r>
            <a:r>
              <a:rPr lang="fr-CH" sz="3200" i="1" dirty="0" err="1"/>
              <a:t>RLVLEne</a:t>
            </a:r>
            <a:r>
              <a:rPr lang="fr-CH" sz="3200" i="1" dirty="0"/>
              <a:t> art. 40)</a:t>
            </a:r>
            <a:endParaRPr lang="fr-CH" sz="3200" dirty="0"/>
          </a:p>
          <a:p>
            <a:endParaRPr lang="fr-CH" sz="3200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592959" y="1484784"/>
            <a:ext cx="804203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H" sz="3200" dirty="0"/>
              <a:t>Le remplacement de la cartouche électrique d'un boiler est-elle permise? </a:t>
            </a:r>
          </a:p>
        </p:txBody>
      </p:sp>
    </p:spTree>
    <p:extLst>
      <p:ext uri="{BB962C8B-B14F-4D97-AF65-F5344CB8AC3E}">
        <p14:creationId xmlns:p14="http://schemas.microsoft.com/office/powerpoint/2010/main" val="339445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45481" y="116632"/>
            <a:ext cx="8229600" cy="1143000"/>
          </a:xfrm>
        </p:spPr>
        <p:txBody>
          <a:bodyPr/>
          <a:lstStyle/>
          <a:p>
            <a:r>
              <a:rPr lang="fr-CH" dirty="0" smtClean="0"/>
              <a:t>Chauffe-eau avec PAC ?</a:t>
            </a:r>
            <a:endParaRPr lang="fr-CH" dirty="0"/>
          </a:p>
        </p:txBody>
      </p:sp>
      <p:pic>
        <p:nvPicPr>
          <p:cNvPr id="5" name="Picture 2" descr="Ingénierie CVC Sàr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0005"/>
            <a:ext cx="1971424" cy="58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726271" cy="558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45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45481" y="116632"/>
            <a:ext cx="8229600" cy="1143000"/>
          </a:xfrm>
        </p:spPr>
        <p:txBody>
          <a:bodyPr/>
          <a:lstStyle/>
          <a:p>
            <a:r>
              <a:rPr lang="fr-CH" dirty="0" smtClean="0"/>
              <a:t>Principe</a:t>
            </a:r>
            <a:endParaRPr lang="fr-CH" dirty="0"/>
          </a:p>
        </p:txBody>
      </p:sp>
      <p:pic>
        <p:nvPicPr>
          <p:cNvPr id="5" name="Picture 2" descr="Ingénierie CVC Sàr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0005"/>
            <a:ext cx="1971424" cy="58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6429065" cy="56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45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45481" y="116632"/>
            <a:ext cx="8229600" cy="1143000"/>
          </a:xfrm>
        </p:spPr>
        <p:txBody>
          <a:bodyPr/>
          <a:lstStyle/>
          <a:p>
            <a:r>
              <a:rPr lang="fr-CH" dirty="0" smtClean="0"/>
              <a:t>Installation</a:t>
            </a:r>
            <a:endParaRPr lang="fr-CH" dirty="0"/>
          </a:p>
        </p:txBody>
      </p:sp>
      <p:pic>
        <p:nvPicPr>
          <p:cNvPr id="5" name="Picture 2" descr="Ingénierie CVC Sàr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0005"/>
            <a:ext cx="1971424" cy="58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624013"/>
            <a:ext cx="8504237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45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45481" y="116632"/>
            <a:ext cx="8229600" cy="1143000"/>
          </a:xfrm>
        </p:spPr>
        <p:txBody>
          <a:bodyPr/>
          <a:lstStyle/>
          <a:p>
            <a:r>
              <a:rPr lang="fr-CH" dirty="0" smtClean="0"/>
              <a:t>Installation</a:t>
            </a:r>
            <a:endParaRPr lang="fr-CH" dirty="0"/>
          </a:p>
        </p:txBody>
      </p:sp>
      <p:pic>
        <p:nvPicPr>
          <p:cNvPr id="5" name="Picture 2" descr="Ingénierie CVC Sàr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0005"/>
            <a:ext cx="1971424" cy="58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2405063"/>
            <a:ext cx="8485187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56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45481" y="116632"/>
            <a:ext cx="8229600" cy="1143000"/>
          </a:xfrm>
        </p:spPr>
        <p:txBody>
          <a:bodyPr/>
          <a:lstStyle/>
          <a:p>
            <a:r>
              <a:rPr lang="fr-CH" dirty="0" smtClean="0"/>
              <a:t>…chauffer de l’eau…</a:t>
            </a:r>
            <a:endParaRPr lang="fr-CH" dirty="0"/>
          </a:p>
        </p:txBody>
      </p:sp>
      <p:pic>
        <p:nvPicPr>
          <p:cNvPr id="5" name="Picture 2" descr="Ingénierie CVC Sàr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0005"/>
            <a:ext cx="1971424" cy="58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783981" y="1268414"/>
            <a:ext cx="7776796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92D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fr-CH" altLang="fr-FR" dirty="0" smtClean="0">
                <a:solidFill>
                  <a:srgbClr val="0000FF"/>
                </a:solidFill>
              </a:rPr>
              <a:t>La formule pour dimensionner:</a:t>
            </a:r>
          </a:p>
          <a:p>
            <a:pPr marL="0" indent="0" eaLnBrk="1" hangingPunct="1">
              <a:buFontTx/>
              <a:buNone/>
              <a:defRPr/>
            </a:pPr>
            <a:endParaRPr lang="fr-CH" altLang="fr-FR" sz="1000" dirty="0" smtClean="0">
              <a:solidFill>
                <a:srgbClr val="0000FF"/>
              </a:solidFill>
            </a:endParaRPr>
          </a:p>
          <a:p>
            <a:pPr marL="0" indent="0" eaLnBrk="1" hangingPunct="1">
              <a:buFontTx/>
              <a:buNone/>
              <a:tabLst>
                <a:tab pos="447675" algn="l"/>
              </a:tabLst>
              <a:defRPr/>
            </a:pPr>
            <a:r>
              <a:rPr lang="fr-CH" altLang="fr-FR" dirty="0" smtClean="0">
                <a:solidFill>
                  <a:srgbClr val="0000FF"/>
                </a:solidFill>
              </a:rPr>
              <a:t>	  Q      =    m      x   C     x  </a:t>
            </a:r>
            <a:r>
              <a:rPr lang="fr-CH" altLang="fr-FR" dirty="0" err="1" smtClean="0">
                <a:solidFill>
                  <a:srgbClr val="0000FF"/>
                </a:solidFill>
              </a:rPr>
              <a:t>DeltaT</a:t>
            </a:r>
            <a:endParaRPr lang="fr-CH" altLang="fr-FR" dirty="0" smtClean="0">
              <a:solidFill>
                <a:srgbClr val="0000FF"/>
              </a:solidFill>
            </a:endParaRPr>
          </a:p>
          <a:p>
            <a:pPr marL="0" indent="0" eaLnBrk="1" hangingPunct="1">
              <a:buFontTx/>
              <a:buNone/>
              <a:tabLst>
                <a:tab pos="447675" algn="l"/>
              </a:tabLst>
              <a:defRPr/>
            </a:pPr>
            <a:r>
              <a:rPr lang="fr-CH" altLang="fr-FR" dirty="0" smtClean="0">
                <a:solidFill>
                  <a:srgbClr val="0000FF"/>
                </a:solidFill>
              </a:rPr>
              <a:t>	[kWh]  = [litres]  x  […]   x    [°C]</a:t>
            </a:r>
          </a:p>
          <a:p>
            <a:pPr eaLnBrk="1" hangingPunct="1">
              <a:defRPr/>
            </a:pPr>
            <a:endParaRPr lang="fr-CH" altLang="fr-FR" sz="1000" dirty="0" smtClean="0">
              <a:solidFill>
                <a:srgbClr val="0000FF"/>
              </a:solidFill>
            </a:endParaRPr>
          </a:p>
          <a:p>
            <a:pPr eaLnBrk="1" hangingPunct="1">
              <a:defRPr/>
            </a:pPr>
            <a:r>
              <a:rPr lang="fr-CH" altLang="fr-FR" dirty="0" smtClean="0">
                <a:solidFill>
                  <a:srgbClr val="0000FF"/>
                </a:solidFill>
              </a:rPr>
              <a:t>Exemple: quelle puissance faut-il pour chauffer 100 litres, de 10°C à 60°C, en 1 heure ?</a:t>
            </a:r>
          </a:p>
          <a:p>
            <a:pPr marL="0" indent="0" eaLnBrk="1" hangingPunct="1">
              <a:buFontTx/>
              <a:buNone/>
              <a:tabLst>
                <a:tab pos="542925" algn="l"/>
              </a:tabLst>
              <a:defRPr/>
            </a:pPr>
            <a:r>
              <a:rPr lang="fr-CH" altLang="fr-FR" dirty="0" smtClean="0">
                <a:solidFill>
                  <a:srgbClr val="0000FF"/>
                </a:solidFill>
              </a:rPr>
              <a:t>	Q = 100 x 1.1611</a:t>
            </a:r>
            <a:r>
              <a:rPr lang="fr-CH" altLang="fr-FR" baseline="30000" dirty="0" smtClean="0">
                <a:solidFill>
                  <a:srgbClr val="0000FF"/>
                </a:solidFill>
              </a:rPr>
              <a:t>E</a:t>
            </a:r>
            <a:r>
              <a:rPr lang="fr-CH" altLang="fr-FR" dirty="0" smtClean="0">
                <a:solidFill>
                  <a:srgbClr val="0000FF"/>
                </a:solidFill>
              </a:rPr>
              <a:t>-3 x 50°C </a:t>
            </a:r>
            <a:r>
              <a:rPr lang="fr-CH" altLang="fr-FR" dirty="0" smtClean="0">
                <a:solidFill>
                  <a:srgbClr val="0000FF"/>
                </a:solidFill>
                <a:sym typeface="Wingdings" panose="05000000000000000000" pitchFamily="2" charset="2"/>
              </a:rPr>
              <a:t></a:t>
            </a:r>
            <a:r>
              <a:rPr lang="fr-CH" altLang="fr-FR" dirty="0" smtClean="0">
                <a:solidFill>
                  <a:srgbClr val="0000FF"/>
                </a:solidFill>
              </a:rPr>
              <a:t> 5,8 kW</a:t>
            </a:r>
          </a:p>
          <a:p>
            <a:pPr marL="0" indent="0" eaLnBrk="1" hangingPunct="1">
              <a:buFontTx/>
              <a:buNone/>
              <a:tabLst>
                <a:tab pos="542925" algn="l"/>
              </a:tabLst>
              <a:defRPr/>
            </a:pPr>
            <a:r>
              <a:rPr lang="fr-CH" altLang="fr-FR" dirty="0" smtClean="0">
                <a:solidFill>
                  <a:srgbClr val="0000FF"/>
                </a:solidFill>
              </a:rPr>
              <a:t>	Pour 300 litres avec 3.45 kW ? </a:t>
            </a:r>
            <a:r>
              <a:rPr lang="fr-CH" altLang="fr-FR" dirty="0" smtClean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fr-CH" altLang="fr-FR" dirty="0" smtClean="0">
                <a:solidFill>
                  <a:srgbClr val="0000FF"/>
                </a:solidFill>
              </a:rPr>
              <a:t>5h05</a:t>
            </a:r>
          </a:p>
        </p:txBody>
      </p:sp>
    </p:spTree>
    <p:extLst>
      <p:ext uri="{BB962C8B-B14F-4D97-AF65-F5344CB8AC3E}">
        <p14:creationId xmlns:p14="http://schemas.microsoft.com/office/powerpoint/2010/main" val="314836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45481" y="116632"/>
            <a:ext cx="8229600" cy="1143000"/>
          </a:xfrm>
        </p:spPr>
        <p:txBody>
          <a:bodyPr/>
          <a:lstStyle/>
          <a:p>
            <a:r>
              <a:rPr lang="fr-CH" dirty="0" smtClean="0"/>
              <a:t>Caractéristiques techniques</a:t>
            </a:r>
            <a:endParaRPr lang="fr-CH" dirty="0"/>
          </a:p>
        </p:txBody>
      </p:sp>
      <p:pic>
        <p:nvPicPr>
          <p:cNvPr id="5" name="Picture 2" descr="Ingénierie CVC Sàr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0005"/>
            <a:ext cx="1971424" cy="58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124744"/>
            <a:ext cx="8656637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300"/>
          <p:cNvSpPr>
            <a:spLocks noChangeArrowheads="1"/>
          </p:cNvSpPr>
          <p:nvPr/>
        </p:nvSpPr>
        <p:spPr bwMode="auto">
          <a:xfrm>
            <a:off x="7380312" y="980728"/>
            <a:ext cx="1296144" cy="504056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CH"/>
          </a:p>
        </p:txBody>
      </p:sp>
      <p:sp>
        <p:nvSpPr>
          <p:cNvPr id="9" name="Oval 300"/>
          <p:cNvSpPr>
            <a:spLocks noChangeArrowheads="1"/>
          </p:cNvSpPr>
          <p:nvPr/>
        </p:nvSpPr>
        <p:spPr bwMode="auto">
          <a:xfrm>
            <a:off x="242888" y="1306454"/>
            <a:ext cx="1592808" cy="1042426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CH"/>
          </a:p>
        </p:txBody>
      </p:sp>
      <p:sp>
        <p:nvSpPr>
          <p:cNvPr id="11" name="Oval 300"/>
          <p:cNvSpPr>
            <a:spLocks noChangeArrowheads="1"/>
          </p:cNvSpPr>
          <p:nvPr/>
        </p:nvSpPr>
        <p:spPr bwMode="auto">
          <a:xfrm>
            <a:off x="2776668" y="3212976"/>
            <a:ext cx="936104" cy="72008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CH"/>
          </a:p>
        </p:txBody>
      </p:sp>
      <p:sp>
        <p:nvSpPr>
          <p:cNvPr id="12" name="Oval 300"/>
          <p:cNvSpPr>
            <a:spLocks noChangeArrowheads="1"/>
          </p:cNvSpPr>
          <p:nvPr/>
        </p:nvSpPr>
        <p:spPr bwMode="auto">
          <a:xfrm>
            <a:off x="7596336" y="3327498"/>
            <a:ext cx="936104" cy="461541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5686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5" t="11466"/>
          <a:stretch/>
        </p:blipFill>
        <p:spPr bwMode="auto">
          <a:xfrm>
            <a:off x="1293779" y="1245140"/>
            <a:ext cx="7243796" cy="5017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ZoneTexte 25"/>
          <p:cNvSpPr txBox="1"/>
          <p:nvPr/>
        </p:nvSpPr>
        <p:spPr>
          <a:xfrm>
            <a:off x="3275856" y="2276872"/>
            <a:ext cx="3384376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3600" dirty="0" smtClean="0">
                <a:solidFill>
                  <a:srgbClr val="0000FF"/>
                </a:solidFill>
              </a:rPr>
              <a:t>Un bâtiment </a:t>
            </a:r>
          </a:p>
          <a:p>
            <a:pPr algn="ctr"/>
            <a:r>
              <a:rPr lang="fr-CH" sz="3600" dirty="0" smtClean="0">
                <a:solidFill>
                  <a:srgbClr val="0000FF"/>
                </a:solidFill>
              </a:rPr>
              <a:t>situé dans un environnement (plaine, montagne) </a:t>
            </a:r>
          </a:p>
          <a:p>
            <a:pPr algn="ctr"/>
            <a:r>
              <a:rPr lang="fr-CH" sz="3600" dirty="0" smtClean="0">
                <a:solidFill>
                  <a:srgbClr val="0000FF"/>
                </a:solidFill>
              </a:rPr>
              <a:t>à chauffer.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45481" y="332656"/>
            <a:ext cx="8229600" cy="1143000"/>
          </a:xfrm>
        </p:spPr>
        <p:txBody>
          <a:bodyPr/>
          <a:lstStyle/>
          <a:p>
            <a:r>
              <a:rPr lang="fr-CH" dirty="0" smtClean="0"/>
              <a:t>Contexte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02789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45481" y="116632"/>
            <a:ext cx="8229600" cy="1143000"/>
          </a:xfrm>
        </p:spPr>
        <p:txBody>
          <a:bodyPr/>
          <a:lstStyle/>
          <a:p>
            <a:r>
              <a:rPr lang="fr-CH" dirty="0" smtClean="0"/>
              <a:t>… prix…</a:t>
            </a:r>
            <a:endParaRPr lang="fr-CH" dirty="0"/>
          </a:p>
        </p:txBody>
      </p:sp>
      <p:pic>
        <p:nvPicPr>
          <p:cNvPr id="5" name="Picture 2" descr="Ingénierie CVC Sàr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0005"/>
            <a:ext cx="1971424" cy="58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585913"/>
            <a:ext cx="8027987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68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45481" y="116632"/>
            <a:ext cx="8229600" cy="1143000"/>
          </a:xfrm>
        </p:spPr>
        <p:txBody>
          <a:bodyPr/>
          <a:lstStyle/>
          <a:p>
            <a:r>
              <a:rPr lang="fr-CH" dirty="0" smtClean="0"/>
              <a:t>… prix…</a:t>
            </a:r>
            <a:endParaRPr lang="fr-CH" dirty="0"/>
          </a:p>
        </p:txBody>
      </p:sp>
      <p:pic>
        <p:nvPicPr>
          <p:cNvPr id="5" name="Picture 2" descr="Ingénierie CVC Sàr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0005"/>
            <a:ext cx="1971424" cy="58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290638"/>
            <a:ext cx="7989887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99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45481" y="116632"/>
            <a:ext cx="8229600" cy="1143000"/>
          </a:xfrm>
        </p:spPr>
        <p:txBody>
          <a:bodyPr/>
          <a:lstStyle/>
          <a:p>
            <a:r>
              <a:rPr lang="fr-CH" dirty="0" smtClean="0"/>
              <a:t>…est-ce que cela vaut la peine ?</a:t>
            </a:r>
            <a:endParaRPr lang="fr-CH" dirty="0"/>
          </a:p>
        </p:txBody>
      </p:sp>
      <p:pic>
        <p:nvPicPr>
          <p:cNvPr id="5" name="Picture 2" descr="Ingénierie CVC Sàr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0005"/>
            <a:ext cx="1971424" cy="58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23528" y="1052737"/>
            <a:ext cx="864096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92D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fr-CH" altLang="fr-FR" sz="2800" dirty="0" smtClean="0">
                <a:solidFill>
                  <a:srgbClr val="0000FF"/>
                </a:solidFill>
              </a:rPr>
              <a:t>Eau chaude, par personne: 890 kWh/an</a:t>
            </a:r>
          </a:p>
          <a:p>
            <a:pPr marL="0" indent="0" eaLnBrk="1" hangingPunct="1">
              <a:buNone/>
              <a:defRPr/>
            </a:pPr>
            <a:r>
              <a:rPr lang="fr-CH" altLang="fr-FR" sz="2800" dirty="0" smtClean="0">
                <a:solidFill>
                  <a:srgbClr val="0000FF"/>
                </a:solidFill>
              </a:rPr>
              <a:t>890 kWh/an x 4 personnes x 0.20.-/kWh = 712.-/an</a:t>
            </a:r>
          </a:p>
          <a:p>
            <a:pPr marL="0" indent="0" eaLnBrk="1" hangingPunct="1">
              <a:buNone/>
              <a:defRPr/>
            </a:pPr>
            <a:endParaRPr lang="fr-CH" altLang="fr-FR" sz="2800" dirty="0" smtClean="0">
              <a:solidFill>
                <a:srgbClr val="0000FF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fr-CH" altLang="fr-FR" sz="2800" dirty="0" smtClean="0">
                <a:solidFill>
                  <a:srgbClr val="0000FF"/>
                </a:solidFill>
              </a:rPr>
              <a:t>Chauffe-eau avec PAC</a:t>
            </a:r>
          </a:p>
          <a:p>
            <a:pPr marL="0" indent="0" eaLnBrk="1" hangingPunct="1">
              <a:buNone/>
              <a:defRPr/>
            </a:pPr>
            <a:r>
              <a:rPr lang="fr-CH" altLang="fr-FR" sz="2800" dirty="0" smtClean="0">
                <a:solidFill>
                  <a:srgbClr val="0000FF"/>
                </a:solidFill>
              </a:rPr>
              <a:t>890 </a:t>
            </a:r>
            <a:r>
              <a:rPr lang="fr-CH" altLang="fr-FR" sz="2800" dirty="0">
                <a:solidFill>
                  <a:srgbClr val="0000FF"/>
                </a:solidFill>
              </a:rPr>
              <a:t>kWh/an x 4 </a:t>
            </a:r>
            <a:r>
              <a:rPr lang="fr-CH" altLang="fr-FR" sz="2800" dirty="0" smtClean="0">
                <a:solidFill>
                  <a:srgbClr val="0000FF"/>
                </a:solidFill>
              </a:rPr>
              <a:t>personnes /COP 3.1 = 1’148 Wh/an</a:t>
            </a:r>
          </a:p>
          <a:p>
            <a:pPr marL="0" indent="0" eaLnBrk="1" hangingPunct="1">
              <a:buNone/>
              <a:defRPr/>
            </a:pPr>
            <a:r>
              <a:rPr lang="fr-CH" altLang="fr-FR" sz="2800" dirty="0" smtClean="0">
                <a:solidFill>
                  <a:srgbClr val="0000FF"/>
                </a:solidFill>
              </a:rPr>
              <a:t>1’148 kWh/an x 0.20.-/kWh = 229.70.-/an</a:t>
            </a:r>
          </a:p>
          <a:p>
            <a:pPr marL="0" indent="0" eaLnBrk="1" hangingPunct="1">
              <a:buNone/>
              <a:defRPr/>
            </a:pPr>
            <a:endParaRPr lang="fr-CH" altLang="fr-FR" sz="2800" dirty="0">
              <a:solidFill>
                <a:srgbClr val="0000FF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fr-CH" altLang="fr-FR" sz="2800" dirty="0" smtClean="0">
                <a:solidFill>
                  <a:srgbClr val="0000FF"/>
                </a:solidFill>
              </a:rPr>
              <a:t>Economie annuelle 712-229 = 483.-/an.</a:t>
            </a:r>
          </a:p>
          <a:p>
            <a:pPr marL="0" indent="0" eaLnBrk="1" hangingPunct="1">
              <a:buNone/>
              <a:defRPr/>
            </a:pPr>
            <a:r>
              <a:rPr lang="fr-CH" altLang="fr-FR" sz="2800" dirty="0" smtClean="0">
                <a:solidFill>
                  <a:srgbClr val="0000FF"/>
                </a:solidFill>
              </a:rPr>
              <a:t>Coût: </a:t>
            </a:r>
            <a:r>
              <a:rPr lang="fr-CH" altLang="fr-FR" sz="2800" dirty="0" err="1" smtClean="0">
                <a:solidFill>
                  <a:srgbClr val="0000FF"/>
                </a:solidFill>
              </a:rPr>
              <a:t>app</a:t>
            </a:r>
            <a:r>
              <a:rPr lang="fr-CH" altLang="fr-FR" sz="2800" dirty="0" smtClean="0">
                <a:solidFill>
                  <a:srgbClr val="0000FF"/>
                </a:solidFill>
              </a:rPr>
              <a:t>. 4’500.- + installation 4’000.- = env. 8’500.- HT</a:t>
            </a:r>
          </a:p>
          <a:p>
            <a:pPr marL="0" indent="0" eaLnBrk="1" hangingPunct="1">
              <a:buNone/>
              <a:defRPr/>
            </a:pPr>
            <a:endParaRPr lang="fr-CH" altLang="fr-FR" dirty="0">
              <a:solidFill>
                <a:srgbClr val="0000FF"/>
              </a:solidFill>
            </a:endParaRPr>
          </a:p>
          <a:p>
            <a:pPr eaLnBrk="1" hangingPunct="1">
              <a:defRPr/>
            </a:pPr>
            <a:endParaRPr lang="fr-CH" altLang="fr-FR" dirty="0" smtClean="0">
              <a:solidFill>
                <a:srgbClr val="0000FF"/>
              </a:solidFill>
            </a:endParaRPr>
          </a:p>
          <a:p>
            <a:pPr eaLnBrk="1" hangingPunct="1">
              <a:defRPr/>
            </a:pPr>
            <a:endParaRPr lang="fr-CH" altLang="fr-FR" sz="1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17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45481" y="116632"/>
            <a:ext cx="8229600" cy="1143000"/>
          </a:xfrm>
        </p:spPr>
        <p:txBody>
          <a:bodyPr/>
          <a:lstStyle/>
          <a:p>
            <a:r>
              <a:rPr lang="fr-CH" dirty="0" smtClean="0"/>
              <a:t>Merci de votre attention</a:t>
            </a:r>
            <a:endParaRPr lang="fr-CH" dirty="0"/>
          </a:p>
        </p:txBody>
      </p:sp>
      <p:pic>
        <p:nvPicPr>
          <p:cNvPr id="5" name="Picture 2" descr="Ingénierie CVC Sàr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0005"/>
            <a:ext cx="1971424" cy="58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83223" y="2060848"/>
            <a:ext cx="8042031" cy="1008112"/>
          </a:xfrm>
          <a:prstGeom prst="rect">
            <a:avLst/>
          </a:prstGeom>
          <a:solidFill>
            <a:srgbClr val="87CA36"/>
          </a:solidFill>
          <a:ln w="38100">
            <a:solidFill>
              <a:srgbClr val="87CA3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CH" altLang="fr-FR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17281" y="2204864"/>
            <a:ext cx="817538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r>
              <a:rPr lang="fr-CH" altLang="fr-FR" sz="4000" b="1" dirty="0" smtClean="0">
                <a:solidFill>
                  <a:schemeClr val="bg1"/>
                </a:solidFill>
                <a:latin typeface="Frutiger 45 Light" pitchFamily="34" charset="0"/>
              </a:rPr>
              <a:t>…??? </a:t>
            </a:r>
            <a:r>
              <a:rPr lang="fr-CH" altLang="fr-FR" sz="4000" b="1" dirty="0" smtClean="0">
                <a:solidFill>
                  <a:schemeClr val="bg1"/>
                </a:solidFill>
                <a:latin typeface="Frutiger 45 Light" pitchFamily="34" charset="0"/>
                <a:sym typeface="Wingdings" panose="05000000000000000000" pitchFamily="2" charset="2"/>
              </a:rPr>
              <a:t>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05494" y="3573016"/>
            <a:ext cx="8042031" cy="1008112"/>
          </a:xfrm>
          <a:prstGeom prst="rect">
            <a:avLst/>
          </a:prstGeom>
          <a:solidFill>
            <a:srgbClr val="87CA36"/>
          </a:solidFill>
          <a:ln w="38100">
            <a:solidFill>
              <a:srgbClr val="87CA3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CH" altLang="fr-FR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39552" y="3717032"/>
            <a:ext cx="817538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r>
              <a:rPr lang="fr-CH" altLang="fr-FR" sz="4000" b="1" dirty="0" smtClean="0">
                <a:solidFill>
                  <a:schemeClr val="bg1"/>
                </a:solidFill>
                <a:latin typeface="Frutiger 45 Light" pitchFamily="34" charset="0"/>
              </a:rPr>
              <a:t>Vos questions </a:t>
            </a:r>
            <a:r>
              <a:rPr lang="fr-CH" altLang="fr-FR" sz="4000" b="1" dirty="0" smtClean="0">
                <a:solidFill>
                  <a:schemeClr val="bg1"/>
                </a:solidFill>
                <a:latin typeface="Frutiger 45 Light" pitchFamily="34" charset="0"/>
                <a:sym typeface="Wingdings" panose="05000000000000000000" pitchFamily="2" charset="2"/>
              </a:rPr>
              <a:t></a:t>
            </a:r>
          </a:p>
        </p:txBody>
      </p:sp>
    </p:spTree>
    <p:extLst>
      <p:ext uri="{BB962C8B-B14F-4D97-AF65-F5344CB8AC3E}">
        <p14:creationId xmlns:p14="http://schemas.microsoft.com/office/powerpoint/2010/main" val="421900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586707"/>
            <a:ext cx="7970837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203848" y="4077072"/>
            <a:ext cx="36004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3600" dirty="0" smtClean="0">
                <a:solidFill>
                  <a:srgbClr val="FF0000"/>
                </a:solidFill>
              </a:rPr>
              <a:t>Industrie, dépôt, habitation, locatif surchauffé, etc.</a:t>
            </a:r>
            <a:endParaRPr lang="fr-CH" sz="3600" dirty="0">
              <a:solidFill>
                <a:srgbClr val="FF000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H" dirty="0" smtClean="0"/>
              <a:t>Ambiance</a:t>
            </a:r>
            <a:br>
              <a:rPr lang="fr-CH" dirty="0" smtClean="0"/>
            </a:br>
            <a:r>
              <a:rPr lang="fr-CH" dirty="0" smtClean="0"/>
              <a:t>extérieure</a:t>
            </a:r>
            <a:endParaRPr lang="fr-CH" dirty="0"/>
          </a:p>
        </p:txBody>
      </p:sp>
      <p:pic>
        <p:nvPicPr>
          <p:cNvPr id="2050" name="Picture 2" descr="Ingénierie CVC Sàr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0005"/>
            <a:ext cx="1971424" cy="58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80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45481" y="116632"/>
            <a:ext cx="8229600" cy="1143000"/>
          </a:xfrm>
        </p:spPr>
        <p:txBody>
          <a:bodyPr/>
          <a:lstStyle/>
          <a:p>
            <a:r>
              <a:rPr lang="fr-CH" dirty="0" smtClean="0"/>
              <a:t>Les apports «implicites»</a:t>
            </a:r>
            <a:endParaRPr lang="fr-CH" dirty="0"/>
          </a:p>
        </p:txBody>
      </p:sp>
      <p:pic>
        <p:nvPicPr>
          <p:cNvPr id="5" name="Picture 2" descr="Ingénierie CVC Sàr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0005"/>
            <a:ext cx="1971424" cy="58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1947"/>
            <a:ext cx="7344816" cy="5257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7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45481" y="116632"/>
            <a:ext cx="8229600" cy="1143000"/>
          </a:xfrm>
        </p:spPr>
        <p:txBody>
          <a:bodyPr/>
          <a:lstStyle/>
          <a:p>
            <a:r>
              <a:rPr lang="fr-CH" dirty="0" smtClean="0"/>
              <a:t>Le bilan thermique</a:t>
            </a:r>
            <a:endParaRPr lang="fr-CH" dirty="0"/>
          </a:p>
        </p:txBody>
      </p:sp>
      <p:pic>
        <p:nvPicPr>
          <p:cNvPr id="5" name="Picture 2" descr="Ingénierie CVC Sàr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0005"/>
            <a:ext cx="1971424" cy="58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/>
          <p:nvPr/>
        </p:nvPicPr>
        <p:blipFill>
          <a:blip r:embed="rId4"/>
          <a:stretch>
            <a:fillRect/>
          </a:stretch>
        </p:blipFill>
        <p:spPr>
          <a:xfrm>
            <a:off x="467544" y="1052737"/>
            <a:ext cx="8208911" cy="5472608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5"/>
          <a:stretch>
            <a:fillRect/>
          </a:stretch>
        </p:blipFill>
        <p:spPr>
          <a:xfrm>
            <a:off x="476299" y="1052737"/>
            <a:ext cx="8200155" cy="54726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sp>
        <p:nvSpPr>
          <p:cNvPr id="2" name="Flèche droite 1"/>
          <p:cNvSpPr/>
          <p:nvPr/>
        </p:nvSpPr>
        <p:spPr>
          <a:xfrm rot="19120890">
            <a:off x="3392591" y="3209849"/>
            <a:ext cx="792088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Flèche droite 6"/>
          <p:cNvSpPr/>
          <p:nvPr/>
        </p:nvSpPr>
        <p:spPr>
          <a:xfrm rot="13954863">
            <a:off x="2042923" y="3247417"/>
            <a:ext cx="792088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Flèche droite 8"/>
          <p:cNvSpPr/>
          <p:nvPr/>
        </p:nvSpPr>
        <p:spPr>
          <a:xfrm rot="4565713">
            <a:off x="3023825" y="4547367"/>
            <a:ext cx="792088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droite 9"/>
          <p:cNvSpPr/>
          <p:nvPr/>
        </p:nvSpPr>
        <p:spPr>
          <a:xfrm rot="4565713">
            <a:off x="6104168" y="4547367"/>
            <a:ext cx="792088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droite 10"/>
          <p:cNvSpPr/>
          <p:nvPr/>
        </p:nvSpPr>
        <p:spPr>
          <a:xfrm rot="15854819">
            <a:off x="3023827" y="1997672"/>
            <a:ext cx="792088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6013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45481" y="116632"/>
            <a:ext cx="8229600" cy="1143000"/>
          </a:xfrm>
        </p:spPr>
        <p:txBody>
          <a:bodyPr/>
          <a:lstStyle/>
          <a:p>
            <a:r>
              <a:rPr lang="fr-CH" dirty="0" smtClean="0"/>
              <a:t>Le bilan thermique</a:t>
            </a:r>
            <a:endParaRPr lang="fr-CH" dirty="0"/>
          </a:p>
        </p:txBody>
      </p:sp>
      <p:pic>
        <p:nvPicPr>
          <p:cNvPr id="5" name="Picture 2" descr="Ingénierie CVC Sàr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0005"/>
            <a:ext cx="1971424" cy="58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/>
          <p:nvPr/>
        </p:nvPicPr>
        <p:blipFill>
          <a:blip r:embed="rId4"/>
          <a:stretch>
            <a:fillRect/>
          </a:stretch>
        </p:blipFill>
        <p:spPr>
          <a:xfrm>
            <a:off x="616620" y="1628800"/>
            <a:ext cx="806489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5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45481" y="116632"/>
            <a:ext cx="8229600" cy="1143000"/>
          </a:xfrm>
        </p:spPr>
        <p:txBody>
          <a:bodyPr/>
          <a:lstStyle/>
          <a:p>
            <a:r>
              <a:rPr lang="fr-CH" dirty="0" smtClean="0"/>
              <a:t>Le bilan thermique</a:t>
            </a:r>
            <a:endParaRPr lang="fr-CH" dirty="0"/>
          </a:p>
        </p:txBody>
      </p:sp>
      <p:pic>
        <p:nvPicPr>
          <p:cNvPr id="5" name="Picture 2" descr="Ingénierie CVC Sàr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0005"/>
            <a:ext cx="1971424" cy="58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65" y="980728"/>
            <a:ext cx="8740316" cy="5706418"/>
          </a:xfrm>
          <a:prstGeom prst="rect">
            <a:avLst/>
          </a:prstGeom>
          <a:noFill/>
          <a:ln w="63500" cmpd="sng">
            <a:noFill/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rme libre 5"/>
          <p:cNvSpPr/>
          <p:nvPr/>
        </p:nvSpPr>
        <p:spPr>
          <a:xfrm>
            <a:off x="4681353" y="1700808"/>
            <a:ext cx="1277257" cy="1393371"/>
          </a:xfrm>
          <a:custGeom>
            <a:avLst/>
            <a:gdLst>
              <a:gd name="connsiteX0" fmla="*/ 0 w 1277257"/>
              <a:gd name="connsiteY0" fmla="*/ 0 h 1393371"/>
              <a:gd name="connsiteX1" fmla="*/ 841828 w 1277257"/>
              <a:gd name="connsiteY1" fmla="*/ 580571 h 1393371"/>
              <a:gd name="connsiteX2" fmla="*/ 1277257 w 1277257"/>
              <a:gd name="connsiteY2" fmla="*/ 1393371 h 139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7257" h="1393371">
                <a:moveTo>
                  <a:pt x="0" y="0"/>
                </a:moveTo>
                <a:cubicBezTo>
                  <a:pt x="314476" y="174171"/>
                  <a:pt x="628952" y="348343"/>
                  <a:pt x="841828" y="580571"/>
                </a:cubicBezTo>
                <a:cubicBezTo>
                  <a:pt x="1054704" y="812799"/>
                  <a:pt x="1199847" y="1253066"/>
                  <a:pt x="1277257" y="1393371"/>
                </a:cubicBezTo>
              </a:path>
            </a:pathLst>
          </a:custGeom>
          <a:noFill/>
          <a:ln w="63500" cmpd="sng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Forme libre 6"/>
          <p:cNvSpPr/>
          <p:nvPr/>
        </p:nvSpPr>
        <p:spPr>
          <a:xfrm>
            <a:off x="5936343" y="3309257"/>
            <a:ext cx="437102" cy="1712686"/>
          </a:xfrm>
          <a:custGeom>
            <a:avLst/>
            <a:gdLst>
              <a:gd name="connsiteX0" fmla="*/ 377371 w 437102"/>
              <a:gd name="connsiteY0" fmla="*/ 0 h 1712686"/>
              <a:gd name="connsiteX1" fmla="*/ 406400 w 437102"/>
              <a:gd name="connsiteY1" fmla="*/ 899886 h 1712686"/>
              <a:gd name="connsiteX2" fmla="*/ 0 w 437102"/>
              <a:gd name="connsiteY2" fmla="*/ 1712686 h 171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7102" h="1712686">
                <a:moveTo>
                  <a:pt x="377371" y="0"/>
                </a:moveTo>
                <a:cubicBezTo>
                  <a:pt x="423333" y="307219"/>
                  <a:pt x="469295" y="614438"/>
                  <a:pt x="406400" y="899886"/>
                </a:cubicBezTo>
                <a:cubicBezTo>
                  <a:pt x="343505" y="1185334"/>
                  <a:pt x="171752" y="1449010"/>
                  <a:pt x="0" y="1712686"/>
                </a:cubicBezTo>
              </a:path>
            </a:pathLst>
          </a:custGeom>
          <a:noFill/>
          <a:ln w="63500" cmpd="sng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Forme libre 8"/>
          <p:cNvSpPr/>
          <p:nvPr/>
        </p:nvSpPr>
        <p:spPr>
          <a:xfrm>
            <a:off x="5152571" y="5370286"/>
            <a:ext cx="841829" cy="464457"/>
          </a:xfrm>
          <a:custGeom>
            <a:avLst/>
            <a:gdLst>
              <a:gd name="connsiteX0" fmla="*/ 841829 w 841829"/>
              <a:gd name="connsiteY0" fmla="*/ 0 h 464457"/>
              <a:gd name="connsiteX1" fmla="*/ 464458 w 841829"/>
              <a:gd name="connsiteY1" fmla="*/ 319314 h 464457"/>
              <a:gd name="connsiteX2" fmla="*/ 0 w 841829"/>
              <a:gd name="connsiteY2" fmla="*/ 464457 h 46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1829" h="464457">
                <a:moveTo>
                  <a:pt x="841829" y="0"/>
                </a:moveTo>
                <a:cubicBezTo>
                  <a:pt x="723296" y="120952"/>
                  <a:pt x="604763" y="241905"/>
                  <a:pt x="464458" y="319314"/>
                </a:cubicBezTo>
                <a:cubicBezTo>
                  <a:pt x="324153" y="396723"/>
                  <a:pt x="162076" y="430590"/>
                  <a:pt x="0" y="464457"/>
                </a:cubicBezTo>
              </a:path>
            </a:pathLst>
          </a:custGeom>
          <a:noFill/>
          <a:ln w="63500" cmpd="sng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orme libre 10"/>
          <p:cNvSpPr/>
          <p:nvPr/>
        </p:nvSpPr>
        <p:spPr>
          <a:xfrm>
            <a:off x="2598057" y="3686629"/>
            <a:ext cx="2206172" cy="2177142"/>
          </a:xfrm>
          <a:custGeom>
            <a:avLst/>
            <a:gdLst>
              <a:gd name="connsiteX0" fmla="*/ 2206172 w 2206172"/>
              <a:gd name="connsiteY0" fmla="*/ 2177142 h 2177142"/>
              <a:gd name="connsiteX1" fmla="*/ 1016000 w 2206172"/>
              <a:gd name="connsiteY1" fmla="*/ 1973942 h 2177142"/>
              <a:gd name="connsiteX2" fmla="*/ 348343 w 2206172"/>
              <a:gd name="connsiteY2" fmla="*/ 1248228 h 2177142"/>
              <a:gd name="connsiteX3" fmla="*/ 0 w 2206172"/>
              <a:gd name="connsiteY3" fmla="*/ 0 h 2177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6172" h="2177142">
                <a:moveTo>
                  <a:pt x="2206172" y="2177142"/>
                </a:moveTo>
                <a:cubicBezTo>
                  <a:pt x="1765905" y="2152951"/>
                  <a:pt x="1325638" y="2128761"/>
                  <a:pt x="1016000" y="1973942"/>
                </a:cubicBezTo>
                <a:cubicBezTo>
                  <a:pt x="706362" y="1819123"/>
                  <a:pt x="517676" y="1577218"/>
                  <a:pt x="348343" y="1248228"/>
                </a:cubicBezTo>
                <a:cubicBezTo>
                  <a:pt x="179010" y="919238"/>
                  <a:pt x="0" y="0"/>
                  <a:pt x="0" y="0"/>
                </a:cubicBezTo>
              </a:path>
            </a:pathLst>
          </a:custGeom>
          <a:noFill/>
          <a:ln w="63500" cmpd="sng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Forme libre 11"/>
          <p:cNvSpPr/>
          <p:nvPr/>
        </p:nvSpPr>
        <p:spPr>
          <a:xfrm>
            <a:off x="2618707" y="2293257"/>
            <a:ext cx="530893" cy="1109536"/>
          </a:xfrm>
          <a:custGeom>
            <a:avLst/>
            <a:gdLst>
              <a:gd name="connsiteX0" fmla="*/ 8379 w 530893"/>
              <a:gd name="connsiteY0" fmla="*/ 1103086 h 1109536"/>
              <a:gd name="connsiteX1" fmla="*/ 8379 w 530893"/>
              <a:gd name="connsiteY1" fmla="*/ 1045029 h 1109536"/>
              <a:gd name="connsiteX2" fmla="*/ 95464 w 530893"/>
              <a:gd name="connsiteY2" fmla="*/ 638629 h 1109536"/>
              <a:gd name="connsiteX3" fmla="*/ 530893 w 530893"/>
              <a:gd name="connsiteY3" fmla="*/ 0 h 110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893" h="1109536">
                <a:moveTo>
                  <a:pt x="8379" y="1103086"/>
                </a:moveTo>
                <a:cubicBezTo>
                  <a:pt x="1122" y="1112762"/>
                  <a:pt x="-6135" y="1122438"/>
                  <a:pt x="8379" y="1045029"/>
                </a:cubicBezTo>
                <a:cubicBezTo>
                  <a:pt x="22893" y="967620"/>
                  <a:pt x="8378" y="812800"/>
                  <a:pt x="95464" y="638629"/>
                </a:cubicBezTo>
                <a:cubicBezTo>
                  <a:pt x="182550" y="464457"/>
                  <a:pt x="356721" y="232228"/>
                  <a:pt x="530893" y="0"/>
                </a:cubicBezTo>
              </a:path>
            </a:pathLst>
          </a:custGeom>
          <a:noFill/>
          <a:ln w="63500" cmpd="sng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orme libre 12"/>
          <p:cNvSpPr/>
          <p:nvPr/>
        </p:nvSpPr>
        <p:spPr>
          <a:xfrm>
            <a:off x="3439886" y="2059780"/>
            <a:ext cx="957943" cy="204449"/>
          </a:xfrm>
          <a:custGeom>
            <a:avLst/>
            <a:gdLst>
              <a:gd name="connsiteX0" fmla="*/ 0 w 957943"/>
              <a:gd name="connsiteY0" fmla="*/ 204449 h 204449"/>
              <a:gd name="connsiteX1" fmla="*/ 377371 w 957943"/>
              <a:gd name="connsiteY1" fmla="*/ 30277 h 204449"/>
              <a:gd name="connsiteX2" fmla="*/ 957943 w 957943"/>
              <a:gd name="connsiteY2" fmla="*/ 1249 h 20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7943" h="204449">
                <a:moveTo>
                  <a:pt x="0" y="204449"/>
                </a:moveTo>
                <a:cubicBezTo>
                  <a:pt x="108857" y="134296"/>
                  <a:pt x="217714" y="64144"/>
                  <a:pt x="377371" y="30277"/>
                </a:cubicBezTo>
                <a:cubicBezTo>
                  <a:pt x="537028" y="-3590"/>
                  <a:pt x="747485" y="-1171"/>
                  <a:pt x="957943" y="1249"/>
                </a:cubicBezTo>
              </a:path>
            </a:pathLst>
          </a:custGeom>
          <a:noFill/>
          <a:ln w="63500" cmpd="sng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2310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45481" y="116632"/>
            <a:ext cx="8229600" cy="1143000"/>
          </a:xfrm>
        </p:spPr>
        <p:txBody>
          <a:bodyPr/>
          <a:lstStyle/>
          <a:p>
            <a:r>
              <a:rPr lang="fr-CH" dirty="0" smtClean="0"/>
              <a:t>Les études de variantes</a:t>
            </a:r>
            <a:endParaRPr lang="fr-CH" dirty="0"/>
          </a:p>
        </p:txBody>
      </p:sp>
      <p:pic>
        <p:nvPicPr>
          <p:cNvPr id="5" name="Picture 2" descr="Ingénierie CVC Sàr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0005"/>
            <a:ext cx="1971424" cy="58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96" y="1052736"/>
            <a:ext cx="8928992" cy="7679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cteur droit avec flèche 2"/>
          <p:cNvCxnSpPr/>
          <p:nvPr/>
        </p:nvCxnSpPr>
        <p:spPr>
          <a:xfrm>
            <a:off x="755576" y="3861048"/>
            <a:ext cx="7488832" cy="0"/>
          </a:xfrm>
          <a:prstGeom prst="straightConnector1">
            <a:avLst/>
          </a:prstGeom>
          <a:noFill/>
          <a:ln w="63500" cmpd="sng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2123728" y="4013448"/>
            <a:ext cx="0" cy="567680"/>
          </a:xfrm>
          <a:prstGeom prst="straightConnector1">
            <a:avLst/>
          </a:prstGeom>
          <a:noFill/>
          <a:ln w="63500" cmpd="sng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2699792" y="4797152"/>
            <a:ext cx="5328592" cy="0"/>
          </a:xfrm>
          <a:prstGeom prst="straightConnector1">
            <a:avLst/>
          </a:prstGeom>
          <a:noFill/>
          <a:ln w="63500" cmpd="sng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74459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UT_14-15 PPT_Modè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3397</TotalTime>
  <Words>983</Words>
  <Application>Microsoft Office PowerPoint</Application>
  <PresentationFormat>Affichage à l'écran (4:3)</PresentationFormat>
  <Paragraphs>191</Paragraphs>
  <Slides>33</Slides>
  <Notes>33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FUT_14-15 PPT_Modèle</vt:lpstr>
      <vt:lpstr> Choc-électrique 27 janvier 2015</vt:lpstr>
      <vt:lpstr> Choc-électrique Sommaire</vt:lpstr>
      <vt:lpstr>Contexte</vt:lpstr>
      <vt:lpstr>Ambiance extérieure</vt:lpstr>
      <vt:lpstr>Les apports «implicites»</vt:lpstr>
      <vt:lpstr>Le bilan thermique</vt:lpstr>
      <vt:lpstr>Le bilan thermique</vt:lpstr>
      <vt:lpstr>Le bilan thermique</vt:lpstr>
      <vt:lpstr>Les études de variantes</vt:lpstr>
      <vt:lpstr>Avant / Après</vt:lpstr>
      <vt:lpstr>Efficacité des mesures</vt:lpstr>
      <vt:lpstr>Etude sur 70 villa</vt:lpstr>
      <vt:lpstr>Consommations 70 Villas</vt:lpstr>
      <vt:lpstr>Bilan thermique théorique</vt:lpstr>
      <vt:lpstr>Ecart théorie/pratique</vt:lpstr>
      <vt:lpstr>Autre cas</vt:lpstr>
      <vt:lpstr>Autre cas</vt:lpstr>
      <vt:lpstr>Conclusions</vt:lpstr>
      <vt:lpstr>Mesures faciles</vt:lpstr>
      <vt:lpstr>Mesures faciles</vt:lpstr>
      <vt:lpstr>Mesures faciles</vt:lpstr>
      <vt:lpstr>Nouvelle loi sur l’énergie</vt:lpstr>
      <vt:lpstr>Nouvelle loi sur l’énergie</vt:lpstr>
      <vt:lpstr>Chauffe-eau avec PAC ?</vt:lpstr>
      <vt:lpstr>Principe</vt:lpstr>
      <vt:lpstr>Installation</vt:lpstr>
      <vt:lpstr>Installation</vt:lpstr>
      <vt:lpstr>…chauffer de l’eau…</vt:lpstr>
      <vt:lpstr>Caractéristiques techniques</vt:lpstr>
      <vt:lpstr>… prix…</vt:lpstr>
      <vt:lpstr>… prix…</vt:lpstr>
      <vt:lpstr>…est-ce que cela vaut la peine ?</vt:lpstr>
      <vt:lpstr>Merci de votre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Administrateur</dc:creator>
  <cp:lastModifiedBy>Patrick Weinmann</cp:lastModifiedBy>
  <cp:revision>246</cp:revision>
  <cp:lastPrinted>2014-09-24T12:59:30Z</cp:lastPrinted>
  <dcterms:created xsi:type="dcterms:W3CDTF">2014-07-21T05:30:07Z</dcterms:created>
  <dcterms:modified xsi:type="dcterms:W3CDTF">2015-01-27T13:22:46Z</dcterms:modified>
</cp:coreProperties>
</file>