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6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87" r:id="rId8"/>
    <p:sldId id="270" r:id="rId9"/>
    <p:sldId id="288" r:id="rId10"/>
    <p:sldId id="265" r:id="rId11"/>
    <p:sldId id="263" r:id="rId12"/>
    <p:sldId id="264" r:id="rId13"/>
    <p:sldId id="268" r:id="rId14"/>
    <p:sldId id="276" r:id="rId15"/>
    <p:sldId id="269" r:id="rId16"/>
    <p:sldId id="286" r:id="rId17"/>
    <p:sldId id="279" r:id="rId18"/>
    <p:sldId id="277" r:id="rId19"/>
    <p:sldId id="278" r:id="rId20"/>
    <p:sldId id="283" r:id="rId21"/>
    <p:sldId id="282" r:id="rId22"/>
    <p:sldId id="281" r:id="rId23"/>
    <p:sldId id="284" r:id="rId24"/>
    <p:sldId id="285" r:id="rId25"/>
    <p:sldId id="280" r:id="rId26"/>
    <p:sldId id="289" r:id="rId27"/>
    <p:sldId id="290" r:id="rId28"/>
    <p:sldId id="26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1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E7A7-043B-F847-B210-9527018961FC}" type="datetimeFigureOut">
              <a:rPr lang="en-US" smtClean="0"/>
              <a:pPr/>
              <a:t>5/17/14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85F5-FB5E-4F79-A561-97039C58DE01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CH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E7A7-043B-F847-B210-9527018961FC}" type="datetimeFigureOut">
              <a:rPr lang="en-US" smtClean="0"/>
              <a:pPr/>
              <a:t>5/17/14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B2E6-8F30-594A-BA7F-A921E3EEBCA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E7A7-043B-F847-B210-9527018961FC}" type="datetimeFigureOut">
              <a:rPr lang="en-US" smtClean="0"/>
              <a:pPr/>
              <a:t>5/17/14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B2E6-8F30-594A-BA7F-A921E3EEBC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E7A7-043B-F847-B210-9527018961FC}" type="datetimeFigureOut">
              <a:rPr lang="en-US" smtClean="0"/>
              <a:pPr/>
              <a:t>5/17/14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B2E6-8F30-594A-BA7F-A921E3EEBC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E7A7-043B-F847-B210-9527018961FC}" type="datetimeFigureOut">
              <a:rPr lang="en-US" smtClean="0"/>
              <a:pPr/>
              <a:t>5/17/14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B2E6-8F30-594A-BA7F-A921E3EEBC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E7A7-043B-F847-B210-9527018961FC}" type="datetimeFigureOut">
              <a:rPr lang="en-US" smtClean="0"/>
              <a:pPr/>
              <a:t>5/17/14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B2E6-8F30-594A-BA7F-A921E3EEBCA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CH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E7A7-043B-F847-B210-9527018961FC}" type="datetimeFigureOut">
              <a:rPr lang="en-US" smtClean="0"/>
              <a:pPr/>
              <a:t>5/17/14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B2E6-8F30-594A-BA7F-A921E3EEBC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E7A7-043B-F847-B210-9527018961FC}" type="datetimeFigureOut">
              <a:rPr lang="en-US" smtClean="0"/>
              <a:pPr/>
              <a:t>5/17/14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B2E6-8F30-594A-BA7F-A921E3EEBC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E7A7-043B-F847-B210-9527018961FC}" type="datetimeFigureOut">
              <a:rPr lang="en-US" smtClean="0"/>
              <a:pPr/>
              <a:t>5/17/14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B2E6-8F30-594A-BA7F-A921E3EEBC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E7A7-043B-F847-B210-9527018961FC}" type="datetimeFigureOut">
              <a:rPr lang="en-US" smtClean="0"/>
              <a:pPr/>
              <a:t>5/17/14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B2E6-8F30-594A-BA7F-A921E3EEBC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E7A7-043B-F847-B210-9527018961FC}" type="datetimeFigureOut">
              <a:rPr lang="en-US" smtClean="0"/>
              <a:pPr/>
              <a:t>5/17/14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B2E6-8F30-594A-BA7F-A921E3EEBC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CH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E7A7-043B-F847-B210-9527018961FC}" type="datetimeFigureOut">
              <a:rPr lang="en-US" smtClean="0"/>
              <a:pPr/>
              <a:t>5/17/14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CH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78E7A7-043B-F847-B210-9527018961FC}" type="datetimeFigureOut">
              <a:rPr lang="en-US" smtClean="0"/>
              <a:pPr/>
              <a:t>5/17/14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B2AB2E6-8F30-594A-BA7F-A921E3EEBCA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hyperlink" Target="http://www.vd.ch/themes/environnement/energie/subventions/autres-aides/deductions-fiscale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vd.ch/themes/environnement/energie/subventions/autres-aides/deductions-fiscales/" TargetMode="External"/><Relationship Id="rId3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vd.ch/themes/environnement/energie/subventions/autres-aides/deductions-fiscal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683722"/>
            <a:ext cx="6498159" cy="995024"/>
          </a:xfrm>
        </p:spPr>
        <p:txBody>
          <a:bodyPr>
            <a:noAutofit/>
          </a:bodyPr>
          <a:lstStyle/>
          <a:p>
            <a:endParaRPr lang="fr-FR" sz="1000" dirty="0" smtClean="0"/>
          </a:p>
          <a:p>
            <a:r>
              <a:rPr lang="fr-FR" sz="1600" dirty="0" smtClean="0"/>
              <a:t>Copropriété de </a:t>
            </a:r>
            <a:r>
              <a:rPr lang="fr-FR" sz="1600" dirty="0" smtClean="0"/>
              <a:t>116 villas </a:t>
            </a:r>
            <a:r>
              <a:rPr lang="fr-FR" sz="1600" dirty="0" smtClean="0"/>
              <a:t>en chauffage électrique</a:t>
            </a:r>
            <a:r>
              <a:rPr lang="fr-FR" sz="1600" dirty="0" smtClean="0"/>
              <a:t> </a:t>
            </a:r>
          </a:p>
          <a:p>
            <a:endParaRPr lang="fr-FR" sz="1600" dirty="0" smtClean="0"/>
          </a:p>
          <a:p>
            <a:r>
              <a:rPr lang="fr-FR" sz="1600" dirty="0" smtClean="0"/>
              <a:t>(solution imposée par la commune lors de leur construction...)</a:t>
            </a:r>
            <a:endParaRPr lang="fr-FR" sz="1600" dirty="0"/>
          </a:p>
        </p:txBody>
      </p:sp>
      <p:pic>
        <p:nvPicPr>
          <p:cNvPr id="6" name="Picture 5" descr="IMG_00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921" y="973946"/>
            <a:ext cx="6485379" cy="2666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4351" y="2682076"/>
            <a:ext cx="3983793" cy="95410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Champs-Blancs</a:t>
            </a:r>
          </a:p>
          <a:p>
            <a:pPr algn="ctr"/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Chavannes de Bogis</a:t>
            </a:r>
            <a:endParaRPr lang="fr-F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6692" y="5764302"/>
            <a:ext cx="3864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smtClean="0"/>
              <a:t>Choc Electrique –</a:t>
            </a:r>
            <a:r>
              <a:rPr lang="fr-FR" sz="1100" dirty="0" smtClean="0"/>
              <a:t> 15 mai </a:t>
            </a:r>
            <a:r>
              <a:rPr lang="fr-FR" sz="1100" dirty="0" smtClean="0"/>
              <a:t>2014</a:t>
            </a:r>
            <a:endParaRPr lang="fr-F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Subventions cantonales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 smtClean="0"/>
              <a:t>(SEVEN – validité 2014 selon site officiel)</a:t>
            </a:r>
            <a:endParaRPr lang="fr-FR" sz="2000" dirty="0"/>
          </a:p>
        </p:txBody>
      </p:sp>
      <p:pic>
        <p:nvPicPr>
          <p:cNvPr id="3" name="Picture 2" descr="SEV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74" y="1538781"/>
            <a:ext cx="4033179" cy="4548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5201" y="6311871"/>
            <a:ext cx="6283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</a:t>
            </a:r>
            <a:r>
              <a:rPr lang="en-US" sz="1000" dirty="0" err="1" smtClean="0">
                <a:hlinkClick r:id="rId3"/>
              </a:rPr>
              <a:t>http://www.vd.ch/themes/environnement/energie/subventions/autres-aides/deductions-fiscales/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4960804" y="2470367"/>
            <a:ext cx="4018250" cy="2739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fr-FR" dirty="0" smtClean="0"/>
              <a:t> Réseau interne = CHF 8.000</a:t>
            </a:r>
            <a:br>
              <a:rPr lang="fr-FR" dirty="0" smtClean="0"/>
            </a:br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 PAC = CHF 8.000</a:t>
            </a:r>
            <a:br>
              <a:rPr lang="fr-FR" dirty="0" smtClean="0"/>
            </a:br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 Installation solaire = CHF 3.600</a:t>
            </a:r>
          </a:p>
          <a:p>
            <a:pPr>
              <a:buFont typeface="Arial"/>
              <a:buChar char="•"/>
            </a:pPr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 PAC A/E = CHF 3.200 </a:t>
            </a:r>
            <a:r>
              <a:rPr lang="fr-FR" sz="1400" dirty="0" smtClean="0"/>
              <a:t>(uniquement si géothermique impossible)</a:t>
            </a:r>
          </a:p>
          <a:p>
            <a:pPr>
              <a:buFont typeface="Arial"/>
              <a:buChar char="•"/>
            </a:pPr>
            <a:endParaRPr lang="fr-FR" sz="1400" dirty="0" smtClean="0"/>
          </a:p>
          <a:p>
            <a:pPr>
              <a:buFont typeface="Arial"/>
              <a:buChar char="•"/>
            </a:pPr>
            <a:r>
              <a:rPr lang="fr-FR" sz="1400" dirty="0" smtClean="0"/>
              <a:t> </a:t>
            </a:r>
            <a:r>
              <a:rPr lang="fr-FR" dirty="0" smtClean="0"/>
              <a:t>Pellets =  CHF 8.000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Investissements </a:t>
            </a:r>
            <a:r>
              <a:rPr lang="fr-FR" dirty="0" smtClean="0"/>
              <a:t>nécessaires</a:t>
            </a:r>
            <a:br>
              <a:rPr lang="fr-FR" dirty="0" smtClean="0"/>
            </a:br>
            <a:r>
              <a:rPr lang="fr-FR" sz="2000" dirty="0" err="1" smtClean="0"/>
              <a:t>y.c</a:t>
            </a:r>
            <a:r>
              <a:rPr lang="fr-FR" sz="2000" dirty="0" smtClean="0"/>
              <a:t>. solaire thermique</a:t>
            </a:r>
            <a:endParaRPr lang="fr-FR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56330" y="2904368"/>
          <a:ext cx="7306800" cy="2459775"/>
        </p:xfrm>
        <a:graphic>
          <a:graphicData uri="http://schemas.openxmlformats.org/drawingml/2006/table">
            <a:tbl>
              <a:tblPr/>
              <a:tblGrid>
                <a:gridCol w="907364"/>
                <a:gridCol w="1170750"/>
                <a:gridCol w="899890"/>
                <a:gridCol w="872146"/>
                <a:gridCol w="718287"/>
                <a:gridCol w="674669"/>
                <a:gridCol w="551409"/>
                <a:gridCol w="763859"/>
                <a:gridCol w="748426"/>
              </a:tblGrid>
              <a:tr h="11317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latin typeface="Verdana"/>
                        </a:rPr>
                        <a:t>solution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latin typeface="Verdana"/>
                        </a:rPr>
                        <a:t>Investissement </a:t>
                      </a:r>
                    </a:p>
                    <a:p>
                      <a:pPr algn="ctr" fontAlgn="ctr"/>
                      <a:endParaRPr lang="en-US" sz="1000" b="0" i="0" u="none" strike="noStrike" dirty="0" smtClean="0">
                        <a:latin typeface="Verdana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latin typeface="Verdana"/>
                        </a:rPr>
                        <a:t>brut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latin typeface="Verdana"/>
                        </a:rPr>
                        <a:t>subvention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latin typeface="Verdana"/>
                        </a:rPr>
                        <a:t>Invest. net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latin typeface="Verdana"/>
                        </a:rPr>
                        <a:t>Hypothèse</a:t>
                      </a:r>
                    </a:p>
                    <a:p>
                      <a:pPr algn="ctr" fontAlgn="ctr"/>
                      <a:endParaRPr lang="en-US" sz="1000" b="0" i="0" u="none" strike="noStrike" dirty="0" smtClean="0">
                        <a:latin typeface="Verdana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latin typeface="Verdana"/>
                        </a:rPr>
                        <a:t>Taux</a:t>
                      </a:r>
                    </a:p>
                    <a:p>
                      <a:pPr algn="ctr" fontAlgn="ctr"/>
                      <a:endParaRPr lang="en-US" sz="1000" b="0" i="0" u="none" strike="noStrike" dirty="0" smtClean="0">
                        <a:latin typeface="Verdana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latin typeface="Verdana"/>
                        </a:rPr>
                        <a:t>Impôts</a:t>
                      </a:r>
                    </a:p>
                    <a:p>
                      <a:pPr algn="ctr" fontAlgn="ctr"/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latin typeface="Verdana"/>
                        </a:rPr>
                        <a:t>Economie</a:t>
                      </a:r>
                    </a:p>
                    <a:p>
                      <a:pPr algn="ctr" fontAlgn="ctr"/>
                      <a:endParaRPr lang="en-US" sz="1000" b="0" i="0" u="none" strike="noStrike" dirty="0" smtClean="0">
                        <a:latin typeface="Verdana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latin typeface="Verdana"/>
                        </a:rPr>
                        <a:t>impôts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Verdana"/>
                        </a:rPr>
                        <a:t>Invest. 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Net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latin typeface="Verdana"/>
                        </a:rPr>
                        <a:t>Frais</a:t>
                      </a:r>
                    </a:p>
                    <a:p>
                      <a:pPr algn="ctr" fontAlgn="ctr"/>
                      <a:endParaRPr lang="en-US" sz="1000" b="0" i="0" u="none" strike="noStrike" dirty="0" smtClean="0">
                        <a:latin typeface="Verdana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latin typeface="Verdana"/>
                        </a:rPr>
                        <a:t>financiers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latin typeface="Verdana"/>
                        </a:rPr>
                        <a:t>Invest.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 À financer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latin typeface="Verdana"/>
                        </a:rPr>
                        <a:t> Geothermic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6437" marR="6437" marT="64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86'400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19'600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66'800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30%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20'040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46'760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2%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47'228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7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latin typeface="Verdana"/>
                        </a:rPr>
                        <a:t> Pellets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6437" marR="6437" marT="64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79'000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19'600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59'400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30%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17'820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41'580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2%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41'996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latin typeface="Verdana"/>
                        </a:rPr>
                        <a:t> PAC </a:t>
                      </a:r>
                      <a:r>
                        <a:rPr lang="en-US" sz="1000" b="0" i="0" u="none" strike="noStrike" dirty="0">
                          <a:latin typeface="Verdana"/>
                        </a:rPr>
                        <a:t>A/W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63'100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11'600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51'500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30%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15'450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36'050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2%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36'411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17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08247"/>
          </a:xfrm>
        </p:spPr>
        <p:txBody>
          <a:bodyPr/>
          <a:lstStyle/>
          <a:p>
            <a:r>
              <a:rPr lang="en-US" sz="3200" dirty="0" smtClean="0"/>
              <a:t>Economies </a:t>
            </a:r>
            <a:r>
              <a:rPr lang="en-US" sz="3200" dirty="0" err="1" smtClean="0"/>
              <a:t>sur</a:t>
            </a:r>
            <a:r>
              <a:rPr lang="en-US" sz="3200" dirty="0" smtClean="0"/>
              <a:t> </a:t>
            </a:r>
            <a:r>
              <a:rPr lang="en-US" sz="3200" dirty="0" err="1" smtClean="0"/>
              <a:t>frais</a:t>
            </a:r>
            <a:r>
              <a:rPr lang="en-US" sz="3200" dirty="0" smtClean="0"/>
              <a:t> </a:t>
            </a:r>
            <a:r>
              <a:rPr lang="en-US" sz="3200" dirty="0" err="1" smtClean="0"/>
              <a:t>d’électricité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 smtClean="0"/>
              <a:t>exemple</a:t>
            </a:r>
            <a:r>
              <a:rPr lang="en-US" sz="2000" dirty="0" smtClean="0"/>
              <a:t> de </a:t>
            </a:r>
            <a:r>
              <a:rPr lang="en-US" sz="2000" dirty="0" err="1" smtClean="0"/>
              <a:t>calcul</a:t>
            </a:r>
            <a:r>
              <a:rPr lang="en-US" sz="2000" dirty="0" smtClean="0"/>
              <a:t> pour la PAC </a:t>
            </a:r>
            <a:r>
              <a:rPr lang="en-US" sz="2000" dirty="0" err="1" smtClean="0"/>
              <a:t>géothermique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1600" dirty="0" smtClean="0"/>
              <a:t>(</a:t>
            </a:r>
            <a:r>
              <a:rPr lang="en-US" sz="1600" dirty="0" err="1" smtClean="0"/>
              <a:t>calcul</a:t>
            </a:r>
            <a:r>
              <a:rPr lang="en-US" sz="1600" dirty="0" smtClean="0"/>
              <a:t> </a:t>
            </a:r>
            <a:r>
              <a:rPr lang="en-US" sz="1600" dirty="0" err="1" smtClean="0"/>
              <a:t>identique</a:t>
            </a:r>
            <a:r>
              <a:rPr lang="en-US" sz="1600" dirty="0" smtClean="0"/>
              <a:t> fait pour les 2 </a:t>
            </a:r>
            <a:r>
              <a:rPr lang="en-US" sz="1600" dirty="0" err="1" smtClean="0"/>
              <a:t>autres</a:t>
            </a:r>
            <a:r>
              <a:rPr lang="en-US" sz="1600" dirty="0" smtClean="0"/>
              <a:t> </a:t>
            </a:r>
            <a:r>
              <a:rPr lang="en-US" sz="1600" dirty="0" err="1" smtClean="0"/>
              <a:t>procédés</a:t>
            </a:r>
            <a:r>
              <a:rPr lang="en-US" sz="1600" dirty="0" smtClean="0"/>
              <a:t>)</a:t>
            </a:r>
            <a:endParaRPr lang="fr-FR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7408" y="1598518"/>
          <a:ext cx="7366453" cy="4343738"/>
        </p:xfrm>
        <a:graphic>
          <a:graphicData uri="http://schemas.openxmlformats.org/drawingml/2006/table">
            <a:tbl>
              <a:tblPr/>
              <a:tblGrid>
                <a:gridCol w="1081243"/>
                <a:gridCol w="1120136"/>
                <a:gridCol w="731200"/>
                <a:gridCol w="949005"/>
                <a:gridCol w="645634"/>
                <a:gridCol w="668971"/>
                <a:gridCol w="645634"/>
                <a:gridCol w="770094"/>
                <a:gridCol w="754536"/>
              </a:tblGrid>
              <a:tr h="1434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today's situation </a:t>
                      </a:r>
                    </a:p>
                  </a:txBody>
                  <a:tcPr marL="6437" marR="6437" marT="64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Average house consumption (kWh)</a:t>
                      </a: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part heating (national statistics)</a:t>
                      </a: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part hot water (estimated)</a:t>
                      </a: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residual value</a:t>
                      </a: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Costs kWh</a:t>
                      </a: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KvH  </a:t>
                      </a: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18'000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65%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11'700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11%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1'980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24%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4'320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0.22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6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CHF  </a:t>
                      </a: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3'960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 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2'574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  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436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 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950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 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6437" marR="6437" marT="64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6437" marR="6437" marT="64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6437" marR="6437" marT="64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6437" marR="6437" marT="64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6437" marR="6437" marT="64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6437" marR="6437" marT="64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6437" marR="6437" marT="64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60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4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new situation</a:t>
                      </a:r>
                    </a:p>
                  </a:txBody>
                  <a:tcPr marL="6437" marR="6437" marT="643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Average house consumption (kWh)</a:t>
                      </a: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part heating (pump)+ maintenance</a:t>
                      </a: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part hot water (estimated)</a:t>
                      </a: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residual value</a:t>
                      </a: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Costs kWh</a:t>
                      </a: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KvH  </a:t>
                      </a: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8'865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 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4'545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 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6437" marR="6437" marT="64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 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4'320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0.22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6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Verdana"/>
                        </a:rPr>
                        <a:t>CHF  </a:t>
                      </a:r>
                    </a:p>
                  </a:txBody>
                  <a:tcPr marL="6437" marR="6437" marT="6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latin typeface="Verdana"/>
                        </a:rPr>
                        <a:t>2’150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1'100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6437" marR="6437" marT="64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950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0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08247"/>
          </a:xfrm>
        </p:spPr>
        <p:txBody>
          <a:bodyPr/>
          <a:lstStyle/>
          <a:p>
            <a:r>
              <a:rPr lang="en-US" dirty="0" smtClean="0"/>
              <a:t>Pay-back </a:t>
            </a:r>
            <a:endParaRPr lang="fr-F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37080" y="1451280"/>
          <a:ext cx="5069840" cy="4064000"/>
        </p:xfrm>
        <a:graphic>
          <a:graphicData uri="http://schemas.openxmlformats.org/drawingml/2006/table">
            <a:tbl>
              <a:tblPr/>
              <a:tblGrid>
                <a:gridCol w="1412240"/>
                <a:gridCol w="1463040"/>
                <a:gridCol w="955040"/>
                <a:gridCol w="1239520"/>
              </a:tblGrid>
              <a:tr h="254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latin typeface="Verdana"/>
                        </a:rPr>
                        <a:t>Avec </a:t>
                      </a:r>
                      <a:r>
                        <a:rPr lang="en-US" sz="1600" b="1" i="0" u="none" strike="noStrike" dirty="0" err="1" smtClean="0">
                          <a:latin typeface="Verdana"/>
                        </a:rPr>
                        <a:t>coût</a:t>
                      </a:r>
                      <a:r>
                        <a:rPr lang="en-US" sz="1600" b="1" i="0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latin typeface="Verdana"/>
                        </a:rPr>
                        <a:t>KvH</a:t>
                      </a:r>
                      <a:r>
                        <a:rPr lang="en-US" sz="1600" b="1" i="0" u="none" strike="noStrike" dirty="0" smtClean="0">
                          <a:latin typeface="Verdana"/>
                        </a:rPr>
                        <a:t> stable </a:t>
                      </a:r>
                      <a:endParaRPr lang="en-US" sz="1600" b="1" i="0" u="none" strike="noStrike" dirty="0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investment</a:t>
                      </a: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47'228</a:t>
                      </a: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former costs</a:t>
                      </a: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3'960</a:t>
                      </a: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new costs</a:t>
                      </a: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2'150</a:t>
                      </a: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annual savings</a:t>
                      </a: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1'810</a:t>
                      </a: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pay-back in years</a:t>
                      </a: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26.10</a:t>
                      </a: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Verdana"/>
                        </a:rPr>
                        <a:t> </a:t>
                      </a: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latin typeface="Verdana"/>
                        </a:rPr>
                        <a:t>Avec </a:t>
                      </a:r>
                      <a:r>
                        <a:rPr lang="en-US" sz="1600" b="1" i="0" u="none" strike="noStrike" dirty="0" err="1" smtClean="0">
                          <a:latin typeface="Verdana"/>
                        </a:rPr>
                        <a:t>hausse</a:t>
                      </a:r>
                      <a:r>
                        <a:rPr lang="en-US" sz="1600" b="1" i="0" u="none" strike="noStrike" dirty="0" smtClean="0">
                          <a:latin typeface="Verdana"/>
                        </a:rPr>
                        <a:t> de prix de 50% du </a:t>
                      </a:r>
                      <a:r>
                        <a:rPr lang="en-US" sz="1600" b="1" i="0" u="none" strike="noStrike" dirty="0" err="1" smtClean="0">
                          <a:latin typeface="Verdana"/>
                        </a:rPr>
                        <a:t>KvH</a:t>
                      </a:r>
                      <a:endParaRPr lang="en-US" sz="1600" b="1" i="0" u="none" strike="noStrike" dirty="0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investment</a:t>
                      </a: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47'228</a:t>
                      </a: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former costs</a:t>
                      </a: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4'950</a:t>
                      </a: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new costs</a:t>
                      </a: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2'688</a:t>
                      </a: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annual savings</a:t>
                      </a: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2'262</a:t>
                      </a: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Verdana"/>
                        </a:rPr>
                        <a:t>pay-back in years</a:t>
                      </a: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latin typeface="Verdana"/>
                        </a:rPr>
                        <a:t>20.88</a:t>
                      </a: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Verdana"/>
                      </a:endParaRPr>
                    </a:p>
                  </a:txBody>
                  <a:tcPr marL="10160" marR="10160" marT="10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08247"/>
          </a:xfrm>
        </p:spPr>
        <p:txBody>
          <a:bodyPr/>
          <a:lstStyle/>
          <a:p>
            <a:r>
              <a:rPr lang="en-US" sz="2800" dirty="0" smtClean="0"/>
              <a:t>Résumé</a:t>
            </a:r>
            <a:endParaRPr lang="fr-FR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09898" y="1787377"/>
          <a:ext cx="7231793" cy="2843181"/>
        </p:xfrm>
        <a:graphic>
          <a:graphicData uri="http://schemas.openxmlformats.org/drawingml/2006/table">
            <a:tbl>
              <a:tblPr/>
              <a:tblGrid>
                <a:gridCol w="4020801"/>
                <a:gridCol w="1195882"/>
                <a:gridCol w="941640"/>
                <a:gridCol w="1073470"/>
              </a:tblGrid>
              <a:tr h="315909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smtClean="0">
                          <a:latin typeface="Verdana"/>
                        </a:rPr>
                        <a:t>Geothermie</a:t>
                      </a:r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smtClean="0">
                          <a:latin typeface="Verdana"/>
                        </a:rPr>
                        <a:t>Pellets</a:t>
                      </a:r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smtClean="0">
                          <a:latin typeface="Verdana"/>
                        </a:rPr>
                        <a:t>PAC A / E</a:t>
                      </a:r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09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09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smtClean="0">
                          <a:latin typeface="Verdana"/>
                        </a:rPr>
                        <a:t>Cash out année d’investissement</a:t>
                      </a:r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dirty="0" smtClean="0">
                          <a:latin typeface="Verdana"/>
                        </a:rPr>
                        <a:t>86'400</a:t>
                      </a:r>
                      <a:endParaRPr lang="fr-FR" sz="1200" b="0" i="0" u="none" strike="noStrike" noProof="0" dirty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smtClean="0">
                          <a:latin typeface="Verdana"/>
                        </a:rPr>
                        <a:t>79'000</a:t>
                      </a:r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smtClean="0">
                          <a:latin typeface="Verdana"/>
                        </a:rPr>
                        <a:t>63'100</a:t>
                      </a:r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09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noProof="0" dirty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09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smtClean="0">
                          <a:latin typeface="Verdana"/>
                        </a:rPr>
                        <a:t>Subventions et déductions fiscales</a:t>
                      </a:r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dirty="0" smtClean="0">
                          <a:latin typeface="Verdana"/>
                        </a:rPr>
                        <a:t>39'640</a:t>
                      </a:r>
                      <a:endParaRPr lang="fr-FR" sz="1200" b="0" i="0" u="none" strike="noStrike" noProof="0" dirty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smtClean="0">
                          <a:latin typeface="Verdana"/>
                        </a:rPr>
                        <a:t>37'420</a:t>
                      </a:r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smtClean="0">
                          <a:latin typeface="Verdana"/>
                        </a:rPr>
                        <a:t>27'050</a:t>
                      </a:r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09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noProof="0" dirty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09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smtClean="0">
                          <a:latin typeface="Verdana"/>
                        </a:rPr>
                        <a:t>Investissement net</a:t>
                      </a:r>
                      <a:endParaRPr lang="fr-FR" sz="1200" b="0" i="0" u="none" strike="noStrike" noProof="0" dirty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dirty="0" smtClean="0">
                          <a:latin typeface="Verdana"/>
                        </a:rPr>
                        <a:t>47'228</a:t>
                      </a:r>
                      <a:endParaRPr lang="fr-FR" sz="1200" b="0" i="0" u="none" strike="noStrike" noProof="0" dirty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smtClean="0">
                          <a:latin typeface="Verdana"/>
                        </a:rPr>
                        <a:t>41'996</a:t>
                      </a:r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smtClean="0">
                          <a:latin typeface="Verdana"/>
                        </a:rPr>
                        <a:t>36'411</a:t>
                      </a:r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09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noProof="0" dirty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09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noProof="0" dirty="0" err="1" smtClean="0">
                          <a:latin typeface="Verdana"/>
                        </a:rPr>
                        <a:t>Pay-back</a:t>
                      </a:r>
                      <a:r>
                        <a:rPr lang="fr-FR" sz="1200" b="0" i="0" u="none" strike="noStrike" noProof="0" dirty="0" smtClean="0">
                          <a:latin typeface="Verdana"/>
                        </a:rPr>
                        <a:t> time</a:t>
                      </a:r>
                      <a:endParaRPr lang="fr-FR" sz="1200" b="0" i="0" u="none" strike="noStrike" noProof="0" dirty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dirty="0" smtClean="0">
                          <a:latin typeface="Verdana"/>
                        </a:rPr>
                        <a:t>20.88</a:t>
                      </a:r>
                      <a:endParaRPr lang="fr-FR" sz="1200" b="0" i="0" u="none" strike="noStrike" noProof="0" dirty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smtClean="0">
                          <a:latin typeface="Verdana"/>
                        </a:rPr>
                        <a:t>12.27</a:t>
                      </a:r>
                      <a:endParaRPr lang="fr-FR" sz="1200" b="0" i="0" u="none" strike="noStrike" noProof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dirty="0" smtClean="0">
                          <a:latin typeface="Verdana"/>
                        </a:rPr>
                        <a:t>25.34</a:t>
                      </a:r>
                      <a:endParaRPr lang="fr-FR" sz="1200" b="0" i="0" u="none" strike="noStrike" noProof="0" dirty="0">
                        <a:latin typeface="Verdana"/>
                      </a:endParaRPr>
                    </a:p>
                  </a:txBody>
                  <a:tcPr marL="7937" marR="7937" marT="7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09898" y="5268135"/>
            <a:ext cx="7231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Seul le procédé avec pellets permet d’envisager un retour sur investissement dans un délai raisonnable</a:t>
            </a:r>
            <a:endParaRPr lang="fr-FR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879" y="1067325"/>
            <a:ext cx="6905186" cy="4124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fr-FR" dirty="0" smtClean="0"/>
              <a:t> </a:t>
            </a:r>
            <a:r>
              <a:rPr lang="fr-FR" b="1" dirty="0" smtClean="0"/>
              <a:t>Pellets</a:t>
            </a:r>
            <a:r>
              <a:rPr lang="fr-FR" dirty="0" smtClean="0"/>
              <a:t> = usage de matériau issu du bois, production de CO2, risque d’une nouvelle loi contraignante dans un avenir proche, rendement moyen.</a:t>
            </a:r>
          </a:p>
          <a:p>
            <a:pPr>
              <a:buFont typeface="Arial"/>
              <a:buChar char="•"/>
            </a:pPr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 </a:t>
            </a:r>
            <a:r>
              <a:rPr lang="fr-FR" b="1" dirty="0" smtClean="0"/>
              <a:t>PAC A/W </a:t>
            </a:r>
            <a:r>
              <a:rPr lang="fr-FR" dirty="0" smtClean="0"/>
              <a:t>= positionnement en extérieur peu esthétique, rendement fluctuant selon conditions climatiques, bruit pouvant créer problèmes de voisinage.</a:t>
            </a:r>
            <a:br>
              <a:rPr lang="fr-FR" dirty="0" smtClean="0"/>
            </a:br>
            <a:endParaRPr lang="fr-FR" dirty="0" smtClean="0"/>
          </a:p>
          <a:p>
            <a:endParaRPr lang="fr-FR" sz="1000" dirty="0" smtClean="0"/>
          </a:p>
          <a:p>
            <a:pPr>
              <a:buFont typeface="Arial"/>
              <a:buChar char="•"/>
            </a:pPr>
            <a:r>
              <a:rPr lang="fr-FR" dirty="0" smtClean="0"/>
              <a:t> </a:t>
            </a:r>
            <a:r>
              <a:rPr lang="fr-FR" b="1" dirty="0" smtClean="0"/>
              <a:t>PAC géothermique </a:t>
            </a:r>
            <a:r>
              <a:rPr lang="fr-FR" dirty="0" smtClean="0"/>
              <a:t>= excellent rendement, énergie inépuisable, zéro pollution sonore externe.</a:t>
            </a:r>
          </a:p>
          <a:p>
            <a:pPr>
              <a:buFont typeface="Arial"/>
              <a:buChar char="•"/>
            </a:pPr>
            <a:endParaRPr lang="fr-FR" b="1" dirty="0" smtClean="0"/>
          </a:p>
          <a:p>
            <a:pPr>
              <a:buFont typeface="Arial"/>
              <a:buChar char="•"/>
            </a:pPr>
            <a:r>
              <a:rPr lang="fr-FR" b="1" dirty="0" smtClean="0"/>
              <a:t> PAC géothermique + solaire thermique </a:t>
            </a:r>
            <a:r>
              <a:rPr lang="fr-FR" dirty="0" smtClean="0"/>
              <a:t>= amélioration du fonctionnement de la PAC, zéro consommation électrique pour l’eau chaude en été, solution la plus écologique.</a:t>
            </a:r>
            <a:endParaRPr lang="fr-FR" b="1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275" y="138899"/>
            <a:ext cx="8042276" cy="631740"/>
          </a:xfrm>
        </p:spPr>
        <p:txBody>
          <a:bodyPr/>
          <a:lstStyle/>
          <a:p>
            <a:r>
              <a:rPr lang="fr-FR" sz="2800" dirty="0" smtClean="0"/>
              <a:t>Nos critères de choix</a:t>
            </a:r>
            <a:endParaRPr lang="fr-FR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879" y="1067325"/>
            <a:ext cx="6905186" cy="3847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fr-FR" dirty="0" smtClean="0"/>
              <a:t> 4 maisons ont été mises en chantier en une période de deux mois</a:t>
            </a:r>
          </a:p>
          <a:p>
            <a:pPr>
              <a:buFont typeface="Arial"/>
              <a:buChar char="•"/>
            </a:pPr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 Le prestataire prépare toutes les démarches administratives (demande de permis de construire, autorisation de forage, dossier de subventions)</a:t>
            </a:r>
          </a:p>
          <a:p>
            <a:endParaRPr lang="fr-FR" sz="1000" dirty="0" smtClean="0"/>
          </a:p>
          <a:p>
            <a:pPr>
              <a:buFont typeface="Arial"/>
              <a:buChar char="•"/>
            </a:pPr>
            <a:r>
              <a:rPr lang="fr-FR" dirty="0" smtClean="0"/>
              <a:t> un retard initial d’un mois a été pris volontairement, pour bénéficier d’un nouveau modèle de PAC</a:t>
            </a:r>
          </a:p>
          <a:p>
            <a:pPr>
              <a:buFont typeface="Arial"/>
              <a:buChar char="•"/>
            </a:pPr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 La durée totale de chantier par maison a été de 2 à 3 mois pour la PAC</a:t>
            </a:r>
          </a:p>
          <a:p>
            <a:pPr>
              <a:buFont typeface="Arial"/>
              <a:buChar char="•"/>
            </a:pPr>
            <a:endParaRPr lang="fr-FR" b="1" dirty="0" smtClean="0"/>
          </a:p>
          <a:p>
            <a:endParaRPr lang="fr-FR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275" y="138899"/>
            <a:ext cx="8042276" cy="631740"/>
          </a:xfrm>
        </p:spPr>
        <p:txBody>
          <a:bodyPr/>
          <a:lstStyle/>
          <a:p>
            <a:r>
              <a:rPr lang="fr-FR" sz="2800" dirty="0" smtClean="0"/>
              <a:t>Mise en </a:t>
            </a:r>
            <a:r>
              <a:rPr lang="fr-FR" sz="2800" dirty="0" err="1" smtClean="0"/>
              <a:t>oeuvre</a:t>
            </a:r>
            <a:endParaRPr lang="fr-FR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879" y="1156614"/>
            <a:ext cx="6905186" cy="400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fr-FR" dirty="0" smtClean="0"/>
              <a:t> Une semaine supplémentaire a été nécessaire pour l’installation et connexion des panneaux solaires.</a:t>
            </a:r>
          </a:p>
          <a:p>
            <a:endParaRPr lang="fr-FR" sz="1000" dirty="0" smtClean="0"/>
          </a:p>
          <a:p>
            <a:pPr marL="179388" indent="-179388">
              <a:buFont typeface="Arial"/>
              <a:buChar char="•"/>
            </a:pPr>
            <a:r>
              <a:rPr lang="fr-FR" dirty="0" smtClean="0"/>
              <a:t>chacun a pu adapter l’offre à son besoin propre:</a:t>
            </a:r>
            <a:br>
              <a:rPr lang="fr-FR" dirty="0" smtClean="0"/>
            </a:br>
            <a:r>
              <a:rPr lang="fr-FR" dirty="0" smtClean="0"/>
              <a:t>	- choix des radiateurs</a:t>
            </a:r>
            <a:br>
              <a:rPr lang="fr-FR" dirty="0" smtClean="0"/>
            </a:br>
            <a:r>
              <a:rPr lang="fr-FR" dirty="0" smtClean="0"/>
              <a:t>	- concept de passage des canalisations</a:t>
            </a:r>
            <a:br>
              <a:rPr lang="fr-FR" dirty="0" smtClean="0"/>
            </a:br>
            <a:r>
              <a:rPr lang="fr-FR" dirty="0" smtClean="0"/>
              <a:t>	- adjonction de solaire thermique ou non (3 ont choisi 			cette option)</a:t>
            </a:r>
          </a:p>
          <a:p>
            <a:endParaRPr lang="fr-FR" sz="1000" dirty="0" smtClean="0"/>
          </a:p>
          <a:p>
            <a:pPr>
              <a:buFont typeface="Arial"/>
              <a:buChar char="•"/>
            </a:pPr>
            <a:r>
              <a:rPr lang="fr-FR" dirty="0" smtClean="0"/>
              <a:t> l’ampleur du chantier a dépassé la capacité de l’entrepreneur, avec pour conséquence un allongement du délai des travaux (un bon mois de plus que prévu initialement).</a:t>
            </a:r>
          </a:p>
          <a:p>
            <a:pPr>
              <a:buFont typeface="Arial"/>
              <a:buChar char="•"/>
            </a:pPr>
            <a:endParaRPr lang="fr-FR" dirty="0" smtClean="0"/>
          </a:p>
          <a:p>
            <a:pPr algn="ctr"/>
            <a:r>
              <a:rPr lang="fr-FR" dirty="0" smtClean="0"/>
              <a:t> </a:t>
            </a:r>
            <a:endParaRPr lang="fr-FR" b="1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275" y="297636"/>
            <a:ext cx="8042276" cy="582134"/>
          </a:xfrm>
        </p:spPr>
        <p:txBody>
          <a:bodyPr/>
          <a:lstStyle/>
          <a:p>
            <a:r>
              <a:rPr lang="fr-FR" sz="2800" dirty="0" smtClean="0"/>
              <a:t>Mise en </a:t>
            </a:r>
            <a:r>
              <a:rPr lang="fr-FR" sz="2800" dirty="0" err="1" smtClean="0"/>
              <a:t>oeuvre</a:t>
            </a:r>
            <a:endParaRPr lang="fr-FR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879" y="1444323"/>
            <a:ext cx="6905186" cy="510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fr-FR" dirty="0" smtClean="0"/>
              <a:t> Les 4 propriétaires sont totalement satisfaits du résultat, bien que les chantiers aient été éprouvants (travaux conséquents dans une maison habitée, bruit et poussière envahissante).</a:t>
            </a:r>
          </a:p>
          <a:p>
            <a:endParaRPr lang="fr-FR" sz="1000" dirty="0" smtClean="0"/>
          </a:p>
          <a:p>
            <a:pPr>
              <a:buFont typeface="Arial"/>
              <a:buChar char="•"/>
            </a:pPr>
            <a:r>
              <a:rPr lang="fr-FR" dirty="0" smtClean="0"/>
              <a:t> L’inconvénient de la taille du prestataire a été compensée par le soin apporté au travail et le prix très attractif.</a:t>
            </a:r>
          </a:p>
          <a:p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 Il n’y a eu aucune mauvaise surprise sur les factures finales chez aucun des 4.</a:t>
            </a:r>
          </a:p>
          <a:p>
            <a:pPr>
              <a:buFont typeface="Arial"/>
              <a:buChar char="•"/>
            </a:pPr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 Cela a conduit un cinquième voisin à lancer son chantier (en cours de finition).</a:t>
            </a:r>
          </a:p>
          <a:p>
            <a:endParaRPr lang="fr-FR" sz="1000" dirty="0" smtClean="0"/>
          </a:p>
          <a:p>
            <a:pPr marL="179388" indent="-179388">
              <a:buFont typeface="Arial"/>
              <a:buChar char="•"/>
            </a:pPr>
            <a:r>
              <a:rPr lang="fr-FR" dirty="0" smtClean="0"/>
              <a:t>Le versement des subventions s’est étalé entre un et quatre mois selon les cas.</a:t>
            </a:r>
          </a:p>
          <a:p>
            <a:pPr>
              <a:buFont typeface="Arial"/>
              <a:buChar char="•"/>
            </a:pPr>
            <a:endParaRPr lang="fr-FR" dirty="0" smtClean="0"/>
          </a:p>
          <a:p>
            <a:pPr>
              <a:buFont typeface="Arial"/>
              <a:buChar char="•"/>
            </a:pPr>
            <a:endParaRPr lang="fr-FR" dirty="0" smtClean="0"/>
          </a:p>
          <a:p>
            <a:pPr algn="ctr"/>
            <a:r>
              <a:rPr lang="fr-FR" dirty="0" smtClean="0"/>
              <a:t> </a:t>
            </a:r>
            <a:endParaRPr lang="fr-FR" b="1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275" y="337323"/>
            <a:ext cx="8042276" cy="631736"/>
          </a:xfrm>
        </p:spPr>
        <p:txBody>
          <a:bodyPr/>
          <a:lstStyle/>
          <a:p>
            <a:r>
              <a:rPr lang="fr-FR" sz="2800" dirty="0" smtClean="0"/>
              <a:t>Résultat final</a:t>
            </a:r>
            <a:endParaRPr lang="fr-FR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879" y="1444323"/>
            <a:ext cx="6905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 algn="ctr"/>
            <a:r>
              <a:rPr lang="en-US" dirty="0" smtClean="0"/>
              <a:t> </a:t>
            </a:r>
            <a:endParaRPr lang="en-US" b="1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275" y="303280"/>
            <a:ext cx="8042276" cy="913804"/>
          </a:xfrm>
        </p:spPr>
        <p:txBody>
          <a:bodyPr/>
          <a:lstStyle/>
          <a:p>
            <a:r>
              <a:rPr lang="fr-FR" sz="2800" dirty="0" smtClean="0"/>
              <a:t>Photos du résultat </a:t>
            </a:r>
            <a:br>
              <a:rPr lang="fr-FR" sz="2800" dirty="0" smtClean="0"/>
            </a:br>
            <a:r>
              <a:rPr lang="fr-FR" sz="2000" dirty="0" smtClean="0"/>
              <a:t>le forage (190 mètres, 1 journée)</a:t>
            </a:r>
            <a:endParaRPr lang="fr-FR" sz="2000" dirty="0"/>
          </a:p>
        </p:txBody>
      </p:sp>
      <p:pic>
        <p:nvPicPr>
          <p:cNvPr id="5" name="Picture 4" descr="IMG_0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043" y="1564761"/>
            <a:ext cx="3482926" cy="46682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879" y="1885061"/>
            <a:ext cx="69051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fr-FR" dirty="0" smtClean="0"/>
              <a:t> Conviction qu’une loi contraignante sera promulguée tôt ou tard</a:t>
            </a:r>
          </a:p>
          <a:p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 Forte probabilité que les aides financières ne perdureront pas (voir cas de l’Allemagne)</a:t>
            </a:r>
          </a:p>
          <a:p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 Impossibilité pour les professionnels de la branche de satisfaire au besoin de tous les propriétaires dans les délais actuellement évoqués</a:t>
            </a:r>
          </a:p>
          <a:p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 Constat de perte de valeur de nos biens, par observation des ventes en cours dans le quartier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fr-FR" sz="2800" dirty="0" smtClean="0"/>
              <a:t>Investissement de 4 copropriétaires </a:t>
            </a:r>
            <a:br>
              <a:rPr lang="fr-FR" sz="2800" dirty="0" smtClean="0"/>
            </a:br>
            <a:r>
              <a:rPr lang="fr-FR" sz="2800" dirty="0" smtClean="0"/>
              <a:t>dans une solution PAC géothermique</a:t>
            </a:r>
            <a:endParaRPr lang="fr-FR" sz="2800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879" y="1444323"/>
            <a:ext cx="6905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 algn="ctr"/>
            <a:r>
              <a:rPr lang="en-US" dirty="0" smtClean="0"/>
              <a:t> </a:t>
            </a:r>
            <a:endParaRPr lang="en-US" b="1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275" y="114781"/>
            <a:ext cx="8042276" cy="913804"/>
          </a:xfrm>
        </p:spPr>
        <p:txBody>
          <a:bodyPr/>
          <a:lstStyle/>
          <a:p>
            <a:r>
              <a:rPr lang="fr-FR" sz="2800" dirty="0" smtClean="0"/>
              <a:t>Photos du résultat </a:t>
            </a:r>
            <a:br>
              <a:rPr lang="fr-FR" sz="2800" dirty="0" smtClean="0"/>
            </a:br>
            <a:r>
              <a:rPr lang="fr-FR" sz="2000" dirty="0" smtClean="0"/>
              <a:t>réseau de distribution au sous-sol</a:t>
            </a:r>
            <a:endParaRPr lang="fr-FR" sz="2000" dirty="0"/>
          </a:p>
        </p:txBody>
      </p:sp>
      <p:pic>
        <p:nvPicPr>
          <p:cNvPr id="9" name="Picture 8" descr="IMG_4486_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971" y="1242770"/>
            <a:ext cx="3346743" cy="50398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879" y="1444323"/>
            <a:ext cx="6905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 algn="ctr"/>
            <a:r>
              <a:rPr lang="en-US" dirty="0" smtClean="0"/>
              <a:t> </a:t>
            </a:r>
            <a:endParaRPr lang="en-US" b="1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275" y="114781"/>
            <a:ext cx="8042276" cy="913804"/>
          </a:xfrm>
        </p:spPr>
        <p:txBody>
          <a:bodyPr/>
          <a:lstStyle/>
          <a:p>
            <a:r>
              <a:rPr lang="fr-FR" sz="2800" dirty="0" smtClean="0"/>
              <a:t>Photos du résultat </a:t>
            </a:r>
            <a:br>
              <a:rPr lang="fr-FR" sz="2800" dirty="0" smtClean="0"/>
            </a:br>
            <a:r>
              <a:rPr lang="fr-FR" sz="2000" dirty="0" smtClean="0"/>
              <a:t>PAC (10kW), accumulateur (800L) et vase d’expansion = 3.5 m2</a:t>
            </a:r>
            <a:endParaRPr lang="fr-FR" sz="2000" dirty="0"/>
          </a:p>
        </p:txBody>
      </p:sp>
      <p:pic>
        <p:nvPicPr>
          <p:cNvPr id="6" name="Picture 5" descr="IMG_4488_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121" y="1217084"/>
            <a:ext cx="3493430" cy="5260694"/>
          </a:xfrm>
          <a:prstGeom prst="rect">
            <a:avLst/>
          </a:prstGeom>
        </p:spPr>
      </p:pic>
      <p:pic>
        <p:nvPicPr>
          <p:cNvPr id="8" name="Picture 7" descr="IMG_4487_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1217084"/>
            <a:ext cx="3493430" cy="526069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879" y="1444323"/>
            <a:ext cx="6905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 algn="ctr"/>
            <a:r>
              <a:rPr lang="en-US" dirty="0" smtClean="0"/>
              <a:t> </a:t>
            </a:r>
            <a:endParaRPr lang="en-US" b="1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275" y="303280"/>
            <a:ext cx="8042276" cy="913804"/>
          </a:xfrm>
        </p:spPr>
        <p:txBody>
          <a:bodyPr/>
          <a:lstStyle/>
          <a:p>
            <a:r>
              <a:rPr lang="fr-FR" sz="2800" dirty="0" smtClean="0"/>
              <a:t>Photos du résultat </a:t>
            </a:r>
            <a:br>
              <a:rPr lang="fr-FR" sz="2800" dirty="0" smtClean="0"/>
            </a:br>
            <a:r>
              <a:rPr lang="fr-FR" sz="2000" dirty="0" smtClean="0"/>
              <a:t>radiateur salon et passage de tuyaux</a:t>
            </a:r>
            <a:endParaRPr lang="fr-FR" sz="2000" dirty="0"/>
          </a:p>
        </p:txBody>
      </p:sp>
      <p:pic>
        <p:nvPicPr>
          <p:cNvPr id="5" name="Picture 4" descr="IMG_4489_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894" y="1444323"/>
            <a:ext cx="3231404" cy="48661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879" y="1444323"/>
            <a:ext cx="6905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 algn="ctr"/>
            <a:r>
              <a:rPr lang="en-US" dirty="0" smtClean="0"/>
              <a:t> </a:t>
            </a:r>
            <a:endParaRPr lang="en-US" b="1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275" y="114781"/>
            <a:ext cx="8042276" cy="913804"/>
          </a:xfrm>
        </p:spPr>
        <p:txBody>
          <a:bodyPr/>
          <a:lstStyle/>
          <a:p>
            <a:r>
              <a:rPr lang="fr-FR" sz="2800" dirty="0" smtClean="0"/>
              <a:t>Photos du résultat </a:t>
            </a:r>
            <a:br>
              <a:rPr lang="fr-FR" sz="2800" dirty="0" smtClean="0"/>
            </a:br>
            <a:r>
              <a:rPr lang="fr-FR" sz="2000" dirty="0" smtClean="0"/>
              <a:t>types de radiateurs</a:t>
            </a:r>
            <a:endParaRPr lang="fr-FR" sz="2000" dirty="0"/>
          </a:p>
        </p:txBody>
      </p:sp>
      <p:pic>
        <p:nvPicPr>
          <p:cNvPr id="5" name="Picture 4" descr="IMG_4485_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3" y="1250066"/>
            <a:ext cx="3335311" cy="5022586"/>
          </a:xfrm>
          <a:prstGeom prst="rect">
            <a:avLst/>
          </a:prstGeom>
        </p:spPr>
      </p:pic>
      <p:pic>
        <p:nvPicPr>
          <p:cNvPr id="6" name="Picture 5" descr="IMG_4483_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754" y="1250066"/>
            <a:ext cx="3335311" cy="50225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879" y="1444323"/>
            <a:ext cx="6905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 algn="ctr"/>
            <a:r>
              <a:rPr lang="en-US" dirty="0" smtClean="0"/>
              <a:t> </a:t>
            </a:r>
            <a:endParaRPr lang="en-US" b="1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275" y="114781"/>
            <a:ext cx="8042276" cy="913804"/>
          </a:xfrm>
        </p:spPr>
        <p:txBody>
          <a:bodyPr/>
          <a:lstStyle/>
          <a:p>
            <a:r>
              <a:rPr lang="fr-FR" sz="2800" dirty="0" smtClean="0"/>
              <a:t>Photos du résultat </a:t>
            </a:r>
            <a:br>
              <a:rPr lang="fr-FR" sz="2800" dirty="0" smtClean="0"/>
            </a:br>
            <a:r>
              <a:rPr lang="fr-FR" sz="2000" dirty="0" smtClean="0"/>
              <a:t>type de radiateur</a:t>
            </a:r>
            <a:endParaRPr lang="fr-FR" sz="2000" dirty="0"/>
          </a:p>
        </p:txBody>
      </p:sp>
      <p:pic>
        <p:nvPicPr>
          <p:cNvPr id="8" name="Picture 7" descr="IMG_4482_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270000"/>
            <a:ext cx="6502400" cy="431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879" y="1444323"/>
            <a:ext cx="6905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 algn="ctr"/>
            <a:r>
              <a:rPr lang="en-US" dirty="0" smtClean="0"/>
              <a:t> </a:t>
            </a:r>
            <a:endParaRPr lang="en-US" b="1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275" y="303280"/>
            <a:ext cx="8042276" cy="913804"/>
          </a:xfrm>
        </p:spPr>
        <p:txBody>
          <a:bodyPr/>
          <a:lstStyle/>
          <a:p>
            <a:r>
              <a:rPr lang="fr-FR" sz="2800" dirty="0" smtClean="0"/>
              <a:t>Photos du résultat </a:t>
            </a:r>
            <a:br>
              <a:rPr lang="fr-FR" sz="2800" dirty="0" smtClean="0"/>
            </a:br>
            <a:r>
              <a:rPr lang="fr-FR" sz="2000" dirty="0" smtClean="0"/>
              <a:t>panneaux solaires thermiques</a:t>
            </a:r>
            <a:endParaRPr lang="fr-FR" sz="2000" dirty="0"/>
          </a:p>
        </p:txBody>
      </p:sp>
      <p:pic>
        <p:nvPicPr>
          <p:cNvPr id="6" name="Picture 5" descr="IMG_4492_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314" y="1598250"/>
            <a:ext cx="6865751" cy="45592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879" y="1444323"/>
            <a:ext cx="6905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 algn="ctr"/>
            <a:r>
              <a:rPr lang="en-US" dirty="0" smtClean="0"/>
              <a:t> </a:t>
            </a:r>
            <a:endParaRPr lang="en-US" b="1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275" y="303280"/>
            <a:ext cx="8042276" cy="913804"/>
          </a:xfrm>
        </p:spPr>
        <p:txBody>
          <a:bodyPr/>
          <a:lstStyle/>
          <a:p>
            <a:r>
              <a:rPr lang="fr-FR" sz="2800" dirty="0" smtClean="0"/>
              <a:t>Photos du résultat </a:t>
            </a:r>
            <a:br>
              <a:rPr lang="fr-FR" sz="2800" dirty="0" smtClean="0"/>
            </a:br>
            <a:r>
              <a:rPr lang="fr-FR" sz="2000" dirty="0" smtClean="0"/>
              <a:t>panneaux solaires thermiques</a:t>
            </a:r>
            <a:endParaRPr lang="fr-FR" sz="2000" dirty="0"/>
          </a:p>
        </p:txBody>
      </p:sp>
      <p:pic>
        <p:nvPicPr>
          <p:cNvPr id="8" name="Picture 7" descr="IMG_4493 - Version 2_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78" y="1444323"/>
            <a:ext cx="4674684" cy="53909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879" y="1444323"/>
            <a:ext cx="6905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 algn="ctr"/>
            <a:r>
              <a:rPr lang="en-US" dirty="0" smtClean="0"/>
              <a:t> </a:t>
            </a:r>
            <a:endParaRPr lang="en-US" b="1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275" y="303280"/>
            <a:ext cx="8042276" cy="913804"/>
          </a:xfrm>
        </p:spPr>
        <p:txBody>
          <a:bodyPr/>
          <a:lstStyle/>
          <a:p>
            <a:r>
              <a:rPr lang="fr-FR" sz="2800" dirty="0" smtClean="0"/>
              <a:t>Photos du résultat </a:t>
            </a:r>
            <a:br>
              <a:rPr lang="fr-FR" sz="2800" dirty="0" smtClean="0"/>
            </a:br>
            <a:r>
              <a:rPr lang="fr-FR" sz="2000" dirty="0" smtClean="0"/>
              <a:t>panneaux solaires thermiques, variante d’installation</a:t>
            </a:r>
            <a:endParaRPr lang="fr-FR" sz="2000" dirty="0"/>
          </a:p>
        </p:txBody>
      </p:sp>
      <p:pic>
        <p:nvPicPr>
          <p:cNvPr id="5" name="Picture 4" descr="IMG_4494_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068" y="1662816"/>
            <a:ext cx="6502400" cy="431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6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9144000" cy="5996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6249" y="373485"/>
            <a:ext cx="5926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Merci pour votre attention</a:t>
            </a:r>
          </a:p>
          <a:p>
            <a:pPr algn="ctr"/>
            <a:endParaRPr lang="fr-FR" sz="3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fr-FR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bonsoir!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878" y="1671771"/>
            <a:ext cx="766942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étude technique a été menée par l’un de nos copropriétaires, architecte en retraite (visite de foires, rencontre avec fournisseurs).</a:t>
            </a:r>
          </a:p>
          <a:p>
            <a:endParaRPr lang="fr-FR" dirty="0" smtClean="0"/>
          </a:p>
          <a:p>
            <a:r>
              <a:rPr lang="fr-FR" dirty="0" smtClean="0"/>
              <a:t>3 procédés ont été analysés:</a:t>
            </a:r>
          </a:p>
          <a:p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 Pompe à chaleur géothermique</a:t>
            </a:r>
            <a:br>
              <a:rPr lang="fr-FR" dirty="0" smtClean="0"/>
            </a:br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 Pompe à chaleur air/eau</a:t>
            </a:r>
            <a:br>
              <a:rPr lang="fr-FR" dirty="0" smtClean="0"/>
            </a:br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 Chaudière à pellets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275" y="357168"/>
            <a:ext cx="8042276" cy="670682"/>
          </a:xfrm>
        </p:spPr>
        <p:txBody>
          <a:bodyPr/>
          <a:lstStyle/>
          <a:p>
            <a:r>
              <a:rPr lang="fr-FR" sz="2800" dirty="0" smtClean="0"/>
              <a:t>Etudes menées</a:t>
            </a:r>
            <a:endParaRPr lang="fr-FR" sz="2800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7719"/>
            <a:ext cx="8042276" cy="730209"/>
          </a:xfrm>
        </p:spPr>
        <p:txBody>
          <a:bodyPr/>
          <a:lstStyle/>
          <a:p>
            <a:r>
              <a:rPr lang="fr-FR" sz="2800" dirty="0" smtClean="0"/>
              <a:t>Pompe à chaleur géothermique </a:t>
            </a:r>
            <a:endParaRPr lang="fr-FR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68402" y="1408012"/>
          <a:ext cx="7413980" cy="418631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482796"/>
                <a:gridCol w="1482796"/>
                <a:gridCol w="1482796"/>
                <a:gridCol w="1482796"/>
                <a:gridCol w="1482796"/>
              </a:tblGrid>
              <a:tr h="58432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fournisseur</a:t>
                      </a:r>
                      <a:endParaRPr lang="fr-F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Prix</a:t>
                      </a:r>
                      <a:r>
                        <a:rPr lang="fr-FR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brut</a:t>
                      </a:r>
                      <a:endParaRPr lang="fr-F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Prix</a:t>
                      </a:r>
                      <a:r>
                        <a:rPr lang="fr-FR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net</a:t>
                      </a:r>
                      <a:endParaRPr lang="fr-F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Option solaire</a:t>
                      </a:r>
                      <a:endParaRPr lang="fr-F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Total</a:t>
                      </a:r>
                      <a:endParaRPr lang="fr-F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8655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Supplier</a:t>
                      </a:r>
                      <a:r>
                        <a:rPr lang="fr-FR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1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102’695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102’695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12’590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115’285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8655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Supplier</a:t>
                      </a:r>
                      <a:r>
                        <a:rPr lang="fr-FR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2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98’853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93’346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 proposée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107’000</a:t>
                      </a:r>
                    </a:p>
                    <a:p>
                      <a:pPr algn="ctr"/>
                      <a:r>
                        <a:rPr lang="fr-FR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estimation</a:t>
                      </a:r>
                      <a:endParaRPr lang="fr-FR" sz="11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865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Supplier</a:t>
                      </a:r>
                      <a:r>
                        <a:rPr lang="fr-FR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3</a:t>
                      </a:r>
                      <a:endParaRPr lang="fr-FR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96’459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92’047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 proposée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106’000</a:t>
                      </a:r>
                    </a:p>
                    <a:p>
                      <a:pPr algn="ctr"/>
                      <a:r>
                        <a:rPr lang="fr-FR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estimation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865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Supplier</a:t>
                      </a:r>
                      <a:r>
                        <a:rPr lang="fr-FR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4</a:t>
                      </a:r>
                      <a:endParaRPr lang="fr-FR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84’736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72’000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14’399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86’399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7722"/>
            <a:ext cx="8042276" cy="640918"/>
          </a:xfrm>
        </p:spPr>
        <p:txBody>
          <a:bodyPr/>
          <a:lstStyle/>
          <a:p>
            <a:r>
              <a:rPr lang="fr-FR" sz="2800" dirty="0" smtClean="0"/>
              <a:t>Pompe à chaleur air/eau</a:t>
            </a:r>
            <a:endParaRPr lang="fr-FR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68402" y="1487380"/>
          <a:ext cx="7413980" cy="418631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482796"/>
                <a:gridCol w="1482796"/>
                <a:gridCol w="1482796"/>
                <a:gridCol w="1482796"/>
                <a:gridCol w="1482796"/>
              </a:tblGrid>
              <a:tr h="58432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fournisseur</a:t>
                      </a:r>
                      <a:endParaRPr lang="fr-F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Prix</a:t>
                      </a:r>
                      <a:r>
                        <a:rPr lang="fr-FR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brut</a:t>
                      </a:r>
                      <a:endParaRPr lang="fr-F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Prix</a:t>
                      </a:r>
                      <a:r>
                        <a:rPr lang="fr-FR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net</a:t>
                      </a:r>
                      <a:endParaRPr lang="fr-F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Option solaire</a:t>
                      </a:r>
                      <a:endParaRPr lang="fr-F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Total</a:t>
                      </a:r>
                      <a:endParaRPr lang="fr-F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865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Supplier</a:t>
                      </a:r>
                      <a:r>
                        <a:rPr lang="fr-FR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4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54’242</a:t>
                      </a:r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48’818</a:t>
                      </a:r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14’291</a:t>
                      </a:r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63’109</a:t>
                      </a:r>
                      <a:endParaRPr lang="fr-FR" sz="11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8655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Supplier</a:t>
                      </a:r>
                      <a:r>
                        <a:rPr lang="fr-FR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2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Non proposé</a:t>
                      </a:r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  <a:tr h="88655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Supplier</a:t>
                      </a:r>
                      <a:r>
                        <a:rPr lang="fr-FR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3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Non proposé</a:t>
                      </a:r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  <a:tr h="88655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Supplier</a:t>
                      </a:r>
                      <a:r>
                        <a:rPr lang="fr-FR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1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Non proposé</a:t>
                      </a:r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 </a:t>
                      </a:r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 </a:t>
                      </a:r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9457"/>
            <a:ext cx="8042276" cy="809578"/>
          </a:xfrm>
        </p:spPr>
        <p:txBody>
          <a:bodyPr/>
          <a:lstStyle/>
          <a:p>
            <a:r>
              <a:rPr lang="fr-FR" sz="2800" dirty="0" smtClean="0"/>
              <a:t>Chaudière à pellets</a:t>
            </a:r>
            <a:endParaRPr lang="fr-FR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68402" y="1417933"/>
          <a:ext cx="7413980" cy="418631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482796"/>
                <a:gridCol w="1518228"/>
                <a:gridCol w="1447364"/>
                <a:gridCol w="1482796"/>
                <a:gridCol w="1482796"/>
              </a:tblGrid>
              <a:tr h="58432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fournisseur</a:t>
                      </a:r>
                      <a:endParaRPr lang="fr-F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Prix</a:t>
                      </a:r>
                      <a:r>
                        <a:rPr lang="fr-FR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brut</a:t>
                      </a:r>
                      <a:endParaRPr lang="fr-F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Prix</a:t>
                      </a:r>
                      <a:r>
                        <a:rPr lang="fr-FR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net</a:t>
                      </a:r>
                      <a:endParaRPr lang="fr-F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Option solaire</a:t>
                      </a:r>
                      <a:endParaRPr lang="fr-F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Total</a:t>
                      </a:r>
                      <a:endParaRPr lang="fr-FR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8655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Supplier</a:t>
                      </a:r>
                      <a:r>
                        <a:rPr lang="fr-FR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2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86’097</a:t>
                      </a:r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81’232</a:t>
                      </a:r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Non proposé</a:t>
                      </a:r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95’000</a:t>
                      </a:r>
                    </a:p>
                    <a:p>
                      <a:pPr algn="ctr"/>
                      <a:r>
                        <a:rPr lang="fr-FR" sz="1100" dirty="0" smtClean="0">
                          <a:solidFill>
                            <a:srgbClr val="215D77"/>
                          </a:solidFill>
                        </a:rPr>
                        <a:t>estimation</a:t>
                      </a:r>
                      <a:endParaRPr lang="fr-FR" sz="1100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</a:tr>
              <a:tr h="88655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Supplier</a:t>
                      </a:r>
                      <a:r>
                        <a:rPr lang="fr-FR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3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78’177</a:t>
                      </a:r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75’000</a:t>
                      </a:r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Non proposé</a:t>
                      </a:r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89’000</a:t>
                      </a:r>
                    </a:p>
                    <a:p>
                      <a:pPr algn="ctr"/>
                      <a:r>
                        <a:rPr lang="fr-FR" sz="1100" dirty="0" smtClean="0">
                          <a:solidFill>
                            <a:srgbClr val="215D77"/>
                          </a:solidFill>
                        </a:rPr>
                        <a:t>estimation</a:t>
                      </a:r>
                      <a:endParaRPr lang="fr-FR" sz="1100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</a:tr>
              <a:tr h="88655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Supplier</a:t>
                      </a:r>
                      <a:r>
                        <a:rPr lang="fr-FR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4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67’981</a:t>
                      </a:r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63’223</a:t>
                      </a:r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15’803</a:t>
                      </a:r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79’000</a:t>
                      </a:r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</a:tr>
              <a:tr h="88655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Supplier</a:t>
                      </a:r>
                      <a:r>
                        <a:rPr lang="fr-FR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1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Non proposé</a:t>
                      </a:r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 </a:t>
                      </a:r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 </a:t>
                      </a:r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215D77"/>
                          </a:solidFill>
                        </a:rPr>
                        <a:t> </a:t>
                      </a:r>
                      <a:endParaRPr lang="fr-FR" dirty="0">
                        <a:solidFill>
                          <a:srgbClr val="215D77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878" y="1671771"/>
            <a:ext cx="7669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me suis concentré sur les aspects économiques:</a:t>
            </a:r>
            <a:br>
              <a:rPr lang="fr-FR" dirty="0" smtClean="0"/>
            </a:br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 aspect fiscal</a:t>
            </a:r>
            <a:br>
              <a:rPr lang="fr-FR" dirty="0" smtClean="0"/>
            </a:br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 subventions</a:t>
            </a:r>
            <a:br>
              <a:rPr lang="fr-FR" dirty="0" smtClean="0"/>
            </a:br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rentabilité des 3 procédés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9275" y="357168"/>
            <a:ext cx="8042276" cy="670682"/>
          </a:xfrm>
        </p:spPr>
        <p:txBody>
          <a:bodyPr/>
          <a:lstStyle/>
          <a:p>
            <a:r>
              <a:rPr lang="fr-FR" sz="2800" dirty="0" smtClean="0"/>
              <a:t>Etudes menées</a:t>
            </a:r>
            <a:endParaRPr lang="fr-FR" sz="2800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Déductions fiscales</a:t>
            </a:r>
            <a:br>
              <a:rPr lang="fr-FR" dirty="0" smtClean="0"/>
            </a:br>
            <a:r>
              <a:rPr lang="fr-FR" sz="2000" dirty="0" smtClean="0"/>
              <a:t>(Canton de Vaud – validité 2014)</a:t>
            </a:r>
            <a:endParaRPr lang="fr-F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25970" y="6311871"/>
            <a:ext cx="6454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2"/>
              </a:rPr>
              <a:t>(</a:t>
            </a:r>
            <a:r>
              <a:rPr lang="en-US" sz="1000" dirty="0" err="1" smtClean="0">
                <a:hlinkClick r:id="rId2"/>
              </a:rPr>
              <a:t>http://www.vd.ch/themes/environnement/energie/subventions/autres-aides/deductions-fiscales/</a:t>
            </a:r>
            <a:r>
              <a:rPr lang="en-US" sz="1000" dirty="0" smtClean="0">
                <a:hlinkClick r:id="rId2"/>
              </a:rPr>
              <a:t>)</a:t>
            </a:r>
            <a:endParaRPr lang="en-US" sz="1000" dirty="0"/>
          </a:p>
        </p:txBody>
      </p:sp>
      <p:pic>
        <p:nvPicPr>
          <p:cNvPr id="8" name="Picture 7" descr="déductions fiscale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313" y="1510684"/>
            <a:ext cx="5222556" cy="46779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Déductions fiscales</a:t>
            </a:r>
            <a:br>
              <a:rPr lang="fr-FR" dirty="0" smtClean="0"/>
            </a:br>
            <a:r>
              <a:rPr lang="fr-FR" sz="2000" dirty="0" smtClean="0"/>
              <a:t>(Canton de Vaud – validité 2014)</a:t>
            </a:r>
            <a:endParaRPr lang="fr-F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25970" y="6311871"/>
            <a:ext cx="6454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2"/>
              </a:rPr>
              <a:t>(</a:t>
            </a:r>
            <a:r>
              <a:rPr lang="en-US" sz="1000" dirty="0" err="1" smtClean="0">
                <a:hlinkClick r:id="rId2"/>
              </a:rPr>
              <a:t>http://www.vd.ch/themes/environnement/energie/subventions/autres-aides/deductions-fiscales/</a:t>
            </a:r>
            <a:r>
              <a:rPr lang="en-US" sz="1000" dirty="0" smtClean="0">
                <a:hlinkClick r:id="rId2"/>
              </a:rPr>
              <a:t>)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1525970" y="2093364"/>
            <a:ext cx="645458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déductions fiscales autorisent un </a:t>
            </a:r>
            <a:r>
              <a:rPr lang="fr-FR" dirty="0" err="1" smtClean="0"/>
              <a:t>pré-financement</a:t>
            </a:r>
            <a:r>
              <a:rPr lang="fr-FR" dirty="0" smtClean="0"/>
              <a:t> si vous payez vos impôts par acomptes.</a:t>
            </a:r>
          </a:p>
          <a:p>
            <a:endParaRPr lang="fr-FR" dirty="0" smtClean="0"/>
          </a:p>
          <a:p>
            <a:r>
              <a:rPr lang="fr-FR" dirty="0" smtClean="0"/>
              <a:t>Dès que votre décision est prise, vous pouvez demander une modification de vos acomptes en justifiant des travaux à venir.</a:t>
            </a:r>
          </a:p>
          <a:p>
            <a:endParaRPr lang="fr-FR" dirty="0" smtClean="0"/>
          </a:p>
          <a:p>
            <a:r>
              <a:rPr lang="fr-FR" dirty="0" smtClean="0"/>
              <a:t>Attention: bien raisonner le montant  imputable en charge, car vous êtes responsables du montant déduit ! </a:t>
            </a:r>
          </a:p>
          <a:p>
            <a:r>
              <a:rPr lang="fr-FR" dirty="0" smtClean="0"/>
              <a:t>(rapport entre date de facturation et période fiscale)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529</TotalTime>
  <Words>1311</Words>
  <Application>Microsoft Macintosh PowerPoint</Application>
  <PresentationFormat>On-screen Show (4:3)</PresentationFormat>
  <Paragraphs>383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Breeze</vt:lpstr>
      <vt:lpstr>Slide 1</vt:lpstr>
      <vt:lpstr>Investissement de 4 copropriétaires  dans une solution PAC géothermique</vt:lpstr>
      <vt:lpstr>Etudes menées</vt:lpstr>
      <vt:lpstr>Pompe à chaleur géothermique </vt:lpstr>
      <vt:lpstr>Pompe à chaleur air/eau</vt:lpstr>
      <vt:lpstr>Chaudière à pellets</vt:lpstr>
      <vt:lpstr>Etudes menées</vt:lpstr>
      <vt:lpstr>Déductions fiscales (Canton de Vaud – validité 2014)</vt:lpstr>
      <vt:lpstr>Déductions fiscales (Canton de Vaud – validité 2014)</vt:lpstr>
      <vt:lpstr>Subventions cantonales (SEVEN – validité 2014 selon site officiel)</vt:lpstr>
      <vt:lpstr>Investissements nécessaires y.c. solaire thermique</vt:lpstr>
      <vt:lpstr>Economies sur frais d’électricité exemple de calcul pour la PAC géothermique  (calcul identique fait pour les 2 autres procédés)</vt:lpstr>
      <vt:lpstr>Pay-back </vt:lpstr>
      <vt:lpstr>Résumé</vt:lpstr>
      <vt:lpstr>Nos critères de choix</vt:lpstr>
      <vt:lpstr>Mise en oeuvre</vt:lpstr>
      <vt:lpstr>Mise en oeuvre</vt:lpstr>
      <vt:lpstr>Résultat final</vt:lpstr>
      <vt:lpstr>Photos du résultat  le forage (190 mètres, 1 journée)</vt:lpstr>
      <vt:lpstr>Photos du résultat  réseau de distribution au sous-sol</vt:lpstr>
      <vt:lpstr>Photos du résultat  PAC (10kW), accumulateur (800L) et vase d’expansion = 3.5 m2</vt:lpstr>
      <vt:lpstr>Photos du résultat  radiateur salon et passage de tuyaux</vt:lpstr>
      <vt:lpstr>Photos du résultat  types de radiateurs</vt:lpstr>
      <vt:lpstr>Photos du résultat  type de radiateur</vt:lpstr>
      <vt:lpstr>Photos du résultat  panneaux solaires thermiques</vt:lpstr>
      <vt:lpstr>Photos du résultat  panneaux solaires thermiques</vt:lpstr>
      <vt:lpstr>Photos du résultat  panneaux solaires thermiques, variante d’installation</vt:lpstr>
      <vt:lpstr>Slide 28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Microsoft</dc:creator>
  <cp:keywords/>
  <dc:description/>
  <cp:lastModifiedBy>Microsoft</cp:lastModifiedBy>
  <cp:revision>33</cp:revision>
  <dcterms:created xsi:type="dcterms:W3CDTF">2014-05-17T13:11:38Z</dcterms:created>
  <dcterms:modified xsi:type="dcterms:W3CDTF">2014-05-17T13:16:27Z</dcterms:modified>
  <cp:category/>
</cp:coreProperties>
</file>