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62" r:id="rId3"/>
    <p:sldId id="286" r:id="rId4"/>
    <p:sldId id="287" r:id="rId5"/>
    <p:sldId id="294" r:id="rId6"/>
    <p:sldId id="295" r:id="rId7"/>
    <p:sldId id="299" r:id="rId8"/>
    <p:sldId id="296" r:id="rId9"/>
    <p:sldId id="297" r:id="rId10"/>
    <p:sldId id="298" r:id="rId11"/>
    <p:sldId id="300" r:id="rId12"/>
    <p:sldId id="301" r:id="rId13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C7589D2-1BB2-4554-BCDB-02D4D51932F4}">
          <p14:sldIdLst>
            <p14:sldId id="292"/>
            <p14:sldId id="262"/>
            <p14:sldId id="286"/>
            <p14:sldId id="287"/>
            <p14:sldId id="294"/>
            <p14:sldId id="295"/>
            <p14:sldId id="299"/>
            <p14:sldId id="296"/>
            <p14:sldId id="297"/>
            <p14:sldId id="298"/>
            <p14:sldId id="300"/>
            <p14:sldId id="301"/>
          </p14:sldIdLst>
        </p14:section>
        <p14:section name="Section sans titre" id="{824C9541-7EB4-4D16-8F5E-8C7DA220D25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5" autoAdjust="0"/>
    <p:restoredTop sz="94660"/>
  </p:normalViewPr>
  <p:slideViewPr>
    <p:cSldViewPr>
      <p:cViewPr varScale="1">
        <p:scale>
          <a:sx n="79" d="100"/>
          <a:sy n="79" d="100"/>
        </p:scale>
        <p:origin x="926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36144892954064E-2"/>
          <c:y val="0"/>
          <c:w val="0.87140200995676598"/>
          <c:h val="0.898839661225104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Feuil1!$B$4:$B$6</c:f>
              <c:numCache>
                <c:formatCode>General</c:formatCode>
                <c:ptCount val="3"/>
                <c:pt idx="0">
                  <c:v>34.299999999999997</c:v>
                </c:pt>
                <c:pt idx="1">
                  <c:v>35.299999999999997</c:v>
                </c:pt>
                <c:pt idx="2">
                  <c:v>30.4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Feuil1!$A$4:$A$6</c15:sqref>
                        </c15:formulaRef>
                      </c:ext>
                    </c:extLst>
                    <c:strCache>
                      <c:ptCount val="3"/>
                      <c:pt idx="0">
                        <c:v>économie</c:v>
                      </c:pt>
                      <c:pt idx="1">
                        <c:v>mobilité</c:v>
                      </c:pt>
                      <c:pt idx="2">
                        <c:v>ménages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C930-7B78-44BD-ADBD-908FC0DD4527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13D5-82FF-4F63-AAF9-9E78E5A4B7D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536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58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4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27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68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38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687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43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96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947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161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15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6AF9-9B2A-4B9B-ADC1-4D93B3A88225}" type="datetimeFigureOut">
              <a:rPr lang="fr-CH" smtClean="0"/>
              <a:t>08.10.2014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93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image" Target="../media/image1.tiff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6332"/>
            <a:ext cx="9194292" cy="1266444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35497" y="1556793"/>
            <a:ext cx="9031768" cy="72007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b="1" dirty="0" smtClean="0">
                <a:solidFill>
                  <a:schemeClr val="accent1">
                    <a:lumMod val="50000"/>
                  </a:schemeClr>
                </a:solidFill>
              </a:rPr>
              <a:t>Séance d’information</a:t>
            </a:r>
            <a:r>
              <a:rPr lang="fr-CH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CH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  <a:r>
              <a:rPr lang="fr-CH" sz="2800" spc="-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75000"/>
                  </a:schemeClr>
                </a:solidFill>
              </a:rPr>
              <a:t>|||</a:t>
            </a:r>
            <a:r>
              <a:rPr lang="fr-CH" sz="2800" spc="-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|    </a:t>
            </a:r>
            <a:r>
              <a:rPr lang="fr-CH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r>
              <a:rPr lang="fr-CH" sz="28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 octobre 2014    </a:t>
            </a:r>
            <a:r>
              <a:rPr lang="fr-CH" sz="2800" spc="-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75000"/>
                  </a:schemeClr>
                </a:solidFill>
              </a:rPr>
              <a:t>|||</a:t>
            </a:r>
            <a:r>
              <a:rPr lang="fr-CH" sz="2800" spc="-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|</a:t>
            </a:r>
            <a:r>
              <a:rPr lang="fr-CH" sz="2800" spc="-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|</a:t>
            </a:r>
            <a:r>
              <a:rPr lang="fr-CH" sz="2800" spc="-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fr-CH" sz="2800" dirty="0" err="1" smtClean="0">
                <a:solidFill>
                  <a:schemeClr val="accent1">
                    <a:lumMod val="75000"/>
                  </a:schemeClr>
                </a:solidFill>
              </a:rPr>
              <a:t>Chéserex</a:t>
            </a:r>
            <a:endParaRPr lang="fr-CH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197279" y="6021288"/>
            <a:ext cx="3991209" cy="7057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Font typeface="Arial" pitchFamily="34" charset="0"/>
              <a:buNone/>
            </a:pPr>
            <a:r>
              <a:rPr lang="fr-CH" sz="3400" b="1" dirty="0" smtClean="0"/>
              <a:t>Bienvenue à tous !</a:t>
            </a:r>
            <a:endParaRPr lang="fr-CH" sz="3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1" y="2074969"/>
            <a:ext cx="2202684" cy="29369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89" y="3236391"/>
            <a:ext cx="2202684" cy="29369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4806"/>
            <a:ext cx="3915883" cy="29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06489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3000" b="1" i="1" dirty="0">
                <a:solidFill>
                  <a:schemeClr val="accent1">
                    <a:lumMod val="75000"/>
                  </a:schemeClr>
                </a:solidFill>
              </a:rPr>
              <a:t>La grande manœuvre des Verts &amp; </a:t>
            </a:r>
            <a:r>
              <a:rPr lang="fr-CH" sz="3000" b="1" i="1" dirty="0" smtClean="0">
                <a:solidFill>
                  <a:schemeClr val="accent1">
                    <a:lumMod val="75000"/>
                  </a:schemeClr>
                </a:solidFill>
              </a:rPr>
              <a:t>Roses</a:t>
            </a:r>
            <a:endParaRPr lang="fr-CH" sz="3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H" sz="3600" dirty="0" smtClean="0"/>
          </a:p>
          <a:p>
            <a:pPr marL="0" indent="0">
              <a:buNone/>
            </a:pPr>
            <a:r>
              <a:rPr lang="fr-CH" sz="2800" dirty="0" smtClean="0"/>
              <a:t>Septembre 2013: </a:t>
            </a:r>
            <a:r>
              <a:rPr lang="fr-CH" sz="2800" b="1" dirty="0" smtClean="0"/>
              <a:t>Retrait </a:t>
            </a:r>
            <a:r>
              <a:rPr lang="fr-CH" sz="2800" b="1" dirty="0"/>
              <a:t>de l’alinéa 3, art</a:t>
            </a:r>
            <a:r>
              <a:rPr lang="fr-CH" sz="2800" b="1" dirty="0" smtClean="0"/>
              <a:t>. 30 </a:t>
            </a:r>
            <a:r>
              <a:rPr lang="fr-CH" sz="2800" dirty="0"/>
              <a:t>prévoyant l’obligation de démanteler nos installations.</a:t>
            </a:r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r>
              <a:rPr lang="fr-CH" sz="2800" dirty="0" smtClean="0"/>
              <a:t>Quelques mois après, JY </a:t>
            </a:r>
            <a:r>
              <a:rPr lang="fr-CH" sz="2800" dirty="0"/>
              <a:t>Pidoux remet ce </a:t>
            </a:r>
            <a:r>
              <a:rPr lang="fr-CH" sz="2800" b="1" dirty="0"/>
              <a:t>même alinéa </a:t>
            </a:r>
            <a:r>
              <a:rPr lang="fr-CH" sz="2800" dirty="0"/>
              <a:t>au menu du Grand </a:t>
            </a:r>
            <a:r>
              <a:rPr lang="fr-CH" sz="2800" dirty="0" smtClean="0"/>
              <a:t>Conseil via </a:t>
            </a:r>
            <a:r>
              <a:rPr lang="fr-CH" sz="2800" dirty="0"/>
              <a:t>une </a:t>
            </a:r>
            <a:r>
              <a:rPr lang="fr-CH" sz="2800" b="1" dirty="0"/>
              <a:t>initiative parlementaire</a:t>
            </a:r>
            <a:r>
              <a:rPr lang="fr-CH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61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7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600" b="1" i="1" spc="-80" dirty="0">
                <a:solidFill>
                  <a:schemeClr val="accent1">
                    <a:lumMod val="75000"/>
                  </a:schemeClr>
                </a:solidFill>
              </a:rPr>
              <a:t>La consommation annuelle totale </a:t>
            </a:r>
            <a:r>
              <a:rPr lang="fr-CH" sz="2600" b="1" i="1" spc="-80" dirty="0" smtClean="0">
                <a:solidFill>
                  <a:schemeClr val="accent1">
                    <a:lumMod val="75000"/>
                  </a:schemeClr>
                </a:solidFill>
              </a:rPr>
              <a:t>d’un </a:t>
            </a:r>
            <a:r>
              <a:rPr lang="fr-CH" sz="2600" b="1" i="1" spc="-80" dirty="0">
                <a:solidFill>
                  <a:schemeClr val="accent1">
                    <a:lumMod val="75000"/>
                  </a:schemeClr>
                </a:solidFill>
              </a:rPr>
              <a:t>logement Tout Electrique</a:t>
            </a:r>
          </a:p>
          <a:p>
            <a:pPr marL="0" indent="0">
              <a:buNone/>
              <a:tabLst>
                <a:tab pos="5384800" algn="r"/>
                <a:tab pos="8070850" algn="r"/>
              </a:tabLst>
            </a:pPr>
            <a:endParaRPr lang="fr-CH" sz="2800" b="1" dirty="0" smtClean="0"/>
          </a:p>
          <a:p>
            <a:pPr marL="0" indent="0">
              <a:buNone/>
              <a:tabLst>
                <a:tab pos="5384800" algn="r"/>
                <a:tab pos="8159750" algn="r"/>
              </a:tabLst>
            </a:pPr>
            <a:r>
              <a:rPr lang="fr-CH" sz="2800" b="1" dirty="0" smtClean="0"/>
              <a:t>Total : 	</a:t>
            </a:r>
            <a:r>
              <a:rPr lang="fr-CH" sz="2800" b="1" u="sng" dirty="0" smtClean="0"/>
              <a:t>16’121 kWh</a:t>
            </a:r>
            <a:r>
              <a:rPr lang="fr-CH" sz="2800" b="1" dirty="0" smtClean="0"/>
              <a:t> </a:t>
            </a:r>
            <a:r>
              <a:rPr lang="fr-CH" sz="2800" b="1" dirty="0"/>
              <a:t>	</a:t>
            </a:r>
            <a:r>
              <a:rPr lang="fr-CH" sz="1600" dirty="0" smtClean="0"/>
              <a:t>(réel </a:t>
            </a:r>
            <a:r>
              <a:rPr lang="fr-CH" sz="1600" dirty="0"/>
              <a:t>sur </a:t>
            </a:r>
            <a:r>
              <a:rPr lang="fr-CH" sz="1600" dirty="0" smtClean="0"/>
              <a:t>échantillon de 804 </a:t>
            </a:r>
            <a:r>
              <a:rPr lang="fr-CH" sz="1600" dirty="0"/>
              <a:t>cas</a:t>
            </a:r>
            <a:r>
              <a:rPr lang="fr-CH" sz="1600" dirty="0" smtClean="0"/>
              <a:t>)</a:t>
            </a:r>
          </a:p>
          <a:p>
            <a:pPr marL="0" indent="0">
              <a:buNone/>
              <a:tabLst>
                <a:tab pos="5384800" algn="r"/>
                <a:tab pos="8070850" algn="r"/>
              </a:tabLst>
            </a:pPr>
            <a:endParaRPr lang="fr-CH" sz="1600" dirty="0"/>
          </a:p>
          <a:p>
            <a:pPr marL="0" indent="0">
              <a:buNone/>
              <a:tabLst>
                <a:tab pos="5384800" algn="r"/>
                <a:tab pos="8159750" algn="r"/>
              </a:tabLst>
            </a:pPr>
            <a:r>
              <a:rPr lang="fr-CH" sz="2800" dirty="0" smtClean="0"/>
              <a:t>- dont </a:t>
            </a:r>
            <a:r>
              <a:rPr lang="fr-CH" sz="2800" b="1" dirty="0" smtClean="0"/>
              <a:t>Chauffage : 	11’700 kWh	</a:t>
            </a:r>
            <a:r>
              <a:rPr lang="fr-CH" sz="2800" dirty="0" smtClean="0"/>
              <a:t> </a:t>
            </a:r>
            <a:r>
              <a:rPr lang="fr-CH" sz="1600" dirty="0" smtClean="0"/>
              <a:t>(</a:t>
            </a:r>
            <a:r>
              <a:rPr lang="fr-CH" sz="1600" dirty="0"/>
              <a:t>moyenne nationale)</a:t>
            </a:r>
          </a:p>
          <a:p>
            <a:pPr marL="0" indent="0">
              <a:buNone/>
              <a:tabLst>
                <a:tab pos="5384800" algn="r"/>
                <a:tab pos="8159750" algn="r"/>
              </a:tabLst>
            </a:pPr>
            <a:r>
              <a:rPr lang="fr-CH" sz="2800" dirty="0" smtClean="0"/>
              <a:t>- dont </a:t>
            </a:r>
            <a:r>
              <a:rPr lang="fr-CH" sz="2800" b="1" dirty="0" smtClean="0"/>
              <a:t>ECS</a:t>
            </a:r>
            <a:r>
              <a:rPr lang="fr-CH" sz="2800" b="1" baseline="36000" dirty="0" smtClean="0"/>
              <a:t>1</a:t>
            </a:r>
            <a:r>
              <a:rPr lang="fr-CH" sz="2800" b="1" dirty="0" smtClean="0"/>
              <a:t> : 	1’500 </a:t>
            </a:r>
            <a:r>
              <a:rPr lang="fr-CH" sz="2800" b="1" dirty="0"/>
              <a:t>à </a:t>
            </a:r>
            <a:r>
              <a:rPr lang="fr-CH" sz="2800" b="1" dirty="0" smtClean="0"/>
              <a:t>2’500 kWh 	</a:t>
            </a:r>
            <a:r>
              <a:rPr lang="fr-CH" sz="1600" dirty="0" smtClean="0"/>
              <a:t>(moyenne </a:t>
            </a:r>
            <a:r>
              <a:rPr lang="fr-CH" sz="1600" dirty="0"/>
              <a:t>sur des </a:t>
            </a:r>
            <a:r>
              <a:rPr lang="fr-CH" sz="1600" dirty="0" smtClean="0"/>
              <a:t>cas à</a:t>
            </a:r>
          </a:p>
          <a:p>
            <a:pPr marL="0" indent="0">
              <a:buNone/>
              <a:tabLst>
                <a:tab pos="5384800" algn="r"/>
                <a:tab pos="8159750" algn="r"/>
              </a:tabLst>
            </a:pPr>
            <a:r>
              <a:rPr lang="fr-CH" sz="1600" dirty="0"/>
              <a:t>	</a:t>
            </a:r>
            <a:r>
              <a:rPr lang="fr-CH" sz="1600" dirty="0" smtClean="0"/>
              <a:t>	 </a:t>
            </a:r>
            <a:r>
              <a:rPr lang="fr-CH" sz="1600" dirty="0"/>
              <a:t>doubles </a:t>
            </a:r>
            <a:r>
              <a:rPr lang="fr-CH" sz="1600" dirty="0" smtClean="0"/>
              <a:t>compteurs)</a:t>
            </a:r>
            <a:endParaRPr lang="fr-CH" sz="1600" dirty="0"/>
          </a:p>
          <a:p>
            <a:pPr marL="0" indent="0">
              <a:buNone/>
              <a:tabLst>
                <a:tab pos="5384800" algn="r"/>
                <a:tab pos="8159750" algn="r"/>
              </a:tabLst>
            </a:pPr>
            <a:r>
              <a:rPr lang="fr-CH" sz="2800" dirty="0" smtClean="0"/>
              <a:t>- dont </a:t>
            </a:r>
            <a:r>
              <a:rPr lang="fr-CH" sz="2800" b="1" dirty="0" smtClean="0"/>
              <a:t>Ménage</a:t>
            </a:r>
            <a:r>
              <a:rPr lang="fr-CH" sz="2800" b="1" baseline="36000" dirty="0" smtClean="0"/>
              <a:t>2</a:t>
            </a:r>
            <a:r>
              <a:rPr lang="fr-CH" sz="2800" b="1" dirty="0" smtClean="0"/>
              <a:t> : 	2’000 à 3’000 kWh 	</a:t>
            </a:r>
            <a:r>
              <a:rPr lang="fr-CH" sz="1600" dirty="0" smtClean="0"/>
              <a:t>(par différence)</a:t>
            </a:r>
          </a:p>
          <a:p>
            <a:pPr marL="0" indent="0">
              <a:buNone/>
              <a:tabLst>
                <a:tab pos="5384800" algn="r"/>
                <a:tab pos="8070850" algn="r"/>
              </a:tabLst>
            </a:pPr>
            <a:endParaRPr lang="fr-CH" sz="1600" dirty="0" smtClean="0"/>
          </a:p>
          <a:p>
            <a:pPr marL="0" indent="0">
              <a:buNone/>
              <a:tabLst>
                <a:tab pos="8070850" algn="r"/>
              </a:tabLst>
            </a:pPr>
            <a:endParaRPr lang="fr-CH" sz="1800" dirty="0" smtClean="0"/>
          </a:p>
          <a:p>
            <a:pPr marL="0" indent="0">
              <a:buNone/>
              <a:tabLst>
                <a:tab pos="3136900" algn="l"/>
                <a:tab pos="8070850" algn="r"/>
              </a:tabLst>
            </a:pPr>
            <a:r>
              <a:rPr lang="fr-CH" sz="1800" i="1" dirty="0" smtClean="0"/>
              <a:t>1) ECS: Eau </a:t>
            </a:r>
            <a:r>
              <a:rPr lang="fr-CH" sz="1800" i="1" dirty="0"/>
              <a:t>Chaude </a:t>
            </a:r>
            <a:r>
              <a:rPr lang="fr-CH" sz="1800" i="1" dirty="0" smtClean="0"/>
              <a:t>Sanitaire	2) Ménage: </a:t>
            </a:r>
            <a:r>
              <a:rPr lang="fr-CH" sz="1800" i="1" dirty="0"/>
              <a:t>éclairage, cuisine, </a:t>
            </a:r>
            <a:r>
              <a:rPr lang="fr-CH" sz="1800" i="1" dirty="0" smtClean="0"/>
              <a:t>loisirs</a:t>
            </a:r>
            <a:endParaRPr lang="fr-CH" sz="1800" i="1" dirty="0"/>
          </a:p>
        </p:txBody>
      </p:sp>
    </p:spTree>
    <p:extLst>
      <p:ext uri="{BB962C8B-B14F-4D97-AF65-F5344CB8AC3E}">
        <p14:creationId xmlns:p14="http://schemas.microsoft.com/office/powerpoint/2010/main" val="24797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3000" b="1" i="1" dirty="0" smtClean="0">
                <a:solidFill>
                  <a:schemeClr val="accent1">
                    <a:lumMod val="75000"/>
                  </a:schemeClr>
                </a:solidFill>
              </a:rPr>
              <a:t>Nos deux conseils</a:t>
            </a:r>
            <a:endParaRPr lang="fr-CH" sz="3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r>
              <a:rPr lang="fr-CH" sz="2800" dirty="0" smtClean="0"/>
              <a:t>1. Calculez </a:t>
            </a:r>
            <a:r>
              <a:rPr lang="fr-CH" sz="2800" dirty="0"/>
              <a:t>votre </a:t>
            </a:r>
            <a:r>
              <a:rPr lang="fr-CH" sz="2800" b="1" dirty="0" smtClean="0"/>
              <a:t>consommation </a:t>
            </a:r>
            <a:r>
              <a:rPr lang="fr-CH" sz="2800" b="1" dirty="0"/>
              <a:t>annuelle en </a:t>
            </a:r>
            <a:r>
              <a:rPr lang="fr-CH" sz="2800" b="1" dirty="0" smtClean="0"/>
              <a:t>kWh</a:t>
            </a:r>
            <a:r>
              <a:rPr lang="fr-CH" sz="2800" dirty="0" smtClean="0"/>
              <a:t>.</a:t>
            </a:r>
          </a:p>
          <a:p>
            <a:pPr marL="0" indent="0">
              <a:buNone/>
            </a:pPr>
            <a:r>
              <a:rPr lang="fr-CH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CH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situez-vous </a:t>
            </a:r>
            <a:r>
              <a:rPr lang="fr-CH" sz="2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 rapport à la moyenne</a:t>
            </a:r>
            <a:r>
              <a:rPr lang="fr-CH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CH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16’200 </a:t>
            </a:r>
            <a:r>
              <a:rPr lang="fr-CH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kWh annuels. C’est plus </a:t>
            </a:r>
            <a:r>
              <a:rPr lang="fr-CH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utile qu’un CECB.</a:t>
            </a:r>
          </a:p>
          <a:p>
            <a:pPr marL="0" indent="0">
              <a:buNone/>
            </a:pPr>
            <a:endParaRPr lang="fr-CH" sz="2600" dirty="0"/>
          </a:p>
          <a:p>
            <a:pPr marL="0" indent="0">
              <a:buNone/>
            </a:pPr>
            <a:r>
              <a:rPr lang="fr-CH" sz="2800" dirty="0" smtClean="0"/>
              <a:t>2. Réfléchissez à </a:t>
            </a:r>
            <a:r>
              <a:rPr lang="fr-CH" sz="2800" b="1" dirty="0" smtClean="0"/>
              <a:t>votre projet à 4-5 ans.</a:t>
            </a:r>
          </a:p>
          <a:p>
            <a:pPr marL="0" indent="0">
              <a:buNone/>
            </a:pPr>
            <a:r>
              <a:rPr lang="fr-CH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Voulez-vous </a:t>
            </a:r>
            <a:r>
              <a:rPr lang="fr-CH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vendre</a:t>
            </a:r>
            <a:r>
              <a:rPr lang="fr-CH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H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votre logement ou </a:t>
            </a:r>
            <a:r>
              <a:rPr lang="fr-CH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continuer </a:t>
            </a:r>
            <a:r>
              <a:rPr lang="fr-CH" sz="2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</a:t>
            </a:r>
            <a:r>
              <a:rPr lang="fr-CH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l’habiter</a:t>
            </a:r>
            <a:r>
              <a:rPr lang="fr-CH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fr-CH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vous envisagez de vendre, sachez que «chauffage électrique» n’est pas du tout tendance…</a:t>
            </a:r>
          </a:p>
        </p:txBody>
      </p:sp>
    </p:spTree>
    <p:extLst>
      <p:ext uri="{BB962C8B-B14F-4D97-AF65-F5344CB8AC3E}">
        <p14:creationId xmlns:p14="http://schemas.microsoft.com/office/powerpoint/2010/main" val="21232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248472"/>
          </a:xfrm>
        </p:spPr>
        <p:txBody>
          <a:bodyPr>
            <a:normAutofit/>
          </a:bodyPr>
          <a:lstStyle/>
          <a:p>
            <a:pPr marL="0" indent="628650">
              <a:buNone/>
            </a:pPr>
            <a:r>
              <a:rPr lang="fr-CH" sz="2800" dirty="0" smtClean="0"/>
              <a:t>Hommage à Albert Barras</a:t>
            </a:r>
            <a:endParaRPr lang="fr-CH" sz="2800" dirty="0"/>
          </a:p>
          <a:p>
            <a:pPr marL="542925" indent="-542925">
              <a:buFont typeface="+mj-lt"/>
              <a:buAutoNum type="arabicPeriod"/>
            </a:pPr>
            <a:r>
              <a:rPr lang="fr-CH" sz="2800" dirty="0" smtClean="0"/>
              <a:t> L’initiative J-Y Pidoux  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(J.-P. Mérot)</a:t>
            </a:r>
          </a:p>
          <a:p>
            <a:pPr marL="542925" indent="-542925">
              <a:buFont typeface="+mj-lt"/>
              <a:buAutoNum type="arabicPeriod"/>
            </a:pPr>
            <a:r>
              <a:rPr lang="fr-CH" sz="2800" dirty="0" smtClean="0"/>
              <a:t> Au niveau </a:t>
            </a:r>
            <a:r>
              <a:rPr lang="fr-CH" sz="2800" b="1" dirty="0" smtClean="0"/>
              <a:t>fédéral</a:t>
            </a:r>
            <a:r>
              <a:rPr lang="fr-CH" sz="2800" dirty="0" smtClean="0"/>
              <a:t>  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(O. </a:t>
            </a:r>
            <a:r>
              <a:rPr lang="fr-CH" sz="2800" dirty="0" err="1" smtClean="0">
                <a:solidFill>
                  <a:schemeClr val="accent1">
                    <a:lumMod val="75000"/>
                  </a:schemeClr>
                </a:solidFill>
              </a:rPr>
              <a:t>Feller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42925" indent="-542925">
              <a:buFont typeface="+mj-lt"/>
              <a:buAutoNum type="arabicPeriod"/>
            </a:pPr>
            <a:r>
              <a:rPr lang="fr-CH" sz="2800" dirty="0" smtClean="0"/>
              <a:t> Au </a:t>
            </a:r>
            <a:r>
              <a:rPr lang="fr-CH" sz="2800" b="1" dirty="0"/>
              <a:t>Grand Conseil </a:t>
            </a:r>
            <a:r>
              <a:rPr lang="fr-CH" sz="2800" b="1" dirty="0" smtClean="0"/>
              <a:t>Vaudois  </a:t>
            </a:r>
            <a:r>
              <a:rPr lang="fr-CH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G.-P. </a:t>
            </a:r>
            <a:r>
              <a:rPr lang="fr-CH" sz="2800" dirty="0">
                <a:solidFill>
                  <a:schemeClr val="accent1">
                    <a:lumMod val="75000"/>
                  </a:schemeClr>
                </a:solidFill>
              </a:rPr>
              <a:t>Bolay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42925" indent="-542925">
              <a:buFont typeface="+mj-lt"/>
              <a:buAutoNum type="arabicPeriod"/>
            </a:pPr>
            <a:r>
              <a:rPr lang="fr-CH" sz="2800" dirty="0" smtClean="0"/>
              <a:t> </a:t>
            </a:r>
            <a:r>
              <a:rPr lang="fr-CH" sz="2800" b="1" dirty="0" err="1" smtClean="0"/>
              <a:t>Ecobuilding</a:t>
            </a:r>
            <a:r>
              <a:rPr lang="fr-CH" sz="2800" dirty="0" smtClean="0"/>
              <a:t> nous conseille 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(S. </a:t>
            </a:r>
            <a:r>
              <a:rPr lang="fr-CH" sz="2800" dirty="0" err="1" smtClean="0">
                <a:solidFill>
                  <a:schemeClr val="accent1">
                    <a:lumMod val="75000"/>
                  </a:schemeClr>
                </a:solidFill>
              </a:rPr>
              <a:t>Pasche</a:t>
            </a:r>
            <a:r>
              <a:rPr lang="fr-CH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AutoNum type="arabicPeriod" startAt="5"/>
            </a:pPr>
            <a:r>
              <a:rPr lang="fr-CH" sz="2800" b="1" dirty="0" smtClean="0"/>
              <a:t>Q&amp;R:</a:t>
            </a:r>
            <a:r>
              <a:rPr lang="fr-CH" sz="2800" dirty="0" smtClean="0"/>
              <a:t> vos questions / des réponses</a:t>
            </a:r>
          </a:p>
          <a:p>
            <a:pPr marL="514350" indent="-514350">
              <a:buFont typeface="Arial" pitchFamily="34" charset="0"/>
              <a:buAutoNum type="arabicPeriod" startAt="5"/>
            </a:pPr>
            <a:r>
              <a:rPr lang="fr-CH" sz="2800" dirty="0"/>
              <a:t> Petite verrée de l’amitié</a:t>
            </a:r>
          </a:p>
          <a:p>
            <a:pPr marL="0" indent="0">
              <a:buNone/>
            </a:pPr>
            <a:endParaRPr lang="fr-CH" sz="28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83839" y="1616023"/>
            <a:ext cx="8229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H" sz="3000" b="1" i="1" dirty="0" smtClean="0">
                <a:solidFill>
                  <a:schemeClr val="accent1">
                    <a:lumMod val="75000"/>
                  </a:schemeClr>
                </a:solidFill>
              </a:rPr>
              <a:t>Au programme ce soir :</a:t>
            </a:r>
            <a:endParaRPr lang="fr-CH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84355" y="1437258"/>
            <a:ext cx="8364107" cy="1064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H" b="1" i="1" dirty="0" smtClean="0">
                <a:solidFill>
                  <a:schemeClr val="accent1">
                    <a:lumMod val="75000"/>
                  </a:schemeClr>
                </a:solidFill>
              </a:rPr>
              <a:t>La transition énergétique : (</a:t>
            </a:r>
            <a:r>
              <a:rPr lang="fr-CH" b="1" i="1" dirty="0" err="1" smtClean="0">
                <a:solidFill>
                  <a:schemeClr val="accent1">
                    <a:lumMod val="75000"/>
                  </a:schemeClr>
                </a:solidFill>
              </a:rPr>
              <a:t>Energieweinde</a:t>
            </a:r>
            <a:r>
              <a:rPr lang="fr-CH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CH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CH" sz="28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CH" i="1" dirty="0" smtClean="0">
                <a:solidFill>
                  <a:schemeClr val="accent1">
                    <a:lumMod val="75000"/>
                  </a:schemeClr>
                </a:solidFill>
              </a:rPr>
              <a:t>Une comparaison illustrée en quelques dates</a:t>
            </a:r>
            <a:endParaRPr lang="fr-CH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28000"/>
            <a:ext cx="3028071" cy="40690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2" y="2628000"/>
            <a:ext cx="3028071" cy="40690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628000"/>
            <a:ext cx="3028071" cy="4069080"/>
          </a:xfrm>
          <a:prstGeom prst="rect">
            <a:avLst/>
          </a:prstGeom>
        </p:spPr>
      </p:pic>
      <p:sp>
        <p:nvSpPr>
          <p:cNvPr id="31" name="Espace réservé du contenu 2"/>
          <p:cNvSpPr txBox="1">
            <a:spLocks/>
          </p:cNvSpPr>
          <p:nvPr/>
        </p:nvSpPr>
        <p:spPr>
          <a:xfrm>
            <a:off x="3367162" y="2696365"/>
            <a:ext cx="5307682" cy="87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983538" algn="r"/>
              </a:tabLst>
            </a:pPr>
            <a:r>
              <a:rPr lang="fr-CH" sz="1600" b="1" dirty="0"/>
              <a:t>" </a:t>
            </a:r>
            <a:r>
              <a:rPr lang="fr-CH" sz="1600" b="1" dirty="0" smtClean="0"/>
              <a:t>Le </a:t>
            </a:r>
            <a:r>
              <a:rPr lang="fr-CH" sz="1600" b="1" dirty="0"/>
              <a:t>développement industriel par </a:t>
            </a:r>
            <a:r>
              <a:rPr lang="fr-CH" sz="1600" b="1" dirty="0" smtClean="0"/>
              <a:t>l'utilisation </a:t>
            </a:r>
            <a:r>
              <a:rPr lang="fr-CH" sz="1600" b="1" dirty="0"/>
              <a:t>de l'énergie a pour but de réduire la peine et le </a:t>
            </a:r>
            <a:r>
              <a:rPr lang="fr-CH" sz="1600" b="1" dirty="0" smtClean="0"/>
              <a:t>travail </a:t>
            </a:r>
            <a:r>
              <a:rPr lang="fr-CH" sz="1600" b="1" dirty="0"/>
              <a:t>de </a:t>
            </a:r>
            <a:r>
              <a:rPr lang="fr-CH" sz="1600" b="1" dirty="0" smtClean="0"/>
              <a:t>l'Homme.  "           	Jeanne </a:t>
            </a:r>
            <a:r>
              <a:rPr lang="fr-CH" sz="1600" b="1" dirty="0" err="1"/>
              <a:t>Hersch</a:t>
            </a:r>
            <a:endParaRPr lang="fr-CH" sz="1600" dirty="0"/>
          </a:p>
        </p:txBody>
      </p:sp>
      <p:sp>
        <p:nvSpPr>
          <p:cNvPr id="32" name="Rectangle 31"/>
          <p:cNvSpPr/>
          <p:nvPr/>
        </p:nvSpPr>
        <p:spPr>
          <a:xfrm>
            <a:off x="3266422" y="3635644"/>
            <a:ext cx="21876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21.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Domestication </a:t>
            </a:r>
            <a:r>
              <a:rPr lang="fr-CH" sz="1500" dirty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feu </a:t>
            </a:r>
          </a:p>
          <a:p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(-350 000)</a:t>
            </a:r>
            <a:endParaRPr lang="fr-CH" sz="1500" i="1" dirty="0"/>
          </a:p>
        </p:txBody>
      </p:sp>
      <p:sp>
        <p:nvSpPr>
          <p:cNvPr id="33" name="Rectangle 32"/>
          <p:cNvSpPr/>
          <p:nvPr/>
        </p:nvSpPr>
        <p:spPr>
          <a:xfrm>
            <a:off x="3266422" y="4232972"/>
            <a:ext cx="27882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20.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Le levier et la roue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(-3000)</a:t>
            </a:r>
            <a:endParaRPr lang="fr-CH" sz="1500" i="1" dirty="0"/>
          </a:p>
        </p:txBody>
      </p:sp>
      <p:sp>
        <p:nvSpPr>
          <p:cNvPr id="34" name="Rectangle 33"/>
          <p:cNvSpPr/>
          <p:nvPr/>
        </p:nvSpPr>
        <p:spPr>
          <a:xfrm>
            <a:off x="3270523" y="4604577"/>
            <a:ext cx="28598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19.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Utilisation de la houille  (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1000)</a:t>
            </a:r>
            <a:endParaRPr lang="fr-CH" sz="1500" i="1" dirty="0"/>
          </a:p>
        </p:txBody>
      </p:sp>
      <p:sp>
        <p:nvSpPr>
          <p:cNvPr id="35" name="Rectangle 34"/>
          <p:cNvSpPr/>
          <p:nvPr/>
        </p:nvSpPr>
        <p:spPr>
          <a:xfrm>
            <a:off x="3267221" y="4924402"/>
            <a:ext cx="25378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18.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Machine à vapeur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(1679)</a:t>
            </a:r>
            <a:endParaRPr lang="fr-CH" sz="1500" i="1" dirty="0"/>
          </a:p>
        </p:txBody>
      </p:sp>
      <p:sp>
        <p:nvSpPr>
          <p:cNvPr id="36" name="Rectangle 35"/>
          <p:cNvSpPr/>
          <p:nvPr/>
        </p:nvSpPr>
        <p:spPr>
          <a:xfrm>
            <a:off x="3267221" y="5303581"/>
            <a:ext cx="28664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17.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Découverte du pétrole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(1859)</a:t>
            </a:r>
            <a:endParaRPr lang="fr-CH" sz="1500" i="1" dirty="0"/>
          </a:p>
        </p:txBody>
      </p:sp>
      <p:sp>
        <p:nvSpPr>
          <p:cNvPr id="37" name="Rectangle 36"/>
          <p:cNvSpPr/>
          <p:nvPr/>
        </p:nvSpPr>
        <p:spPr>
          <a:xfrm>
            <a:off x="3267221" y="5664887"/>
            <a:ext cx="19890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16.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L’électricité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(1868)</a:t>
            </a:r>
            <a:endParaRPr lang="fr-CH" sz="1500" i="1" dirty="0"/>
          </a:p>
        </p:txBody>
      </p:sp>
      <p:sp>
        <p:nvSpPr>
          <p:cNvPr id="38" name="Rectangle 37"/>
          <p:cNvSpPr/>
          <p:nvPr/>
        </p:nvSpPr>
        <p:spPr>
          <a:xfrm>
            <a:off x="3267221" y="6005541"/>
            <a:ext cx="26818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15.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Centrales nucléaires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(1951)</a:t>
            </a:r>
            <a:endParaRPr lang="fr-CH" sz="1500" i="1" dirty="0"/>
          </a:p>
        </p:txBody>
      </p:sp>
      <p:sp>
        <p:nvSpPr>
          <p:cNvPr id="39" name="Rectangle 38"/>
          <p:cNvSpPr/>
          <p:nvPr/>
        </p:nvSpPr>
        <p:spPr>
          <a:xfrm>
            <a:off x="3267221" y="6346195"/>
            <a:ext cx="1745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14. </a:t>
            </a:r>
            <a:r>
              <a:rPr lang="fr-CH" sz="1500" dirty="0" err="1" smtClean="0">
                <a:solidFill>
                  <a:schemeClr val="accent1">
                    <a:lumMod val="75000"/>
                  </a:schemeClr>
                </a:solidFill>
              </a:rPr>
              <a:t>Swissolar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(1978)</a:t>
            </a:r>
            <a:endParaRPr lang="fr-CH" sz="1500" i="1" dirty="0"/>
          </a:p>
        </p:txBody>
      </p:sp>
      <p:sp>
        <p:nvSpPr>
          <p:cNvPr id="40" name="Rectangle 39"/>
          <p:cNvSpPr/>
          <p:nvPr/>
        </p:nvSpPr>
        <p:spPr>
          <a:xfrm>
            <a:off x="6056236" y="3681815"/>
            <a:ext cx="22988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13.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Pompes à chaleur - PAC</a:t>
            </a:r>
          </a:p>
          <a:p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       (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1985)</a:t>
            </a:r>
            <a:endParaRPr lang="fr-CH" sz="1500" i="1" dirty="0"/>
          </a:p>
        </p:txBody>
      </p:sp>
      <p:sp>
        <p:nvSpPr>
          <p:cNvPr id="41" name="Rectangle 40"/>
          <p:cNvSpPr/>
          <p:nvPr/>
        </p:nvSpPr>
        <p:spPr>
          <a:xfrm>
            <a:off x="6054669" y="4278721"/>
            <a:ext cx="235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12.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Production par éolienne</a:t>
            </a:r>
          </a:p>
          <a:p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       (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1990)</a:t>
            </a:r>
            <a:endParaRPr lang="fr-CH" sz="1500" i="1" dirty="0"/>
          </a:p>
        </p:txBody>
      </p:sp>
      <p:sp>
        <p:nvSpPr>
          <p:cNvPr id="42" name="Rectangle 41"/>
          <p:cNvSpPr/>
          <p:nvPr/>
        </p:nvSpPr>
        <p:spPr>
          <a:xfrm>
            <a:off x="6084168" y="4785779"/>
            <a:ext cx="22146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11.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Gaz de schiste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(2000)</a:t>
            </a:r>
            <a:endParaRPr lang="fr-CH" sz="1500" i="1" dirty="0"/>
          </a:p>
        </p:txBody>
      </p:sp>
      <p:sp>
        <p:nvSpPr>
          <p:cNvPr id="43" name="Rectangle 42"/>
          <p:cNvSpPr/>
          <p:nvPr/>
        </p:nvSpPr>
        <p:spPr>
          <a:xfrm>
            <a:off x="6084168" y="5118754"/>
            <a:ext cx="25378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10.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Pétrole de schiste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(2006)</a:t>
            </a:r>
            <a:endParaRPr lang="fr-CH" sz="1500" i="1" dirty="0"/>
          </a:p>
        </p:txBody>
      </p:sp>
      <p:sp>
        <p:nvSpPr>
          <p:cNvPr id="44" name="Rectangle 43"/>
          <p:cNvSpPr/>
          <p:nvPr/>
        </p:nvSpPr>
        <p:spPr>
          <a:xfrm>
            <a:off x="6187254" y="5461539"/>
            <a:ext cx="2261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9.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Batteries efficientes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(?)</a:t>
            </a:r>
            <a:endParaRPr lang="fr-CH" sz="1500" i="1" dirty="0"/>
          </a:p>
        </p:txBody>
      </p:sp>
      <p:sp>
        <p:nvSpPr>
          <p:cNvPr id="45" name="Rectangle 44"/>
          <p:cNvSpPr/>
          <p:nvPr/>
        </p:nvSpPr>
        <p:spPr>
          <a:xfrm>
            <a:off x="6192810" y="5803433"/>
            <a:ext cx="24439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8.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Centrales au thorium?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(?)</a:t>
            </a:r>
            <a:endParaRPr lang="fr-CH" sz="1500" i="1" dirty="0"/>
          </a:p>
        </p:txBody>
      </p:sp>
      <p:sp>
        <p:nvSpPr>
          <p:cNvPr id="46" name="Rectangle 45"/>
          <p:cNvSpPr/>
          <p:nvPr/>
        </p:nvSpPr>
        <p:spPr>
          <a:xfrm>
            <a:off x="6198078" y="6126598"/>
            <a:ext cx="10679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500" dirty="0" smtClean="0">
                <a:solidFill>
                  <a:srgbClr val="000000"/>
                </a:solidFill>
              </a:rPr>
              <a:t>7. </a:t>
            </a:r>
            <a:r>
              <a:rPr lang="fr-CH" sz="1500" dirty="0" smtClean="0">
                <a:solidFill>
                  <a:schemeClr val="accent1">
                    <a:lumMod val="75000"/>
                  </a:schemeClr>
                </a:solidFill>
              </a:rPr>
              <a:t>????   </a:t>
            </a:r>
            <a:r>
              <a:rPr lang="fr-CH" sz="1500" i="1" dirty="0" smtClean="0">
                <a:solidFill>
                  <a:schemeClr val="accent1">
                    <a:lumMod val="75000"/>
                  </a:schemeClr>
                </a:solidFill>
              </a:rPr>
              <a:t>(?)</a:t>
            </a:r>
            <a:endParaRPr lang="fr-CH" sz="1500" i="1" dirty="0"/>
          </a:p>
        </p:txBody>
      </p:sp>
    </p:spTree>
    <p:extLst>
      <p:ext uri="{BB962C8B-B14F-4D97-AF65-F5344CB8AC3E}">
        <p14:creationId xmlns:p14="http://schemas.microsoft.com/office/powerpoint/2010/main" val="28399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7" cy="40324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CH" sz="3600" b="1" dirty="0" smtClean="0"/>
          </a:p>
          <a:p>
            <a:pPr marL="0" indent="0" algn="ctr">
              <a:buNone/>
            </a:pPr>
            <a:endParaRPr lang="fr-CH" sz="3600" b="1" dirty="0"/>
          </a:p>
          <a:p>
            <a:pPr marL="0" indent="0" algn="ctr">
              <a:buNone/>
            </a:pPr>
            <a:r>
              <a:rPr lang="fr-CH" sz="3600" b="1" dirty="0" smtClean="0"/>
              <a:t>Energies finales</a:t>
            </a:r>
          </a:p>
          <a:p>
            <a:pPr marL="0" indent="0" algn="ctr">
              <a:buNone/>
            </a:pPr>
            <a:r>
              <a:rPr lang="fr-CH" sz="2800" dirty="0" smtClean="0"/>
              <a:t>et</a:t>
            </a:r>
            <a:endParaRPr lang="fr-CH" sz="2800" dirty="0"/>
          </a:p>
          <a:p>
            <a:pPr marL="0" indent="0" algn="ctr">
              <a:buNone/>
            </a:pPr>
            <a:r>
              <a:rPr lang="fr-CH" sz="3600" b="1" dirty="0" smtClean="0"/>
              <a:t>Energies primaires</a:t>
            </a:r>
          </a:p>
        </p:txBody>
      </p:sp>
    </p:spTree>
    <p:extLst>
      <p:ext uri="{BB962C8B-B14F-4D97-AF65-F5344CB8AC3E}">
        <p14:creationId xmlns:p14="http://schemas.microsoft.com/office/powerpoint/2010/main" val="639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923" y="1556792"/>
            <a:ext cx="8354539" cy="475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b="1" i="1" dirty="0">
                <a:solidFill>
                  <a:schemeClr val="accent1">
                    <a:lumMod val="75000"/>
                  </a:schemeClr>
                </a:solidFill>
              </a:rPr>
              <a:t>L’utilisation de </a:t>
            </a:r>
            <a:r>
              <a:rPr lang="fr-CH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l’énergie finale </a:t>
            </a:r>
            <a:r>
              <a:rPr lang="fr-CH" sz="2400" b="1" i="1" dirty="0" smtClean="0">
                <a:solidFill>
                  <a:schemeClr val="accent1">
                    <a:lumMod val="75000"/>
                  </a:schemeClr>
                </a:solidFill>
              </a:rPr>
              <a:t>(en gros) </a:t>
            </a:r>
          </a:p>
          <a:p>
            <a:pPr marL="0" indent="0">
              <a:buNone/>
            </a:pPr>
            <a:endParaRPr lang="fr-CH" sz="3600" b="1" dirty="0"/>
          </a:p>
          <a:p>
            <a:pPr marL="0" indent="0">
              <a:buNone/>
            </a:pPr>
            <a:r>
              <a:rPr lang="fr-CH" sz="3600" dirty="0" smtClean="0"/>
              <a:t>l’</a:t>
            </a:r>
            <a:r>
              <a:rPr lang="fr-CH" sz="3600" dirty="0" smtClean="0">
                <a:solidFill>
                  <a:schemeClr val="accent3">
                    <a:lumMod val="75000"/>
                  </a:schemeClr>
                </a:solidFill>
              </a:rPr>
              <a:t>économie </a:t>
            </a:r>
            <a:r>
              <a:rPr lang="fr-CH" sz="3600" dirty="0" smtClean="0"/>
              <a:t>: 	35</a:t>
            </a:r>
            <a:r>
              <a:rPr lang="fr-CH" sz="3600" dirty="0"/>
              <a:t>%</a:t>
            </a:r>
          </a:p>
          <a:p>
            <a:pPr marL="0" indent="0">
              <a:buNone/>
            </a:pPr>
            <a:r>
              <a:rPr lang="fr-CH" sz="3600" dirty="0" smtClean="0"/>
              <a:t>la </a:t>
            </a:r>
            <a:r>
              <a:rPr lang="fr-CH" sz="3600" dirty="0" smtClean="0">
                <a:solidFill>
                  <a:schemeClr val="accent6">
                    <a:lumMod val="75000"/>
                  </a:schemeClr>
                </a:solidFill>
              </a:rPr>
              <a:t>mobilité </a:t>
            </a:r>
            <a:r>
              <a:rPr lang="fr-CH" sz="3600" dirty="0" smtClean="0"/>
              <a:t>: 	34</a:t>
            </a:r>
            <a:r>
              <a:rPr lang="fr-CH" sz="3600" dirty="0"/>
              <a:t>%</a:t>
            </a:r>
          </a:p>
          <a:p>
            <a:pPr marL="0" indent="0">
              <a:buNone/>
            </a:pPr>
            <a:r>
              <a:rPr lang="fr-CH" sz="3600" dirty="0" smtClean="0"/>
              <a:t>les </a:t>
            </a:r>
            <a:r>
              <a:rPr lang="fr-CH" sz="3600" dirty="0" smtClean="0">
                <a:solidFill>
                  <a:schemeClr val="accent1">
                    <a:lumMod val="75000"/>
                  </a:schemeClr>
                </a:solidFill>
              </a:rPr>
              <a:t>ménages</a:t>
            </a:r>
            <a:r>
              <a:rPr lang="fr-CH" sz="3600" dirty="0" smtClean="0"/>
              <a:t> </a:t>
            </a:r>
            <a:r>
              <a:rPr lang="fr-CH" sz="3600" dirty="0"/>
              <a:t>: </a:t>
            </a:r>
            <a:r>
              <a:rPr lang="fr-CH" sz="3600" dirty="0" smtClean="0"/>
              <a:t>	30</a:t>
            </a:r>
            <a:r>
              <a:rPr lang="fr-CH" sz="3600" dirty="0"/>
              <a:t>%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035037"/>
              </p:ext>
            </p:extLst>
          </p:nvPr>
        </p:nvGraphicFramePr>
        <p:xfrm>
          <a:off x="5652120" y="3429000"/>
          <a:ext cx="2848917" cy="276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18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5" y="1628800"/>
            <a:ext cx="8352927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b="1" i="1" dirty="0" smtClean="0">
                <a:solidFill>
                  <a:schemeClr val="accent1">
                    <a:lumMod val="75000"/>
                  </a:schemeClr>
                </a:solidFill>
              </a:rPr>
              <a:t>L’utilisation </a:t>
            </a:r>
            <a:r>
              <a:rPr lang="fr-CH" b="1" i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CH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l’énergie finale </a:t>
            </a:r>
            <a:r>
              <a:rPr lang="fr-CH" sz="2400" b="1" i="1" dirty="0" smtClean="0">
                <a:solidFill>
                  <a:schemeClr val="accent1">
                    <a:lumMod val="75000"/>
                  </a:schemeClr>
                </a:solidFill>
              </a:rPr>
              <a:t>(suite) en 2010</a:t>
            </a:r>
            <a:endParaRPr lang="fr-CH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H" sz="1600" dirty="0" smtClean="0"/>
          </a:p>
          <a:p>
            <a:pPr marL="0" indent="0">
              <a:buNone/>
            </a:pPr>
            <a:r>
              <a:rPr lang="fr-CH" dirty="0" smtClean="0"/>
              <a:t>32 </a:t>
            </a:r>
            <a:r>
              <a:rPr lang="fr-CH" dirty="0"/>
              <a:t>% du total de l’énergie finale est </a:t>
            </a:r>
            <a:r>
              <a:rPr lang="fr-CH" dirty="0" smtClean="0"/>
              <a:t>utilisé pour </a:t>
            </a:r>
            <a:r>
              <a:rPr lang="fr-CH" dirty="0"/>
              <a:t>le </a:t>
            </a:r>
            <a:r>
              <a:rPr lang="fr-CH" b="1" dirty="0" smtClean="0"/>
              <a:t>chauffage</a:t>
            </a:r>
          </a:p>
          <a:p>
            <a:pPr marL="0" indent="0">
              <a:buNone/>
            </a:pPr>
            <a:r>
              <a:rPr lang="fr-CH" sz="2600" dirty="0" smtClean="0"/>
              <a:t>… dont 22% </a:t>
            </a:r>
            <a:r>
              <a:rPr lang="fr-CH" sz="2600" dirty="0"/>
              <a:t>environ pour le chauffage </a:t>
            </a:r>
            <a:r>
              <a:rPr lang="fr-CH" sz="2600" dirty="0" smtClean="0"/>
              <a:t>domestique.</a:t>
            </a:r>
          </a:p>
          <a:p>
            <a:pPr marL="0" indent="0">
              <a:buNone/>
            </a:pPr>
            <a:r>
              <a:rPr lang="fr-CH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Rappelez vous: 30% de l’énergie finale est utilisée par les ménages.</a:t>
            </a:r>
            <a:endParaRPr lang="fr-CH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2600" dirty="0" smtClean="0"/>
              <a:t>3.5% </a:t>
            </a:r>
            <a:r>
              <a:rPr lang="fr-CH" sz="2600" dirty="0"/>
              <a:t>du total de l’énergie sert à chauffer l’eau (ECS</a:t>
            </a:r>
            <a:r>
              <a:rPr lang="fr-CH" sz="2600" dirty="0" smtClean="0"/>
              <a:t>) , dont 1% </a:t>
            </a:r>
            <a:r>
              <a:rPr lang="fr-CH" sz="2600" dirty="0" smtClean="0"/>
              <a:t>par l’électricité.</a:t>
            </a: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18376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4" y="1613757"/>
            <a:ext cx="639775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5" y="1628800"/>
            <a:ext cx="8352927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b="1" i="1" dirty="0" smtClean="0">
                <a:solidFill>
                  <a:schemeClr val="accent1">
                    <a:lumMod val="75000"/>
                  </a:schemeClr>
                </a:solidFill>
              </a:rPr>
              <a:t>Rôles politiques : </a:t>
            </a:r>
            <a:endParaRPr lang="fr-CH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H" sz="2600" dirty="0" smtClean="0"/>
          </a:p>
          <a:p>
            <a:pPr marL="0" indent="0">
              <a:buNone/>
            </a:pPr>
            <a:r>
              <a:rPr lang="fr-CH" sz="2600" dirty="0" smtClean="0"/>
              <a:t>La </a:t>
            </a:r>
            <a:r>
              <a:rPr lang="fr-CH" sz="2600" b="1" dirty="0"/>
              <a:t>Confédération</a:t>
            </a:r>
            <a:r>
              <a:rPr lang="fr-CH" sz="2600" dirty="0"/>
              <a:t> fixe la Stratégie Energétique</a:t>
            </a:r>
          </a:p>
          <a:p>
            <a:pPr marL="0" indent="0">
              <a:buNone/>
            </a:pPr>
            <a:endParaRPr lang="fr-CH" sz="2600" dirty="0"/>
          </a:p>
          <a:p>
            <a:pPr marL="0" indent="0">
              <a:buNone/>
            </a:pPr>
            <a:r>
              <a:rPr lang="fr-CH" sz="2600" dirty="0"/>
              <a:t>Mais </a:t>
            </a:r>
            <a:r>
              <a:rPr lang="fr-CH" sz="2600" b="1" dirty="0"/>
              <a:t>chaque canton </a:t>
            </a:r>
            <a:r>
              <a:rPr lang="fr-CH" sz="2600" dirty="0"/>
              <a:t>est responsable de la règlementation relative à la consommation d’énergie. </a:t>
            </a:r>
            <a:endParaRPr lang="fr-CH" sz="2600" dirty="0" smtClean="0"/>
          </a:p>
          <a:p>
            <a:pPr marL="0" indent="0">
              <a:buNone/>
            </a:pPr>
            <a:endParaRPr lang="fr-CH" sz="2600" dirty="0"/>
          </a:p>
          <a:p>
            <a:pPr marL="0" indent="0">
              <a:buNone/>
            </a:pPr>
            <a:r>
              <a:rPr lang="fr-CH" sz="2600" dirty="0"/>
              <a:t>Vaud a terminé la </a:t>
            </a:r>
            <a:r>
              <a:rPr lang="fr-CH" sz="2600" b="1" dirty="0"/>
              <a:t>révision de sa loi </a:t>
            </a:r>
            <a:r>
              <a:rPr lang="fr-CH" sz="2600" dirty="0"/>
              <a:t>sur l’Energie le </a:t>
            </a:r>
            <a:r>
              <a:rPr lang="fr-CH" sz="2600" dirty="0" smtClean="0"/>
              <a:t>23 octobre 2013. </a:t>
            </a:r>
            <a:endParaRPr lang="fr-CH" sz="2600" dirty="0"/>
          </a:p>
          <a:p>
            <a:pPr marL="0" indent="0">
              <a:buNone/>
            </a:pPr>
            <a:r>
              <a:rPr lang="fr-CH" sz="2600" dirty="0"/>
              <a:t>Le </a:t>
            </a:r>
            <a:r>
              <a:rPr lang="fr-CH" sz="2600" b="1" dirty="0"/>
              <a:t>Règlement d’application</a:t>
            </a:r>
            <a:r>
              <a:rPr lang="fr-CH" sz="2600" dirty="0"/>
              <a:t> a été publié le 15 juillet </a:t>
            </a:r>
            <a:r>
              <a:rPr lang="fr-CH" sz="2600" dirty="0" smtClean="0"/>
              <a:t>2014</a:t>
            </a: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650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06489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r>
              <a:rPr lang="fr-CH" sz="2800" dirty="0" smtClean="0"/>
              <a:t>La </a:t>
            </a:r>
            <a:r>
              <a:rPr lang="fr-CH" sz="2800" dirty="0"/>
              <a:t>notion de </a:t>
            </a:r>
            <a:r>
              <a:rPr lang="fr-CH" sz="2800" b="1" dirty="0"/>
              <a:t>renouvellement de nos chauffages </a:t>
            </a:r>
            <a:r>
              <a:rPr lang="fr-CH" sz="2800" dirty="0"/>
              <a:t>fut au centre des </a:t>
            </a:r>
            <a:r>
              <a:rPr lang="fr-CH" sz="2800" dirty="0" smtClean="0"/>
              <a:t>débats et </a:t>
            </a:r>
            <a:r>
              <a:rPr lang="fr-CH" sz="2800" dirty="0"/>
              <a:t>du règlement.</a:t>
            </a:r>
          </a:p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r>
              <a:rPr lang="fr-CH" sz="2800" dirty="0"/>
              <a:t>Les raisons de notre recours à la Cour </a:t>
            </a:r>
            <a:r>
              <a:rPr lang="fr-CH" sz="2800" dirty="0" smtClean="0"/>
              <a:t>Constitutionnelle…et son irrecevabilité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941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496</Words>
  <Application>Microsoft Office PowerPoint</Application>
  <PresentationFormat>Affichage à l'écran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JPP</dc:creator>
  <cp:lastModifiedBy>Jean-Pierre Mérot</cp:lastModifiedBy>
  <cp:revision>154</cp:revision>
  <cp:lastPrinted>2012-10-08T17:28:51Z</cp:lastPrinted>
  <dcterms:created xsi:type="dcterms:W3CDTF">2012-10-03T16:43:59Z</dcterms:created>
  <dcterms:modified xsi:type="dcterms:W3CDTF">2014-10-08T08:35:45Z</dcterms:modified>
</cp:coreProperties>
</file>