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18" r:id="rId3"/>
    <p:sldId id="319" r:id="rId4"/>
    <p:sldId id="294" r:id="rId5"/>
    <p:sldId id="302" r:id="rId6"/>
    <p:sldId id="303" r:id="rId7"/>
    <p:sldId id="291" r:id="rId8"/>
    <p:sldId id="293" r:id="rId9"/>
    <p:sldId id="312" r:id="rId10"/>
    <p:sldId id="311" r:id="rId11"/>
    <p:sldId id="314" r:id="rId12"/>
    <p:sldId id="317" r:id="rId13"/>
    <p:sldId id="315" r:id="rId14"/>
    <p:sldId id="301" r:id="rId15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8 octobre 2014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‹#›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992888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Mercredi 8 octobre 2014, </a:t>
            </a:r>
            <a:r>
              <a:rPr lang="fr-FR" sz="2800" dirty="0" err="1" smtClean="0"/>
              <a:t>Chéserex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685800"/>
          </a:xfrm>
        </p:spPr>
        <p:txBody>
          <a:bodyPr/>
          <a:lstStyle/>
          <a:p>
            <a:r>
              <a:rPr lang="fr-FR" dirty="0" smtClean="0"/>
              <a:t>Entrée en vigueur </a:t>
            </a:r>
            <a:r>
              <a:rPr lang="fr-FR" dirty="0" err="1" smtClean="0"/>
              <a:t>LVLEne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/>
              <a:t>Courrier de Choc électrique à Mme De </a:t>
            </a:r>
            <a:r>
              <a:rPr lang="fr-FR" sz="2800" dirty="0" err="1"/>
              <a:t>Quattro</a:t>
            </a:r>
            <a:r>
              <a:rPr lang="fr-FR" sz="2800" dirty="0"/>
              <a:t> du </a:t>
            </a:r>
            <a:r>
              <a:rPr lang="fr-FR" sz="2800" b="1" dirty="0"/>
              <a:t>30 octobre 2013</a:t>
            </a:r>
            <a:r>
              <a:rPr lang="fr-FR" sz="2800" dirty="0"/>
              <a:t>, confirmant notre </a:t>
            </a:r>
            <a:r>
              <a:rPr lang="fr-FR" sz="2800" dirty="0" smtClean="0"/>
              <a:t>disponibilité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Loi </a:t>
            </a:r>
            <a:r>
              <a:rPr lang="fr-FR" sz="2800" dirty="0"/>
              <a:t>publiée le </a:t>
            </a:r>
            <a:r>
              <a:rPr lang="fr-FR" sz="2800" b="1" dirty="0"/>
              <a:t>12 novembre 2013 </a:t>
            </a:r>
            <a:r>
              <a:rPr lang="fr-FR" sz="2800" dirty="0"/>
              <a:t>dans la FAO, </a:t>
            </a:r>
            <a:br>
              <a:rPr lang="fr-FR" sz="2800" dirty="0"/>
            </a:br>
            <a:r>
              <a:rPr lang="fr-FR" sz="2800" dirty="0"/>
              <a:t>aucun référendum lancé contre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Réponse positive de Mme De </a:t>
            </a:r>
            <a:r>
              <a:rPr lang="fr-FR" sz="2800" dirty="0" err="1" smtClean="0"/>
              <a:t>Quattro</a:t>
            </a:r>
            <a:r>
              <a:rPr lang="fr-FR" sz="2800" dirty="0" smtClean="0"/>
              <a:t> au courrier de Choc électrique le </a:t>
            </a:r>
            <a:r>
              <a:rPr lang="fr-FR" sz="2800" b="1" dirty="0" smtClean="0"/>
              <a:t>28 novembre 2013</a:t>
            </a:r>
            <a:endParaRPr lang="fr-FR" sz="2800" b="1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Communiqué </a:t>
            </a:r>
            <a:r>
              <a:rPr lang="fr-FR" sz="2800" dirty="0"/>
              <a:t>du Conseil d’Etat du </a:t>
            </a:r>
            <a:r>
              <a:rPr lang="fr-FR" sz="2800" b="1" dirty="0"/>
              <a:t>6 février 2014</a:t>
            </a:r>
            <a:r>
              <a:rPr lang="fr-FR" sz="2800" dirty="0"/>
              <a:t>, </a:t>
            </a:r>
            <a:r>
              <a:rPr lang="fr-FR" sz="2800" dirty="0" smtClean="0"/>
              <a:t>entrée </a:t>
            </a:r>
            <a:r>
              <a:rPr lang="fr-FR" sz="2800" dirty="0"/>
              <a:t>en vigueur de la </a:t>
            </a:r>
            <a:r>
              <a:rPr lang="fr-FR" sz="2800" dirty="0" err="1"/>
              <a:t>LVLEne</a:t>
            </a:r>
            <a:r>
              <a:rPr lang="fr-FR" sz="2800" dirty="0"/>
              <a:t> au </a:t>
            </a:r>
            <a:r>
              <a:rPr lang="fr-FR" sz="2800" b="1" dirty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</a:t>
            </a:r>
            <a:r>
              <a:rPr lang="fr-FR" sz="2800" b="1" dirty="0"/>
              <a:t>juillet 2014 </a:t>
            </a:r>
            <a:endParaRPr lang="fr-FR" sz="2800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Rédaction du règlement</a:t>
            </a:r>
            <a:r>
              <a:rPr lang="fr-FR" sz="2800" dirty="0"/>
              <a:t> </a:t>
            </a:r>
            <a:r>
              <a:rPr lang="fr-FR" sz="2800" dirty="0" smtClean="0"/>
              <a:t>d’application, entrée en vigueur </a:t>
            </a:r>
            <a:r>
              <a:rPr lang="fr-FR" sz="2800" b="1" dirty="0" smtClean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août 2014 </a:t>
            </a:r>
            <a:r>
              <a:rPr lang="fr-FR" sz="2800" dirty="0" smtClean="0"/>
              <a:t>/ </a:t>
            </a:r>
            <a:r>
              <a:rPr lang="fr-FR" sz="2800" b="1" dirty="0" smtClean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février 2015</a:t>
            </a:r>
          </a:p>
          <a:p>
            <a:pPr marL="0" indent="0"/>
            <a:r>
              <a:rPr lang="fr-FR" sz="2200" dirty="0" smtClean="0"/>
              <a:t/>
            </a:r>
            <a:br>
              <a:rPr lang="fr-FR" sz="2200" dirty="0" smtClean="0"/>
            </a:br>
            <a:endParaRPr lang="fr-FR" sz="2200" dirty="0" smtClean="0"/>
          </a:p>
          <a:p>
            <a:pPr>
              <a:buFont typeface="Arial" pitchFamily="34" charset="0"/>
              <a:buChar char="•"/>
            </a:pPr>
            <a:endParaRPr lang="fr-FR" sz="2800" dirty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3875065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685800"/>
          </a:xfrm>
        </p:spPr>
        <p:txBody>
          <a:bodyPr/>
          <a:lstStyle/>
          <a:p>
            <a:r>
              <a:rPr lang="fr-CH" dirty="0" err="1" smtClean="0"/>
              <a:t>Init</a:t>
            </a:r>
            <a:r>
              <a:rPr lang="fr-CH"/>
              <a:t>.</a:t>
            </a:r>
            <a:r>
              <a:rPr lang="fr-CH" smtClean="0"/>
              <a:t> </a:t>
            </a:r>
            <a:r>
              <a:rPr lang="fr-CH" dirty="0" err="1" smtClean="0"/>
              <a:t>Pidoux</a:t>
            </a:r>
            <a:r>
              <a:rPr lang="fr-CH" dirty="0" smtClean="0"/>
              <a:t> 4 février 2014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5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7423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85800"/>
          </a:xfrm>
        </p:spPr>
        <p:txBody>
          <a:bodyPr/>
          <a:lstStyle/>
          <a:p>
            <a:r>
              <a:rPr lang="fr-CH" dirty="0" smtClean="0"/>
              <a:t>Planning Initiative Pidoux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11 mars 2014 </a:t>
            </a:r>
            <a:r>
              <a:rPr lang="fr-CH" dirty="0" smtClean="0"/>
              <a:t>: développement</a:t>
            </a:r>
            <a:endParaRPr lang="fr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Vu le débat, demande par M. Pidoux de renvoi en commission (automatique)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Séance de commission le </a:t>
            </a:r>
            <a:r>
              <a:rPr lang="fr-CH" b="1" dirty="0" smtClean="0"/>
              <a:t>13 juin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Débats au Grand Conseil: </a:t>
            </a:r>
            <a:r>
              <a:rPr lang="fr-CH" b="1" dirty="0" smtClean="0"/>
              <a:t>automne 2014 </a:t>
            </a:r>
            <a:r>
              <a:rPr lang="fr-CH" dirty="0" smtClean="0"/>
              <a:t>pour prise en considération, </a:t>
            </a:r>
            <a:r>
              <a:rPr lang="fr-CH" i="1" dirty="0" smtClean="0"/>
              <a:t>OK probable </a:t>
            </a:r>
            <a:r>
              <a:rPr lang="fr-CH" dirty="0" smtClean="0"/>
              <a:t>/</a:t>
            </a:r>
            <a:br>
              <a:rPr lang="fr-CH" dirty="0" smtClean="0"/>
            </a:br>
            <a:r>
              <a:rPr lang="fr-CH" b="1" dirty="0" smtClean="0"/>
              <a:t>printemps 2015</a:t>
            </a:r>
            <a:r>
              <a:rPr lang="fr-CH" dirty="0" smtClean="0"/>
              <a:t> pour révision LVLEne</a:t>
            </a:r>
            <a:endParaRPr lang="fr-CH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Référendum éventuel : </a:t>
            </a:r>
            <a:r>
              <a:rPr lang="fr-CH" b="1" dirty="0" smtClean="0"/>
              <a:t>printemps/été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12’000 signatures</a:t>
            </a:r>
            <a:r>
              <a:rPr lang="fr-CH" dirty="0" smtClean="0"/>
              <a:t> à récolter en </a:t>
            </a:r>
            <a:r>
              <a:rPr lang="fr-CH" b="1" dirty="0" smtClean="0"/>
              <a:t>60 jours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Point de situation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896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Règlement d’application, pire que la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Interdiction du chauffage électrique, inscrite dans la LVLEne, énervement prévisible GC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Vœu de la commission d’un contre-projet, accueil favorable du Conseil d’Etat, mais résultat intermédiaire (loi-Ip Pidoux)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I</a:t>
            </a:r>
            <a:r>
              <a:rPr lang="fr-CH" dirty="0" smtClean="0"/>
              <a:t>nitiative Pidoux acceptée = Référendum chauffage électrique et boilers, avec CVI et </a:t>
            </a:r>
            <a:br>
              <a:rPr lang="fr-CH" dirty="0" smtClean="0"/>
            </a:br>
            <a:r>
              <a:rPr lang="fr-CH" b="1" dirty="0" smtClean="0">
                <a:solidFill>
                  <a:srgbClr val="FF0000"/>
                </a:solidFill>
              </a:rPr>
              <a:t>25’000 propriétaires fâchés + entourage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 smtClean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68144" y="4937263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  <a:endParaRPr lang="fr-CH" sz="32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0"/>
            <a:ext cx="4742342" cy="6525344"/>
          </a:xfrm>
        </p:spPr>
      </p:pic>
      <p:sp>
        <p:nvSpPr>
          <p:cNvPr id="6" name="ZoneTexte 5"/>
          <p:cNvSpPr txBox="1"/>
          <p:nvPr/>
        </p:nvSpPr>
        <p:spPr>
          <a:xfrm>
            <a:off x="6365776" y="1916832"/>
            <a:ext cx="27782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Présentation fin 2011 du Projet LVLEne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Conférence</a:t>
            </a:r>
            <a:r>
              <a:rPr lang="fr-CH" sz="3200" dirty="0" smtClean="0">
                <a:latin typeface="+mn-lt"/>
              </a:rPr>
              <a:t/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Loi vaudoise (LVLEne)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revue en profondeur, </a:t>
            </a:r>
            <a:br>
              <a:rPr lang="fr-FR" dirty="0" smtClean="0"/>
            </a:br>
            <a:r>
              <a:rPr lang="fr-FR" dirty="0" smtClean="0"/>
              <a:t>maintien de l’interdiction,</a:t>
            </a:r>
            <a:br>
              <a:rPr lang="fr-FR" dirty="0" smtClean="0"/>
            </a:br>
            <a:r>
              <a:rPr lang="fr-FR" dirty="0" smtClean="0"/>
              <a:t>nombreuses exceptions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Courrier du 16 août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Mention du poids de Choc électrique : hausse </a:t>
            </a:r>
            <a:br>
              <a:rPr lang="fr-FR" sz="2800" dirty="0" smtClean="0"/>
            </a:br>
            <a:r>
              <a:rPr lang="fr-FR" sz="2800" dirty="0" smtClean="0"/>
              <a:t>de 14 à plus de 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Coût financier disproportionné (CHF 100’000 / maison)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Propositions d’amendement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1 : suppression « renouvellement »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</a:t>
            </a:r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Débat GC Sept-</a:t>
            </a:r>
            <a:r>
              <a:rPr lang="fr-FR" dirty="0" err="1" smtClean="0"/>
              <a:t>Oct</a:t>
            </a:r>
            <a:r>
              <a:rPr lang="fr-FR" dirty="0" smtClean="0"/>
              <a:t>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Crainte manifeste du lobby de Choc électrique, risque de faire capoter toute la </a:t>
            </a:r>
            <a:r>
              <a:rPr lang="fr-FR" sz="2800" dirty="0" err="1" smtClean="0"/>
              <a:t>LVLEne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 déposé par les Verts-libéraux, Verts et Socialistes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Art. 30a, alinéa 3 : suppression de l’alinéa, mais promesse de revenir avec une motion séparée après adoption </a:t>
            </a:r>
            <a:r>
              <a:rPr lang="fr-FR" sz="2200" dirty="0" err="1" smtClean="0"/>
              <a:t>LVLEne</a:t>
            </a:r>
            <a:endParaRPr lang="fr-FR" sz="22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Amendements déposés par le PLR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1 : </a:t>
            </a:r>
            <a:r>
              <a:rPr lang="fr-FR" sz="2200" dirty="0" smtClean="0"/>
              <a:t>mention «</a:t>
            </a:r>
            <a:r>
              <a:rPr lang="fr-FR" sz="2200" dirty="0"/>
              <a:t> renouvellement </a:t>
            </a:r>
            <a:r>
              <a:rPr lang="fr-FR" sz="2200" dirty="0" smtClean="0"/>
              <a:t>intégral »</a:t>
            </a:r>
            <a:endParaRPr lang="fr-FR" sz="2200" dirty="0"/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Art. 30a, alinéa 3 : suppression de </a:t>
            </a:r>
            <a:r>
              <a:rPr lang="fr-FR" sz="2200" dirty="0" smtClean="0"/>
              <a:t>l’alinéa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Résultat final : alinéa 3 supprimé, 104 à 10, </a:t>
            </a:r>
            <a:br>
              <a:rPr lang="fr-FR" sz="2800" dirty="0" smtClean="0"/>
            </a:br>
            <a:r>
              <a:rPr lang="fr-FR" sz="2800" dirty="0" smtClean="0"/>
              <a:t>mais maintien de l’alinéa 1, 84 à 39</a:t>
            </a:r>
            <a:br>
              <a:rPr lang="fr-FR" sz="2800" dirty="0" smtClean="0"/>
            </a:br>
            <a:r>
              <a:rPr lang="fr-FR" sz="2800" dirty="0" smtClean="0"/>
              <a:t>      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vote final le </a:t>
            </a:r>
            <a:r>
              <a:rPr lang="fr-FR" sz="2800" b="1" dirty="0" smtClean="0"/>
              <a:t>29 octobre 2013</a:t>
            </a:r>
            <a:endParaRPr lang="fr-FR" sz="2800" b="1" dirty="0"/>
          </a:p>
          <a:p>
            <a:pPr lvl="1">
              <a:buFont typeface="Arial" pitchFamily="34" charset="0"/>
              <a:buChar char="•"/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86171275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1800200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 Conseil d’Etat peut accorder des </a:t>
            </a:r>
            <a:r>
              <a:rPr lang="fr-FR" sz="2400" i="1" dirty="0" smtClean="0">
                <a:solidFill>
                  <a:srgbClr val="FF0000"/>
                </a:solidFill>
              </a:rPr>
              <a:t>subventions</a:t>
            </a:r>
            <a:r>
              <a:rPr lang="fr-FR" sz="2400" i="1" dirty="0" smtClean="0"/>
              <a:t> pour le remplacement des chauffages électriques fixes lorsque le nouveau vecteur énergétique est basé sur une </a:t>
            </a:r>
            <a:r>
              <a:rPr lang="fr-FR" sz="2400" i="1" dirty="0" smtClean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 smtClean="0"/>
              <a:t>Opinion 24H 11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1864</TotalTime>
  <Pages>32</Pages>
  <Words>312</Words>
  <Application>Microsoft Macintosh PowerPoint</Application>
  <PresentationFormat>Présentation à l'écran (4:3)</PresentationFormat>
  <Paragraphs>64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modediah.ppt</vt:lpstr>
      <vt:lpstr>Interdiction des chauffages électriques ?   Contexte politique  Mercredi 8 octobre 2014, Chéserex</vt:lpstr>
      <vt:lpstr>Origine : Fukushima</vt:lpstr>
      <vt:lpstr>Présentation PowerPoint</vt:lpstr>
      <vt:lpstr>Politique cantonale</vt:lpstr>
      <vt:lpstr>Courrier du 16 août 2013</vt:lpstr>
      <vt:lpstr>Débat GC Sept-Oct 2013</vt:lpstr>
      <vt:lpstr>Nouvel article 30a LVLEne</vt:lpstr>
      <vt:lpstr>Nouvel article 30a LVLEne</vt:lpstr>
      <vt:lpstr>Opinion 24H 11 octobre 2013</vt:lpstr>
      <vt:lpstr>Entrée en vigueur LVLEne</vt:lpstr>
      <vt:lpstr>Init. Pidoux 4 février 2014</vt:lpstr>
      <vt:lpstr>Planning Initiative Pidoux</vt:lpstr>
      <vt:lpstr>Point de situation</vt:lpstr>
      <vt:lpstr>Nous avons besoin d’aide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CVCI</cp:lastModifiedBy>
  <cp:revision>170</cp:revision>
  <cp:lastPrinted>1999-11-16T08:24:30Z</cp:lastPrinted>
  <dcterms:created xsi:type="dcterms:W3CDTF">1998-09-24T12:46:24Z</dcterms:created>
  <dcterms:modified xsi:type="dcterms:W3CDTF">2014-10-08T09:13:01Z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