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86" r:id="rId2"/>
    <p:sldId id="322" r:id="rId3"/>
    <p:sldId id="291" r:id="rId4"/>
    <p:sldId id="285" r:id="rId5"/>
    <p:sldId id="321" r:id="rId6"/>
    <p:sldId id="271" r:id="rId7"/>
    <p:sldId id="276" r:id="rId8"/>
    <p:sldId id="272" r:id="rId9"/>
    <p:sldId id="287" r:id="rId10"/>
    <p:sldId id="273" r:id="rId11"/>
    <p:sldId id="278" r:id="rId12"/>
    <p:sldId id="288" r:id="rId13"/>
    <p:sldId id="269" r:id="rId14"/>
    <p:sldId id="329" r:id="rId15"/>
    <p:sldId id="326" r:id="rId16"/>
    <p:sldId id="327" r:id="rId17"/>
    <p:sldId id="325" r:id="rId18"/>
    <p:sldId id="323" r:id="rId19"/>
    <p:sldId id="324" r:id="rId20"/>
    <p:sldId id="328" r:id="rId21"/>
  </p:sldIdLst>
  <p:sldSz cx="9144000" cy="6858000" type="screen4x3"/>
  <p:notesSz cx="6797675" cy="98742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C7589D2-1BB2-4554-BCDB-02D4D51932F4}">
          <p14:sldIdLst>
            <p14:sldId id="286"/>
            <p14:sldId id="322"/>
            <p14:sldId id="291"/>
            <p14:sldId id="285"/>
            <p14:sldId id="321"/>
            <p14:sldId id="271"/>
          </p14:sldIdLst>
        </p14:section>
        <p14:section name="Section sans titre" id="{824C9541-7EB4-4D16-8F5E-8C7DA220D258}">
          <p14:sldIdLst>
            <p14:sldId id="276"/>
            <p14:sldId id="272"/>
            <p14:sldId id="287"/>
            <p14:sldId id="273"/>
            <p14:sldId id="278"/>
            <p14:sldId id="288"/>
            <p14:sldId id="269"/>
            <p14:sldId id="329"/>
            <p14:sldId id="326"/>
            <p14:sldId id="327"/>
            <p14:sldId id="325"/>
            <p14:sldId id="323"/>
            <p14:sldId id="324"/>
            <p14:sldId id="32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295" autoAdjust="0"/>
  </p:normalViewPr>
  <p:slideViewPr>
    <p:cSldViewPr>
      <p:cViewPr varScale="1">
        <p:scale>
          <a:sx n="81" d="100"/>
          <a:sy n="81" d="100"/>
        </p:scale>
        <p:origin x="60" y="3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400" cy="493713"/>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49688" y="0"/>
            <a:ext cx="2946400" cy="493713"/>
          </a:xfrm>
          <a:prstGeom prst="rect">
            <a:avLst/>
          </a:prstGeom>
        </p:spPr>
        <p:txBody>
          <a:bodyPr vert="horz" lIns="91440" tIns="45720" rIns="91440" bIns="45720" rtlCol="0"/>
          <a:lstStyle>
            <a:lvl1pPr algn="r">
              <a:defRPr sz="1200"/>
            </a:lvl1pPr>
          </a:lstStyle>
          <a:p>
            <a:fld id="{D15E97F1-D39F-46BC-877E-8E7AFBC483FA}" type="datetimeFigureOut">
              <a:rPr lang="fr-CH" smtClean="0"/>
              <a:t>11.11.2019</a:t>
            </a:fld>
            <a:endParaRPr lang="fr-CH"/>
          </a:p>
        </p:txBody>
      </p:sp>
      <p:sp>
        <p:nvSpPr>
          <p:cNvPr id="4" name="Espace réservé du pied de page 3"/>
          <p:cNvSpPr>
            <a:spLocks noGrp="1"/>
          </p:cNvSpPr>
          <p:nvPr>
            <p:ph type="ftr" sz="quarter" idx="2"/>
          </p:nvPr>
        </p:nvSpPr>
        <p:spPr>
          <a:xfrm>
            <a:off x="1" y="9378951"/>
            <a:ext cx="2946400" cy="493713"/>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49688" y="9378951"/>
            <a:ext cx="2946400" cy="493713"/>
          </a:xfrm>
          <a:prstGeom prst="rect">
            <a:avLst/>
          </a:prstGeom>
        </p:spPr>
        <p:txBody>
          <a:bodyPr vert="horz" lIns="91440" tIns="45720" rIns="91440" bIns="45720" rtlCol="0" anchor="b"/>
          <a:lstStyle>
            <a:lvl1pPr algn="r">
              <a:defRPr sz="1200"/>
            </a:lvl1pPr>
          </a:lstStyle>
          <a:p>
            <a:fld id="{4BF09E56-BD49-40C0-BFBE-16C74CE6095D}" type="slidenum">
              <a:rPr lang="fr-CH" smtClean="0"/>
              <a:t>‹N°›</a:t>
            </a:fld>
            <a:endParaRPr lang="fr-CH"/>
          </a:p>
        </p:txBody>
      </p:sp>
    </p:spTree>
    <p:extLst>
      <p:ext uri="{BB962C8B-B14F-4D97-AF65-F5344CB8AC3E}">
        <p14:creationId xmlns:p14="http://schemas.microsoft.com/office/powerpoint/2010/main" val="3296824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400" cy="493713"/>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fld id="{C0E9C930-7B78-44BD-ADBD-908FC0DD4527}" type="datetimeFigureOut">
              <a:rPr lang="fr-CH" smtClean="0"/>
              <a:t>11.11.2019</a:t>
            </a:fld>
            <a:endParaRPr lang="fr-CH"/>
          </a:p>
        </p:txBody>
      </p:sp>
      <p:sp>
        <p:nvSpPr>
          <p:cNvPr id="4" name="Espace réservé de l'image des diapositives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79451" y="4691063"/>
            <a:ext cx="5438775" cy="4443412"/>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1" y="9378951"/>
            <a:ext cx="2946400" cy="493713"/>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49688" y="9378951"/>
            <a:ext cx="2946400" cy="493713"/>
          </a:xfrm>
          <a:prstGeom prst="rect">
            <a:avLst/>
          </a:prstGeom>
        </p:spPr>
        <p:txBody>
          <a:bodyPr vert="horz" lIns="91440" tIns="45720" rIns="91440" bIns="45720" rtlCol="0" anchor="b"/>
          <a:lstStyle>
            <a:lvl1pPr algn="r">
              <a:defRPr sz="1200"/>
            </a:lvl1pPr>
          </a:lstStyle>
          <a:p>
            <a:fld id="{25D213D5-82FF-4F63-AAF9-9E78E5A4B7D8}" type="slidenum">
              <a:rPr lang="fr-CH" smtClean="0"/>
              <a:t>‹N°›</a:t>
            </a:fld>
            <a:endParaRPr lang="fr-CH"/>
          </a:p>
        </p:txBody>
      </p:sp>
    </p:spTree>
    <p:extLst>
      <p:ext uri="{BB962C8B-B14F-4D97-AF65-F5344CB8AC3E}">
        <p14:creationId xmlns:p14="http://schemas.microsoft.com/office/powerpoint/2010/main" val="349536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25D213D5-82FF-4F63-AAF9-9E78E5A4B7D8}" type="slidenum">
              <a:rPr lang="fr-CH" smtClean="0"/>
              <a:t>3</a:t>
            </a:fld>
            <a:endParaRPr lang="fr-CH"/>
          </a:p>
        </p:txBody>
      </p:sp>
    </p:spTree>
    <p:extLst>
      <p:ext uri="{BB962C8B-B14F-4D97-AF65-F5344CB8AC3E}">
        <p14:creationId xmlns:p14="http://schemas.microsoft.com/office/powerpoint/2010/main" val="287233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25D213D5-82FF-4F63-AAF9-9E78E5A4B7D8}" type="slidenum">
              <a:rPr lang="fr-CH" smtClean="0"/>
              <a:t>14</a:t>
            </a:fld>
            <a:endParaRPr lang="fr-CH"/>
          </a:p>
        </p:txBody>
      </p:sp>
    </p:spTree>
    <p:extLst>
      <p:ext uri="{BB962C8B-B14F-4D97-AF65-F5344CB8AC3E}">
        <p14:creationId xmlns:p14="http://schemas.microsoft.com/office/powerpoint/2010/main" val="657641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err="1"/>
              <a:t>Acuellement</a:t>
            </a:r>
            <a:r>
              <a:rPr lang="fr-CH" dirty="0"/>
              <a:t> la TVA nous coûte 1.50 ct/kWh (conso.16000 kWh/an). Impact 160 </a:t>
            </a:r>
            <a:r>
              <a:rPr lang="fr-CH" dirty="0" err="1"/>
              <a:t>CHf</a:t>
            </a:r>
            <a:r>
              <a:rPr lang="fr-CH" dirty="0"/>
              <a:t>/an d’économie.</a:t>
            </a:r>
          </a:p>
        </p:txBody>
      </p:sp>
      <p:sp>
        <p:nvSpPr>
          <p:cNvPr id="4" name="Espace réservé du numéro de diapositive 3"/>
          <p:cNvSpPr>
            <a:spLocks noGrp="1"/>
          </p:cNvSpPr>
          <p:nvPr>
            <p:ph type="sldNum" sz="quarter" idx="5"/>
          </p:nvPr>
        </p:nvSpPr>
        <p:spPr/>
        <p:txBody>
          <a:bodyPr/>
          <a:lstStyle/>
          <a:p>
            <a:fld id="{25D213D5-82FF-4F63-AAF9-9E78E5A4B7D8}" type="slidenum">
              <a:rPr lang="fr-CH" smtClean="0"/>
              <a:t>15</a:t>
            </a:fld>
            <a:endParaRPr lang="fr-CH"/>
          </a:p>
        </p:txBody>
      </p:sp>
    </p:spTree>
    <p:extLst>
      <p:ext uri="{BB962C8B-B14F-4D97-AF65-F5344CB8AC3E}">
        <p14:creationId xmlns:p14="http://schemas.microsoft.com/office/powerpoint/2010/main" val="6867758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a:t>Détail des taxes et TVA  sur simple demande</a:t>
            </a:r>
          </a:p>
        </p:txBody>
      </p:sp>
      <p:sp>
        <p:nvSpPr>
          <p:cNvPr id="4" name="Espace réservé du numéro de diapositive 3"/>
          <p:cNvSpPr>
            <a:spLocks noGrp="1"/>
          </p:cNvSpPr>
          <p:nvPr>
            <p:ph type="sldNum" sz="quarter" idx="10"/>
          </p:nvPr>
        </p:nvSpPr>
        <p:spPr/>
        <p:txBody>
          <a:bodyPr/>
          <a:lstStyle/>
          <a:p>
            <a:fld id="{25D213D5-82FF-4F63-AAF9-9E78E5A4B7D8}" type="slidenum">
              <a:rPr lang="fr-CH" smtClean="0"/>
              <a:t>17</a:t>
            </a:fld>
            <a:endParaRPr lang="fr-CH"/>
          </a:p>
        </p:txBody>
      </p:sp>
    </p:spTree>
    <p:extLst>
      <p:ext uri="{BB962C8B-B14F-4D97-AF65-F5344CB8AC3E}">
        <p14:creationId xmlns:p14="http://schemas.microsoft.com/office/powerpoint/2010/main" val="3385038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a:t>24 m2 , puissance 2.82 kWh, installée le 26.5.1992 : 27 ans/10000 jours. Production annuelle moyenne 2800 kWh soit 118 kWh/m2</a:t>
            </a:r>
          </a:p>
          <a:p>
            <a:r>
              <a:rPr lang="fr-CH" dirty="0"/>
              <a:t>  </a:t>
            </a:r>
          </a:p>
        </p:txBody>
      </p:sp>
      <p:sp>
        <p:nvSpPr>
          <p:cNvPr id="4" name="Espace réservé du numéro de diapositive 3"/>
          <p:cNvSpPr>
            <a:spLocks noGrp="1"/>
          </p:cNvSpPr>
          <p:nvPr>
            <p:ph type="sldNum" sz="quarter" idx="10"/>
          </p:nvPr>
        </p:nvSpPr>
        <p:spPr/>
        <p:txBody>
          <a:bodyPr/>
          <a:lstStyle/>
          <a:p>
            <a:fld id="{25D213D5-82FF-4F63-AAF9-9E78E5A4B7D8}" type="slidenum">
              <a:rPr lang="fr-CH" smtClean="0"/>
              <a:t>18</a:t>
            </a:fld>
            <a:endParaRPr lang="fr-CH"/>
          </a:p>
        </p:txBody>
      </p:sp>
    </p:spTree>
    <p:extLst>
      <p:ext uri="{BB962C8B-B14F-4D97-AF65-F5344CB8AC3E}">
        <p14:creationId xmlns:p14="http://schemas.microsoft.com/office/powerpoint/2010/main" val="244366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a:solidFill>
                  <a:srgbClr val="C00000"/>
                </a:solidFill>
              </a:rPr>
              <a:t>Les index relevés ne figurent plus sur la facture de SEIC Gland avec un </a:t>
            </a:r>
            <a:r>
              <a:rPr lang="fr-CH" dirty="0" err="1">
                <a:solidFill>
                  <a:srgbClr val="C00000"/>
                </a:solidFill>
              </a:rPr>
              <a:t>SmartMeter</a:t>
            </a:r>
            <a:r>
              <a:rPr lang="fr-CH" dirty="0">
                <a:solidFill>
                  <a:srgbClr val="C00000"/>
                </a:solidFill>
              </a:rPr>
              <a:t>! Appel à vos expériences</a:t>
            </a:r>
          </a:p>
        </p:txBody>
      </p:sp>
      <p:sp>
        <p:nvSpPr>
          <p:cNvPr id="4" name="Espace réservé du numéro de diapositive 3"/>
          <p:cNvSpPr>
            <a:spLocks noGrp="1"/>
          </p:cNvSpPr>
          <p:nvPr>
            <p:ph type="sldNum" sz="quarter" idx="10"/>
          </p:nvPr>
        </p:nvSpPr>
        <p:spPr/>
        <p:txBody>
          <a:bodyPr/>
          <a:lstStyle/>
          <a:p>
            <a:fld id="{25D213D5-82FF-4F63-AAF9-9E78E5A4B7D8}" type="slidenum">
              <a:rPr lang="fr-CH" smtClean="0"/>
              <a:t>19</a:t>
            </a:fld>
            <a:endParaRPr lang="fr-CH"/>
          </a:p>
        </p:txBody>
      </p:sp>
    </p:spTree>
    <p:extLst>
      <p:ext uri="{BB962C8B-B14F-4D97-AF65-F5344CB8AC3E}">
        <p14:creationId xmlns:p14="http://schemas.microsoft.com/office/powerpoint/2010/main" val="2260898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err="1"/>
              <a:t>FlexiSolar</a:t>
            </a:r>
            <a:r>
              <a:rPr lang="fr-CH" dirty="0"/>
              <a:t> est une simple «pompe à </a:t>
            </a:r>
            <a:r>
              <a:rPr lang="fr-CH" dirty="0" err="1"/>
              <a:t>phynances</a:t>
            </a:r>
            <a:r>
              <a:rPr lang="fr-CH" dirty="0"/>
              <a:t>». L’autoconsommation différée ne doit pas  payer  plein-pot les frais d’acheminement et les taxes ,Mais ce service de «garde-électricité» doit être payant. Dans ces conditions , la rentabilité du PV devient raisonnable ! </a:t>
            </a:r>
          </a:p>
        </p:txBody>
      </p:sp>
      <p:sp>
        <p:nvSpPr>
          <p:cNvPr id="4" name="Espace réservé du numéro de diapositive 3"/>
          <p:cNvSpPr>
            <a:spLocks noGrp="1"/>
          </p:cNvSpPr>
          <p:nvPr>
            <p:ph type="sldNum" sz="quarter" idx="10"/>
          </p:nvPr>
        </p:nvSpPr>
        <p:spPr/>
        <p:txBody>
          <a:bodyPr/>
          <a:lstStyle/>
          <a:p>
            <a:fld id="{25D213D5-82FF-4F63-AAF9-9E78E5A4B7D8}" type="slidenum">
              <a:rPr lang="fr-CH" smtClean="0"/>
              <a:t>20</a:t>
            </a:fld>
            <a:endParaRPr lang="fr-CH"/>
          </a:p>
        </p:txBody>
      </p:sp>
    </p:spTree>
    <p:extLst>
      <p:ext uri="{BB962C8B-B14F-4D97-AF65-F5344CB8AC3E}">
        <p14:creationId xmlns:p14="http://schemas.microsoft.com/office/powerpoint/2010/main" val="2612912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Conseiller communal, municipal, syndic, député au Grand Conseil: le parfait politicien de milice.</a:t>
            </a:r>
          </a:p>
        </p:txBody>
      </p:sp>
      <p:sp>
        <p:nvSpPr>
          <p:cNvPr id="4" name="Espace réservé du numéro de diapositive 3"/>
          <p:cNvSpPr>
            <a:spLocks noGrp="1"/>
          </p:cNvSpPr>
          <p:nvPr>
            <p:ph type="sldNum" sz="quarter" idx="5"/>
          </p:nvPr>
        </p:nvSpPr>
        <p:spPr/>
        <p:txBody>
          <a:bodyPr/>
          <a:lstStyle/>
          <a:p>
            <a:fld id="{25D213D5-82FF-4F63-AAF9-9E78E5A4B7D8}" type="slidenum">
              <a:rPr lang="fr-CH" smtClean="0"/>
              <a:t>5</a:t>
            </a:fld>
            <a:endParaRPr lang="fr-CH"/>
          </a:p>
        </p:txBody>
      </p:sp>
    </p:spTree>
    <p:extLst>
      <p:ext uri="{BB962C8B-B14F-4D97-AF65-F5344CB8AC3E}">
        <p14:creationId xmlns:p14="http://schemas.microsoft.com/office/powerpoint/2010/main" val="1593241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5"/>
          </p:nvPr>
        </p:nvSpPr>
        <p:spPr/>
        <p:txBody>
          <a:bodyPr/>
          <a:lstStyle/>
          <a:p>
            <a:fld id="{25D213D5-82FF-4F63-AAF9-9E78E5A4B7D8}" type="slidenum">
              <a:rPr lang="fr-CH" smtClean="0"/>
              <a:t>7</a:t>
            </a:fld>
            <a:endParaRPr lang="fr-CH"/>
          </a:p>
        </p:txBody>
      </p:sp>
    </p:spTree>
    <p:extLst>
      <p:ext uri="{BB962C8B-B14F-4D97-AF65-F5344CB8AC3E}">
        <p14:creationId xmlns:p14="http://schemas.microsoft.com/office/powerpoint/2010/main" val="904470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25D213D5-82FF-4F63-AAF9-9E78E5A4B7D8}" type="slidenum">
              <a:rPr lang="fr-CH" smtClean="0"/>
              <a:t>8</a:t>
            </a:fld>
            <a:endParaRPr lang="fr-CH"/>
          </a:p>
        </p:txBody>
      </p:sp>
    </p:spTree>
    <p:extLst>
      <p:ext uri="{BB962C8B-B14F-4D97-AF65-F5344CB8AC3E}">
        <p14:creationId xmlns:p14="http://schemas.microsoft.com/office/powerpoint/2010/main" val="10271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25D213D5-82FF-4F63-AAF9-9E78E5A4B7D8}" type="slidenum">
              <a:rPr lang="fr-CH" smtClean="0"/>
              <a:t>9</a:t>
            </a:fld>
            <a:endParaRPr lang="fr-CH"/>
          </a:p>
        </p:txBody>
      </p:sp>
    </p:spTree>
    <p:extLst>
      <p:ext uri="{BB962C8B-B14F-4D97-AF65-F5344CB8AC3E}">
        <p14:creationId xmlns:p14="http://schemas.microsoft.com/office/powerpoint/2010/main" val="1771923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a:p>
            <a:endParaRPr lang="fr-CH" dirty="0"/>
          </a:p>
        </p:txBody>
      </p:sp>
      <p:sp>
        <p:nvSpPr>
          <p:cNvPr id="4" name="Espace réservé du numéro de diapositive 3"/>
          <p:cNvSpPr>
            <a:spLocks noGrp="1"/>
          </p:cNvSpPr>
          <p:nvPr>
            <p:ph type="sldNum" sz="quarter" idx="10"/>
          </p:nvPr>
        </p:nvSpPr>
        <p:spPr/>
        <p:txBody>
          <a:bodyPr/>
          <a:lstStyle/>
          <a:p>
            <a:fld id="{25D213D5-82FF-4F63-AAF9-9E78E5A4B7D8}" type="slidenum">
              <a:rPr lang="fr-CH" smtClean="0"/>
              <a:t>10</a:t>
            </a:fld>
            <a:endParaRPr lang="fr-CH"/>
          </a:p>
        </p:txBody>
      </p:sp>
    </p:spTree>
    <p:extLst>
      <p:ext uri="{BB962C8B-B14F-4D97-AF65-F5344CB8AC3E}">
        <p14:creationId xmlns:p14="http://schemas.microsoft.com/office/powerpoint/2010/main" val="102710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H" dirty="0"/>
              <a:t>Proposition : Jimy Meystre de </a:t>
            </a:r>
            <a:r>
              <a:rPr lang="fr-CH" dirty="0" err="1"/>
              <a:t>Penthalaz</a:t>
            </a:r>
            <a:r>
              <a:rPr lang="fr-CH" dirty="0"/>
              <a:t> rejoint le comité.  Ingénieur, connaisseur en photovoltaïque</a:t>
            </a:r>
          </a:p>
        </p:txBody>
      </p:sp>
      <p:sp>
        <p:nvSpPr>
          <p:cNvPr id="4" name="Espace réservé du numéro de diapositive 3"/>
          <p:cNvSpPr>
            <a:spLocks noGrp="1"/>
          </p:cNvSpPr>
          <p:nvPr>
            <p:ph type="sldNum" sz="quarter" idx="10"/>
          </p:nvPr>
        </p:nvSpPr>
        <p:spPr/>
        <p:txBody>
          <a:bodyPr/>
          <a:lstStyle/>
          <a:p>
            <a:fld id="{25D213D5-82FF-4F63-AAF9-9E78E5A4B7D8}" type="slidenum">
              <a:rPr lang="fr-CH" smtClean="0"/>
              <a:t>11</a:t>
            </a:fld>
            <a:endParaRPr lang="fr-CH"/>
          </a:p>
        </p:txBody>
      </p:sp>
    </p:spTree>
    <p:extLst>
      <p:ext uri="{BB962C8B-B14F-4D97-AF65-F5344CB8AC3E}">
        <p14:creationId xmlns:p14="http://schemas.microsoft.com/office/powerpoint/2010/main" val="102710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25D213D5-82FF-4F63-AAF9-9E78E5A4B7D8}" type="slidenum">
              <a:rPr lang="fr-CH" smtClean="0"/>
              <a:t>12</a:t>
            </a:fld>
            <a:endParaRPr lang="fr-CH"/>
          </a:p>
        </p:txBody>
      </p:sp>
    </p:spTree>
    <p:extLst>
      <p:ext uri="{BB962C8B-B14F-4D97-AF65-F5344CB8AC3E}">
        <p14:creationId xmlns:p14="http://schemas.microsoft.com/office/powerpoint/2010/main" val="1195751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dirty="0"/>
          </a:p>
        </p:txBody>
      </p:sp>
      <p:sp>
        <p:nvSpPr>
          <p:cNvPr id="4" name="Espace réservé du numéro de diapositive 3"/>
          <p:cNvSpPr>
            <a:spLocks noGrp="1"/>
          </p:cNvSpPr>
          <p:nvPr>
            <p:ph type="sldNum" sz="quarter" idx="10"/>
          </p:nvPr>
        </p:nvSpPr>
        <p:spPr/>
        <p:txBody>
          <a:bodyPr/>
          <a:lstStyle/>
          <a:p>
            <a:fld id="{25D213D5-82FF-4F63-AAF9-9E78E5A4B7D8}" type="slidenum">
              <a:rPr lang="fr-CH" smtClean="0"/>
              <a:t>13</a:t>
            </a:fld>
            <a:endParaRPr lang="fr-CH"/>
          </a:p>
        </p:txBody>
      </p:sp>
    </p:spTree>
    <p:extLst>
      <p:ext uri="{BB962C8B-B14F-4D97-AF65-F5344CB8AC3E}">
        <p14:creationId xmlns:p14="http://schemas.microsoft.com/office/powerpoint/2010/main" val="3534634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H"/>
          </a:p>
        </p:txBody>
      </p:sp>
      <p:sp>
        <p:nvSpPr>
          <p:cNvPr id="4" name="Espace réservé de la date 3"/>
          <p:cNvSpPr>
            <a:spLocks noGrp="1"/>
          </p:cNvSpPr>
          <p:nvPr>
            <p:ph type="dt" sz="half" idx="10"/>
          </p:nvPr>
        </p:nvSpPr>
        <p:spPr/>
        <p:txBody>
          <a:bodyPr/>
          <a:lstStyle/>
          <a:p>
            <a:fld id="{A6166AF9-9B2A-4B9B-ADC1-4D93B3A88225}" type="datetimeFigureOut">
              <a:rPr lang="fr-CH" smtClean="0"/>
              <a:t>11.11.2019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B7A3E77-01AA-4DED-B733-D555BDDF9EFA}" type="slidenum">
              <a:rPr lang="fr-CH" smtClean="0"/>
              <a:t>‹N°›</a:t>
            </a:fld>
            <a:endParaRPr lang="fr-CH"/>
          </a:p>
        </p:txBody>
      </p:sp>
    </p:spTree>
    <p:extLst>
      <p:ext uri="{BB962C8B-B14F-4D97-AF65-F5344CB8AC3E}">
        <p14:creationId xmlns:p14="http://schemas.microsoft.com/office/powerpoint/2010/main" val="1127581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A6166AF9-9B2A-4B9B-ADC1-4D93B3A88225}" type="datetimeFigureOut">
              <a:rPr lang="fr-CH" smtClean="0"/>
              <a:t>11.11.2019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B7A3E77-01AA-4DED-B733-D555BDDF9EFA}" type="slidenum">
              <a:rPr lang="fr-CH" smtClean="0"/>
              <a:t>‹N°›</a:t>
            </a:fld>
            <a:endParaRPr lang="fr-CH"/>
          </a:p>
        </p:txBody>
      </p:sp>
    </p:spTree>
    <p:extLst>
      <p:ext uri="{BB962C8B-B14F-4D97-AF65-F5344CB8AC3E}">
        <p14:creationId xmlns:p14="http://schemas.microsoft.com/office/powerpoint/2010/main" val="2034903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A6166AF9-9B2A-4B9B-ADC1-4D93B3A88225}" type="datetimeFigureOut">
              <a:rPr lang="fr-CH" smtClean="0"/>
              <a:t>11.11.2019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B7A3E77-01AA-4DED-B733-D555BDDF9EFA}" type="slidenum">
              <a:rPr lang="fr-CH" smtClean="0"/>
              <a:t>‹N°›</a:t>
            </a:fld>
            <a:endParaRPr lang="fr-CH"/>
          </a:p>
        </p:txBody>
      </p:sp>
    </p:spTree>
    <p:extLst>
      <p:ext uri="{BB962C8B-B14F-4D97-AF65-F5344CB8AC3E}">
        <p14:creationId xmlns:p14="http://schemas.microsoft.com/office/powerpoint/2010/main" val="1308275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A6166AF9-9B2A-4B9B-ADC1-4D93B3A88225}" type="datetimeFigureOut">
              <a:rPr lang="fr-CH" smtClean="0"/>
              <a:t>11.11.2019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B7A3E77-01AA-4DED-B733-D555BDDF9EFA}" type="slidenum">
              <a:rPr lang="fr-CH" smtClean="0"/>
              <a:t>‹N°›</a:t>
            </a:fld>
            <a:endParaRPr lang="fr-CH"/>
          </a:p>
        </p:txBody>
      </p:sp>
    </p:spTree>
    <p:extLst>
      <p:ext uri="{BB962C8B-B14F-4D97-AF65-F5344CB8AC3E}">
        <p14:creationId xmlns:p14="http://schemas.microsoft.com/office/powerpoint/2010/main" val="428689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A6166AF9-9B2A-4B9B-ADC1-4D93B3A88225}" type="datetimeFigureOut">
              <a:rPr lang="fr-CH" smtClean="0"/>
              <a:t>11.11.2019</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B7A3E77-01AA-4DED-B733-D555BDDF9EFA}" type="slidenum">
              <a:rPr lang="fr-CH" smtClean="0"/>
              <a:t>‹N°›</a:t>
            </a:fld>
            <a:endParaRPr lang="fr-CH"/>
          </a:p>
        </p:txBody>
      </p:sp>
    </p:spTree>
    <p:extLst>
      <p:ext uri="{BB962C8B-B14F-4D97-AF65-F5344CB8AC3E}">
        <p14:creationId xmlns:p14="http://schemas.microsoft.com/office/powerpoint/2010/main" val="2053888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A6166AF9-9B2A-4B9B-ADC1-4D93B3A88225}" type="datetimeFigureOut">
              <a:rPr lang="fr-CH" smtClean="0"/>
              <a:t>11.11.2019</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B7A3E77-01AA-4DED-B733-D555BDDF9EFA}" type="slidenum">
              <a:rPr lang="fr-CH" smtClean="0"/>
              <a:t>‹N°›</a:t>
            </a:fld>
            <a:endParaRPr lang="fr-CH"/>
          </a:p>
        </p:txBody>
      </p:sp>
    </p:spTree>
    <p:extLst>
      <p:ext uri="{BB962C8B-B14F-4D97-AF65-F5344CB8AC3E}">
        <p14:creationId xmlns:p14="http://schemas.microsoft.com/office/powerpoint/2010/main" val="54687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A6166AF9-9B2A-4B9B-ADC1-4D93B3A88225}" type="datetimeFigureOut">
              <a:rPr lang="fr-CH" smtClean="0"/>
              <a:t>11.11.2019</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CB7A3E77-01AA-4DED-B733-D555BDDF9EFA}" type="slidenum">
              <a:rPr lang="fr-CH" smtClean="0"/>
              <a:t>‹N°›</a:t>
            </a:fld>
            <a:endParaRPr lang="fr-CH"/>
          </a:p>
        </p:txBody>
      </p:sp>
    </p:spTree>
    <p:extLst>
      <p:ext uri="{BB962C8B-B14F-4D97-AF65-F5344CB8AC3E}">
        <p14:creationId xmlns:p14="http://schemas.microsoft.com/office/powerpoint/2010/main" val="1124330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fld id="{A6166AF9-9B2A-4B9B-ADC1-4D93B3A88225}" type="datetimeFigureOut">
              <a:rPr lang="fr-CH" smtClean="0"/>
              <a:t>11.11.2019</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CB7A3E77-01AA-4DED-B733-D555BDDF9EFA}" type="slidenum">
              <a:rPr lang="fr-CH" smtClean="0"/>
              <a:t>‹N°›</a:t>
            </a:fld>
            <a:endParaRPr lang="fr-CH"/>
          </a:p>
        </p:txBody>
      </p:sp>
    </p:spTree>
    <p:extLst>
      <p:ext uri="{BB962C8B-B14F-4D97-AF65-F5344CB8AC3E}">
        <p14:creationId xmlns:p14="http://schemas.microsoft.com/office/powerpoint/2010/main" val="3399686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166AF9-9B2A-4B9B-ADC1-4D93B3A88225}" type="datetimeFigureOut">
              <a:rPr lang="fr-CH" smtClean="0"/>
              <a:t>11.11.2019</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CB7A3E77-01AA-4DED-B733-D555BDDF9EFA}" type="slidenum">
              <a:rPr lang="fr-CH" smtClean="0"/>
              <a:t>‹N°›</a:t>
            </a:fld>
            <a:endParaRPr lang="fr-CH"/>
          </a:p>
        </p:txBody>
      </p:sp>
    </p:spTree>
    <p:extLst>
      <p:ext uri="{BB962C8B-B14F-4D97-AF65-F5344CB8AC3E}">
        <p14:creationId xmlns:p14="http://schemas.microsoft.com/office/powerpoint/2010/main" val="3979470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6166AF9-9B2A-4B9B-ADC1-4D93B3A88225}" type="datetimeFigureOut">
              <a:rPr lang="fr-CH" smtClean="0"/>
              <a:t>11.11.2019</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B7A3E77-01AA-4DED-B733-D555BDDF9EFA}" type="slidenum">
              <a:rPr lang="fr-CH" smtClean="0"/>
              <a:t>‹N°›</a:t>
            </a:fld>
            <a:endParaRPr lang="fr-CH"/>
          </a:p>
        </p:txBody>
      </p:sp>
    </p:spTree>
    <p:extLst>
      <p:ext uri="{BB962C8B-B14F-4D97-AF65-F5344CB8AC3E}">
        <p14:creationId xmlns:p14="http://schemas.microsoft.com/office/powerpoint/2010/main" val="1981618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A6166AF9-9B2A-4B9B-ADC1-4D93B3A88225}" type="datetimeFigureOut">
              <a:rPr lang="fr-CH" smtClean="0"/>
              <a:t>11.11.2019</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B7A3E77-01AA-4DED-B733-D555BDDF9EFA}" type="slidenum">
              <a:rPr lang="fr-CH" smtClean="0"/>
              <a:t>‹N°›</a:t>
            </a:fld>
            <a:endParaRPr lang="fr-CH"/>
          </a:p>
        </p:txBody>
      </p:sp>
    </p:spTree>
    <p:extLst>
      <p:ext uri="{BB962C8B-B14F-4D97-AF65-F5344CB8AC3E}">
        <p14:creationId xmlns:p14="http://schemas.microsoft.com/office/powerpoint/2010/main" val="1891576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166AF9-9B2A-4B9B-ADC1-4D93B3A88225}" type="datetimeFigureOut">
              <a:rPr lang="fr-CH" smtClean="0"/>
              <a:t>11.11.2019</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7A3E77-01AA-4DED-B733-D555BDDF9EFA}" type="slidenum">
              <a:rPr lang="fr-CH" smtClean="0"/>
              <a:t>‹N°›</a:t>
            </a:fld>
            <a:endParaRPr lang="fr-CH"/>
          </a:p>
        </p:txBody>
      </p:sp>
    </p:spTree>
    <p:extLst>
      <p:ext uri="{BB962C8B-B14F-4D97-AF65-F5344CB8AC3E}">
        <p14:creationId xmlns:p14="http://schemas.microsoft.com/office/powerpoint/2010/main" val="3559317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image" Target="../media/image1.tiff"/></Relationships>
</file>

<file path=ppt/slides/_rels/slide1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Les</a:t>
            </a:r>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8352927" cy="1151890"/>
          </a:xfrm>
          <a:prstGeom prst="rect">
            <a:avLst/>
          </a:prstGeom>
        </p:spPr>
      </p:pic>
      <p:sp>
        <p:nvSpPr>
          <p:cNvPr id="3" name="Espace réservé du contenu 2"/>
          <p:cNvSpPr>
            <a:spLocks noGrp="1"/>
          </p:cNvSpPr>
          <p:nvPr>
            <p:ph idx="1"/>
          </p:nvPr>
        </p:nvSpPr>
        <p:spPr>
          <a:xfrm>
            <a:off x="457200" y="1600200"/>
            <a:ext cx="8229600" cy="4925144"/>
          </a:xfrm>
        </p:spPr>
        <p:txBody>
          <a:bodyPr>
            <a:normAutofit/>
          </a:bodyPr>
          <a:lstStyle/>
          <a:p>
            <a:pPr marL="0" indent="0">
              <a:buNone/>
            </a:pPr>
            <a:r>
              <a:rPr lang="fr-CH" dirty="0"/>
              <a:t>    </a:t>
            </a:r>
            <a:r>
              <a:rPr lang="fr-CH" b="1" dirty="0"/>
              <a:t> </a:t>
            </a:r>
          </a:p>
          <a:p>
            <a:pPr lvl="8"/>
            <a:r>
              <a:rPr lang="fr-CH" b="1" i="1" dirty="0">
                <a:solidFill>
                  <a:srgbClr val="FF0000"/>
                </a:solidFill>
              </a:rPr>
              <a:t>Les documents projetés sont complétés</a:t>
            </a:r>
          </a:p>
          <a:p>
            <a:pPr lvl="8"/>
            <a:r>
              <a:rPr lang="fr-CH" b="1" i="1" dirty="0">
                <a:solidFill>
                  <a:srgbClr val="FF0000"/>
                </a:solidFill>
              </a:rPr>
              <a:t>(en rouge) pour constituer un compte-rendu plus exhaustif</a:t>
            </a:r>
          </a:p>
          <a:p>
            <a:pPr lvl="8"/>
            <a:endParaRPr lang="fr-CH" b="1" dirty="0"/>
          </a:p>
        </p:txBody>
      </p:sp>
      <p:pic>
        <p:nvPicPr>
          <p:cNvPr id="6" name="Picture 2" descr="C:\Users\JPP\Documents\CE 2013\main_blanche_touchez_p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9632" y="1426528"/>
            <a:ext cx="3168352" cy="517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053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95536" y="260648"/>
            <a:ext cx="8352927" cy="1151890"/>
          </a:xfrm>
          <a:prstGeom prst="rect">
            <a:avLst/>
          </a:prstGeom>
        </p:spPr>
      </p:pic>
      <p:sp>
        <p:nvSpPr>
          <p:cNvPr id="3" name="Espace réservé du contenu 2"/>
          <p:cNvSpPr>
            <a:spLocks noGrp="1"/>
          </p:cNvSpPr>
          <p:nvPr>
            <p:ph idx="1"/>
          </p:nvPr>
        </p:nvSpPr>
        <p:spPr/>
        <p:txBody>
          <a:bodyPr>
            <a:normAutofit lnSpcReduction="10000"/>
          </a:bodyPr>
          <a:lstStyle/>
          <a:p>
            <a:pPr marL="0" indent="0">
              <a:buNone/>
            </a:pPr>
            <a:r>
              <a:rPr lang="fr-CH" sz="3600" dirty="0"/>
              <a:t>Lecture du rapport du réviseur des comptes</a:t>
            </a:r>
          </a:p>
          <a:p>
            <a:pPr marL="0" indent="0">
              <a:buNone/>
            </a:pPr>
            <a:r>
              <a:rPr lang="fr-CH" sz="2000" i="1" dirty="0">
                <a:solidFill>
                  <a:srgbClr val="C00000"/>
                </a:solidFill>
              </a:rPr>
              <a:t>Question: </a:t>
            </a:r>
            <a:r>
              <a:rPr lang="fr-CH" sz="2000" dirty="0">
                <a:solidFill>
                  <a:srgbClr val="C00000"/>
                </a:solidFill>
              </a:rPr>
              <a:t>la provision constituée sera-t-elle suffisante en cas de référendum?</a:t>
            </a:r>
          </a:p>
          <a:p>
            <a:pPr marL="0" indent="0">
              <a:buNone/>
            </a:pPr>
            <a:r>
              <a:rPr lang="fr-CH" sz="2000" i="1" dirty="0">
                <a:solidFill>
                  <a:srgbClr val="C00000"/>
                </a:solidFill>
              </a:rPr>
              <a:t>Réponse JPM: </a:t>
            </a:r>
            <a:r>
              <a:rPr lang="fr-CH" sz="2000" dirty="0">
                <a:solidFill>
                  <a:srgbClr val="C00000"/>
                </a:solidFill>
              </a:rPr>
              <a:t>Le référendum n’est pas la solution privilégiée, nous agirons avant le vote au Grand Conseil et saisirons éventuellement la justice.</a:t>
            </a:r>
          </a:p>
          <a:p>
            <a:pPr marL="0" indent="0">
              <a:buNone/>
            </a:pPr>
            <a:r>
              <a:rPr lang="fr-CH" sz="2000" dirty="0">
                <a:solidFill>
                  <a:srgbClr val="C00000"/>
                </a:solidFill>
              </a:rPr>
              <a:t>Mais nous avons de quoi voir venir. Un adhérent rappelle que beaucoup répondront en cas d’appel de fonds.  </a:t>
            </a:r>
          </a:p>
          <a:p>
            <a:pPr marL="717550" indent="-717550">
              <a:buNone/>
            </a:pPr>
            <a:r>
              <a:rPr lang="fr-CH" sz="3600" dirty="0"/>
              <a:t>2.4 	Vote du quitus et remerciements au réviseur:</a:t>
            </a:r>
          </a:p>
          <a:p>
            <a:pPr marL="0" indent="0">
              <a:buNone/>
            </a:pPr>
            <a:r>
              <a:rPr lang="fr-CH" sz="2000" dirty="0">
                <a:solidFill>
                  <a:srgbClr val="C00000"/>
                </a:solidFill>
              </a:rPr>
              <a:t>Rapports et comptes sont approuvés à mains levées, sans oppositions. Le réviseur est  remercié et reconduit tacitement.</a:t>
            </a:r>
            <a:endParaRPr lang="fr-CH" sz="3600" dirty="0"/>
          </a:p>
          <a:p>
            <a:pPr marL="0" indent="0">
              <a:buNone/>
            </a:pPr>
            <a:endParaRPr lang="fr-CH" sz="3600" dirty="0"/>
          </a:p>
          <a:p>
            <a:pPr marL="0" indent="0">
              <a:buNone/>
            </a:pPr>
            <a:endParaRPr lang="fr-CH" sz="2000" dirty="0">
              <a:solidFill>
                <a:srgbClr val="C00000"/>
              </a:solidFill>
            </a:endParaRPr>
          </a:p>
          <a:p>
            <a:pPr marL="0" indent="0">
              <a:buNone/>
            </a:pPr>
            <a:endParaRPr lang="fr-CH" sz="2000" dirty="0">
              <a:solidFill>
                <a:srgbClr val="C00000"/>
              </a:solidFill>
            </a:endParaRPr>
          </a:p>
          <a:p>
            <a:pPr marL="0" indent="0">
              <a:buNone/>
            </a:pPr>
            <a:endParaRPr lang="fr-CH" sz="3600" dirty="0"/>
          </a:p>
          <a:p>
            <a:pPr marL="0" indent="0">
              <a:buNone/>
            </a:pPr>
            <a:endParaRPr lang="fr-CH" sz="3600" dirty="0"/>
          </a:p>
        </p:txBody>
      </p:sp>
    </p:spTree>
    <p:extLst>
      <p:ext uri="{BB962C8B-B14F-4D97-AF65-F5344CB8AC3E}">
        <p14:creationId xmlns:p14="http://schemas.microsoft.com/office/powerpoint/2010/main" val="1240617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95536" y="260648"/>
            <a:ext cx="8352927" cy="1151890"/>
          </a:xfrm>
          <a:prstGeom prst="rect">
            <a:avLst/>
          </a:prstGeom>
        </p:spPr>
      </p:pic>
      <p:sp>
        <p:nvSpPr>
          <p:cNvPr id="3" name="Espace réservé du contenu 2"/>
          <p:cNvSpPr>
            <a:spLocks noGrp="1"/>
          </p:cNvSpPr>
          <p:nvPr>
            <p:ph idx="1"/>
          </p:nvPr>
        </p:nvSpPr>
        <p:spPr/>
        <p:txBody>
          <a:bodyPr>
            <a:normAutofit/>
          </a:bodyPr>
          <a:lstStyle/>
          <a:p>
            <a:pPr marL="0" indent="0">
              <a:buNone/>
            </a:pPr>
            <a:endParaRPr lang="fr-CH" sz="3600" dirty="0"/>
          </a:p>
          <a:p>
            <a:pPr marL="0" indent="0">
              <a:buNone/>
            </a:pPr>
            <a:endParaRPr lang="fr-CH" sz="3600" dirty="0"/>
          </a:p>
        </p:txBody>
      </p:sp>
      <p:graphicFrame>
        <p:nvGraphicFramePr>
          <p:cNvPr id="7" name="Tableau 6"/>
          <p:cNvGraphicFramePr>
            <a:graphicFrameLocks noGrp="1"/>
          </p:cNvGraphicFramePr>
          <p:nvPr>
            <p:extLst>
              <p:ext uri="{D42A27DB-BD31-4B8C-83A1-F6EECF244321}">
                <p14:modId xmlns:p14="http://schemas.microsoft.com/office/powerpoint/2010/main" val="95147789"/>
              </p:ext>
            </p:extLst>
          </p:nvPr>
        </p:nvGraphicFramePr>
        <p:xfrm>
          <a:off x="889178" y="2060848"/>
          <a:ext cx="7365642" cy="4343074"/>
        </p:xfrm>
        <a:graphic>
          <a:graphicData uri="http://schemas.openxmlformats.org/drawingml/2006/table">
            <a:tbl>
              <a:tblPr firstRow="1" bandRow="1">
                <a:tableStyleId>{5C22544A-7EE6-4342-B048-85BDC9FD1C3A}</a:tableStyleId>
              </a:tblPr>
              <a:tblGrid>
                <a:gridCol w="1152127">
                  <a:extLst>
                    <a:ext uri="{9D8B030D-6E8A-4147-A177-3AD203B41FA5}">
                      <a16:colId xmlns:a16="http://schemas.microsoft.com/office/drawing/2014/main" val="20000"/>
                    </a:ext>
                  </a:extLst>
                </a:gridCol>
                <a:gridCol w="1080122">
                  <a:extLst>
                    <a:ext uri="{9D8B030D-6E8A-4147-A177-3AD203B41FA5}">
                      <a16:colId xmlns:a16="http://schemas.microsoft.com/office/drawing/2014/main" val="20001"/>
                    </a:ext>
                  </a:extLst>
                </a:gridCol>
                <a:gridCol w="2386677">
                  <a:extLst>
                    <a:ext uri="{9D8B030D-6E8A-4147-A177-3AD203B41FA5}">
                      <a16:colId xmlns:a16="http://schemas.microsoft.com/office/drawing/2014/main" val="20002"/>
                    </a:ext>
                  </a:extLst>
                </a:gridCol>
                <a:gridCol w="936104">
                  <a:extLst>
                    <a:ext uri="{9D8B030D-6E8A-4147-A177-3AD203B41FA5}">
                      <a16:colId xmlns:a16="http://schemas.microsoft.com/office/drawing/2014/main" val="1197865007"/>
                    </a:ext>
                  </a:extLst>
                </a:gridCol>
                <a:gridCol w="936104">
                  <a:extLst>
                    <a:ext uri="{9D8B030D-6E8A-4147-A177-3AD203B41FA5}">
                      <a16:colId xmlns:a16="http://schemas.microsoft.com/office/drawing/2014/main" val="20004"/>
                    </a:ext>
                  </a:extLst>
                </a:gridCol>
                <a:gridCol w="874508">
                  <a:extLst>
                    <a:ext uri="{9D8B030D-6E8A-4147-A177-3AD203B41FA5}">
                      <a16:colId xmlns:a16="http://schemas.microsoft.com/office/drawing/2014/main" val="20005"/>
                    </a:ext>
                  </a:extLst>
                </a:gridCol>
              </a:tblGrid>
              <a:tr h="0">
                <a:tc>
                  <a:txBody>
                    <a:bodyPr/>
                    <a:lstStyle/>
                    <a:p>
                      <a:pPr algn="l" fontAlgn="b"/>
                      <a:endParaRPr lang="fr-CH"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endParaRPr lang="fr-CH"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endParaRPr lang="fr-CH" sz="1600" b="0" i="0" u="none" strike="noStrike" dirty="0">
                        <a:solidFill>
                          <a:srgbClr val="000000"/>
                        </a:solidFill>
                        <a:effectLst/>
                        <a:latin typeface="Calibri" panose="020F0502020204030204" pitchFamily="34" charset="0"/>
                      </a:endParaRPr>
                    </a:p>
                  </a:txBody>
                  <a:tcPr marL="3810" marR="3810" marT="3810" marB="0" anchor="b"/>
                </a:tc>
                <a:tc>
                  <a:txBody>
                    <a:bodyPr/>
                    <a:lstStyle/>
                    <a:p>
                      <a:r>
                        <a:rPr lang="fr-CH" sz="1600" b="0" i="0" u="none" strike="noStrike" dirty="0">
                          <a:solidFill>
                            <a:srgbClr val="000000"/>
                          </a:solidFill>
                          <a:effectLst/>
                          <a:latin typeface="Calibri" panose="020F0502020204030204" pitchFamily="34" charset="0"/>
                        </a:rPr>
                        <a:t>SEIC</a:t>
                      </a:r>
                      <a:endParaRPr lang="fr-CH" dirty="0"/>
                    </a:p>
                  </a:txBody>
                  <a:tcPr marL="3810" marR="3810" marT="3810" marB="0" anchor="b"/>
                </a:tc>
                <a:tc>
                  <a:txBody>
                    <a:bodyPr/>
                    <a:lstStyle/>
                    <a:p>
                      <a:pPr algn="ctr" fontAlgn="b"/>
                      <a:r>
                        <a:rPr lang="fr-CH" sz="1600" b="0" i="0" u="none" strike="noStrike" dirty="0">
                          <a:solidFill>
                            <a:srgbClr val="000000"/>
                          </a:solidFill>
                          <a:effectLst/>
                          <a:latin typeface="Calibri" panose="020F0502020204030204" pitchFamily="34" charset="0"/>
                        </a:rPr>
                        <a:t>Loi En. FR</a:t>
                      </a:r>
                    </a:p>
                  </a:txBody>
                  <a:tcPr marL="3810" marR="3810" marT="3810" marB="0" anchor="b"/>
                </a:tc>
                <a:tc>
                  <a:txBody>
                    <a:bodyPr/>
                    <a:lstStyle/>
                    <a:p>
                      <a:pPr algn="ctr" fontAlgn="b"/>
                      <a:r>
                        <a:rPr lang="fr-CH" sz="1600" b="0" i="0" u="none" strike="noStrike" dirty="0">
                          <a:solidFill>
                            <a:srgbClr val="000000"/>
                          </a:solidFill>
                          <a:effectLst/>
                          <a:latin typeface="Calibri" panose="020F0502020204030204" pitchFamily="34" charset="0"/>
                        </a:rPr>
                        <a:t>Loi En. VD</a:t>
                      </a:r>
                    </a:p>
                  </a:txBody>
                  <a:tcPr marL="3810" marR="3810" marT="3810" marB="0" anchor="b"/>
                </a:tc>
                <a:extLst>
                  <a:ext uri="{0D108BD9-81ED-4DB2-BD59-A6C34878D82A}">
                    <a16:rowId xmlns:a16="http://schemas.microsoft.com/office/drawing/2014/main" val="10000"/>
                  </a:ext>
                </a:extLst>
              </a:tr>
              <a:tr h="352976">
                <a:tc>
                  <a:txBody>
                    <a:bodyPr/>
                    <a:lstStyle/>
                    <a:p>
                      <a:pPr algn="l" fontAlgn="b"/>
                      <a:r>
                        <a:rPr lang="fr-CH" sz="1600" b="0" i="0" u="none" strike="noStrike" dirty="0">
                          <a:solidFill>
                            <a:srgbClr val="000000"/>
                          </a:solidFill>
                          <a:effectLst/>
                          <a:latin typeface="Calibri" panose="020F0502020204030204" pitchFamily="34" charset="0"/>
                        </a:rPr>
                        <a:t>Michel</a:t>
                      </a:r>
                    </a:p>
                  </a:txBody>
                  <a:tcPr marL="3810" marR="3810" marT="3810" marB="0" anchor="b"/>
                </a:tc>
                <a:tc>
                  <a:txBody>
                    <a:bodyPr/>
                    <a:lstStyle/>
                    <a:p>
                      <a:pPr algn="l" fontAlgn="b"/>
                      <a:r>
                        <a:rPr lang="fr-CH" sz="1600" b="1" i="0" u="none" strike="noStrike" dirty="0">
                          <a:solidFill>
                            <a:srgbClr val="000000"/>
                          </a:solidFill>
                          <a:effectLst/>
                          <a:latin typeface="Calibri" panose="020F0502020204030204" pitchFamily="34" charset="0"/>
                        </a:rPr>
                        <a:t>Girardet</a:t>
                      </a:r>
                    </a:p>
                  </a:txBody>
                  <a:tcPr marL="3810" marR="3810" marT="3810" marB="0" anchor="b"/>
                </a:tc>
                <a:tc>
                  <a:txBody>
                    <a:bodyPr/>
                    <a:lstStyle/>
                    <a:p>
                      <a:pPr algn="l" fontAlgn="b"/>
                      <a:r>
                        <a:rPr lang="fr-CH" sz="1600" b="0" i="0" u="none" strike="noStrike" dirty="0">
                          <a:solidFill>
                            <a:srgbClr val="000000"/>
                          </a:solidFill>
                          <a:effectLst/>
                          <a:latin typeface="Calibri" panose="020F0502020204030204" pitchFamily="34" charset="0"/>
                        </a:rPr>
                        <a:t>Gland</a:t>
                      </a:r>
                    </a:p>
                  </a:txBody>
                  <a:tcPr marL="3810" marR="3810" marT="3810" marB="0" anchor="b"/>
                </a:tc>
                <a:tc>
                  <a:txBody>
                    <a:bodyPr/>
                    <a:lstStyle/>
                    <a:p>
                      <a:r>
                        <a:rPr lang="fr-CH" sz="1600" b="0" i="0" u="none" strike="noStrike" dirty="0">
                          <a:solidFill>
                            <a:srgbClr val="000000"/>
                          </a:solidFill>
                          <a:effectLst/>
                          <a:latin typeface="Calibri" panose="020F0502020204030204" pitchFamily="34" charset="0"/>
                        </a:rPr>
                        <a:t>X</a:t>
                      </a:r>
                      <a:endParaRPr lang="fr-CH" dirty="0"/>
                    </a:p>
                  </a:txBody>
                  <a:tcPr marL="3810" marR="3810" marT="3810" marB="0" anchor="ctr"/>
                </a:tc>
                <a:tc>
                  <a:txBody>
                    <a:bodyPr/>
                    <a:lstStyle/>
                    <a:p>
                      <a:pPr algn="ctr" fontAlgn="ctr"/>
                      <a:endParaRPr lang="fr-CH" sz="16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endParaRPr lang="fr-CH" sz="1600" b="0" i="0" u="none" strike="noStrike" dirty="0">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10001"/>
                  </a:ext>
                </a:extLst>
              </a:tr>
              <a:tr h="301176">
                <a:tc>
                  <a:txBody>
                    <a:bodyPr/>
                    <a:lstStyle/>
                    <a:p>
                      <a:pPr algn="l" fontAlgn="b"/>
                      <a:endParaRPr lang="fr-CH"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endParaRPr lang="fr-CH"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endParaRPr lang="fr-CH" sz="1600" b="0" i="0" u="none" strike="noStrike" dirty="0">
                        <a:solidFill>
                          <a:srgbClr val="000000"/>
                        </a:solidFill>
                        <a:effectLst/>
                        <a:latin typeface="Calibri" panose="020F0502020204030204" pitchFamily="34" charset="0"/>
                      </a:endParaRPr>
                    </a:p>
                  </a:txBody>
                  <a:tcPr marL="3810" marR="3810" marT="3810" marB="0" anchor="b"/>
                </a:tc>
                <a:tc>
                  <a:txBody>
                    <a:bodyPr/>
                    <a:lstStyle/>
                    <a:p>
                      <a:endParaRPr lang="fr-CH" dirty="0"/>
                    </a:p>
                  </a:txBody>
                  <a:tcPr marL="3810" marR="3810" marT="3810" marB="0" anchor="ctr"/>
                </a:tc>
                <a:tc>
                  <a:txBody>
                    <a:bodyPr/>
                    <a:lstStyle/>
                    <a:p>
                      <a:pPr algn="ctr" fontAlgn="ctr"/>
                      <a:endParaRPr lang="fr-CH" sz="16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endParaRPr lang="fr-CH" sz="1600" b="0" i="0" u="none" strike="noStrike" dirty="0">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10002"/>
                  </a:ext>
                </a:extLst>
              </a:tr>
              <a:tr h="481434">
                <a:tc>
                  <a:txBody>
                    <a:bodyPr/>
                    <a:lstStyle/>
                    <a:p>
                      <a:pPr algn="l" fontAlgn="b"/>
                      <a:r>
                        <a:rPr lang="fr-CH" sz="1600" b="0" i="0" u="none" strike="noStrike" dirty="0">
                          <a:solidFill>
                            <a:srgbClr val="000000"/>
                          </a:solidFill>
                          <a:effectLst/>
                          <a:latin typeface="Calibri" panose="020F0502020204030204" pitchFamily="34" charset="0"/>
                        </a:rPr>
                        <a:t>Edouard</a:t>
                      </a:r>
                    </a:p>
                  </a:txBody>
                  <a:tcPr marL="3810" marR="3810" marT="3810" marB="0" anchor="b"/>
                </a:tc>
                <a:tc>
                  <a:txBody>
                    <a:bodyPr/>
                    <a:lstStyle/>
                    <a:p>
                      <a:pPr algn="l" fontAlgn="b"/>
                      <a:r>
                        <a:rPr lang="fr-CH" sz="1600" b="1" i="0" u="none" strike="noStrike" dirty="0">
                          <a:solidFill>
                            <a:srgbClr val="000000"/>
                          </a:solidFill>
                          <a:effectLst/>
                          <a:latin typeface="Calibri" panose="020F0502020204030204" pitchFamily="34" charset="0"/>
                        </a:rPr>
                        <a:t>Meier</a:t>
                      </a:r>
                    </a:p>
                  </a:txBody>
                  <a:tcPr marL="3810" marR="3810" marT="3810" marB="0" anchor="b"/>
                </a:tc>
                <a:tc>
                  <a:txBody>
                    <a:bodyPr/>
                    <a:lstStyle/>
                    <a:p>
                      <a:pPr algn="l" fontAlgn="b"/>
                      <a:r>
                        <a:rPr lang="fr-CH" sz="1600" b="0" i="0" u="none" strike="noStrike" dirty="0">
                          <a:solidFill>
                            <a:srgbClr val="000000"/>
                          </a:solidFill>
                          <a:effectLst/>
                          <a:latin typeface="Calibri" panose="020F0502020204030204" pitchFamily="34" charset="0"/>
                        </a:rPr>
                        <a:t>Epalinges</a:t>
                      </a:r>
                    </a:p>
                  </a:txBody>
                  <a:tcPr marL="3810" marR="3810" marT="3810" marB="0" anchor="b"/>
                </a:tc>
                <a:tc>
                  <a:txBody>
                    <a:bodyPr/>
                    <a:lstStyle/>
                    <a:p>
                      <a:endParaRPr lang="fr-CH" dirty="0"/>
                    </a:p>
                  </a:txBody>
                  <a:tcPr marL="3810" marR="3810" marT="3810" marB="0" anchor="b"/>
                </a:tc>
                <a:tc>
                  <a:txBody>
                    <a:bodyPr/>
                    <a:lstStyle/>
                    <a:p>
                      <a:pPr algn="ctr" fontAlgn="ctr"/>
                      <a:endParaRPr lang="fr-CH" sz="16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fr-CH" sz="1600" b="0" i="0" u="none" strike="noStrike" dirty="0">
                          <a:solidFill>
                            <a:srgbClr val="000000"/>
                          </a:solidFill>
                          <a:effectLst/>
                          <a:latin typeface="Calibri" panose="020F0502020204030204" pitchFamily="34" charset="0"/>
                        </a:rPr>
                        <a:t>X</a:t>
                      </a:r>
                    </a:p>
                  </a:txBody>
                  <a:tcPr marL="3810" marR="3810" marT="3810" marB="0" anchor="ctr"/>
                </a:tc>
                <a:extLst>
                  <a:ext uri="{0D108BD9-81ED-4DB2-BD59-A6C34878D82A}">
                    <a16:rowId xmlns:a16="http://schemas.microsoft.com/office/drawing/2014/main" val="10003"/>
                  </a:ext>
                </a:extLst>
              </a:tr>
              <a:tr h="352976">
                <a:tc>
                  <a:txBody>
                    <a:bodyPr/>
                    <a:lstStyle/>
                    <a:p>
                      <a:pPr algn="l" fontAlgn="b"/>
                      <a:r>
                        <a:rPr lang="fr-CH" sz="1600" b="0" i="0" u="none" strike="noStrike" dirty="0">
                          <a:solidFill>
                            <a:srgbClr val="000000"/>
                          </a:solidFill>
                          <a:effectLst/>
                          <a:latin typeface="Calibri" panose="020F0502020204030204" pitchFamily="34" charset="0"/>
                        </a:rPr>
                        <a:t>J. Daniel</a:t>
                      </a:r>
                    </a:p>
                  </a:txBody>
                  <a:tcPr marL="3810" marR="3810" marT="3810" marB="0" anchor="b"/>
                </a:tc>
                <a:tc>
                  <a:txBody>
                    <a:bodyPr/>
                    <a:lstStyle/>
                    <a:p>
                      <a:pPr algn="l" fontAlgn="b"/>
                      <a:r>
                        <a:rPr lang="fr-CH" sz="1600" b="1" i="0" u="none" strike="noStrike" dirty="0">
                          <a:solidFill>
                            <a:srgbClr val="000000"/>
                          </a:solidFill>
                          <a:effectLst/>
                          <a:latin typeface="Calibri" panose="020F0502020204030204" pitchFamily="34" charset="0"/>
                        </a:rPr>
                        <a:t>Savoy</a:t>
                      </a:r>
                    </a:p>
                  </a:txBody>
                  <a:tcPr marL="3810" marR="3810" marT="3810" marB="0" anchor="b"/>
                </a:tc>
                <a:tc>
                  <a:txBody>
                    <a:bodyPr/>
                    <a:lstStyle/>
                    <a:p>
                      <a:pPr algn="l" fontAlgn="b"/>
                      <a:r>
                        <a:rPr lang="fr-CH" sz="1600" b="0" i="0" u="none" strike="noStrike" dirty="0">
                          <a:solidFill>
                            <a:srgbClr val="000000"/>
                          </a:solidFill>
                          <a:effectLst/>
                          <a:latin typeface="Calibri" panose="020F0502020204030204" pitchFamily="34" charset="0"/>
                        </a:rPr>
                        <a:t>Villars/</a:t>
                      </a:r>
                      <a:r>
                        <a:rPr lang="fr-CH" sz="1600" b="0" i="0" u="none" strike="noStrike" dirty="0" err="1">
                          <a:solidFill>
                            <a:srgbClr val="000000"/>
                          </a:solidFill>
                          <a:effectLst/>
                          <a:latin typeface="Calibri" panose="020F0502020204030204" pitchFamily="34" charset="0"/>
                        </a:rPr>
                        <a:t>Glâne</a:t>
                      </a:r>
                      <a:endParaRPr lang="fr-CH" sz="1600" b="0" i="0" u="none" strike="noStrike" dirty="0">
                        <a:solidFill>
                          <a:srgbClr val="000000"/>
                        </a:solidFill>
                        <a:effectLst/>
                        <a:latin typeface="Calibri" panose="020F0502020204030204" pitchFamily="34" charset="0"/>
                      </a:endParaRPr>
                    </a:p>
                  </a:txBody>
                  <a:tcPr marL="3810" marR="3810" marT="3810" marB="0" anchor="b"/>
                </a:tc>
                <a:tc>
                  <a:txBody>
                    <a:bodyPr/>
                    <a:lstStyle/>
                    <a:p>
                      <a:endParaRPr lang="fr-CH" dirty="0"/>
                    </a:p>
                  </a:txBody>
                  <a:tcPr marL="3810" marR="3810" marT="3810" marB="0" anchor="b"/>
                </a:tc>
                <a:tc>
                  <a:txBody>
                    <a:bodyPr/>
                    <a:lstStyle/>
                    <a:p>
                      <a:pPr algn="ctr" fontAlgn="ctr"/>
                      <a:r>
                        <a:rPr lang="fr-CH" sz="1600" b="0" i="0" u="none" strike="noStrike" dirty="0">
                          <a:solidFill>
                            <a:srgbClr val="000000"/>
                          </a:solidFill>
                          <a:effectLst/>
                          <a:latin typeface="Calibri" panose="020F0502020204030204" pitchFamily="34" charset="0"/>
                        </a:rPr>
                        <a:t>HC</a:t>
                      </a:r>
                    </a:p>
                  </a:txBody>
                  <a:tcPr marL="3810" marR="3810" marT="3810" marB="0" anchor="ctr"/>
                </a:tc>
                <a:tc>
                  <a:txBody>
                    <a:bodyPr/>
                    <a:lstStyle/>
                    <a:p>
                      <a:pPr algn="ctr" fontAlgn="ctr"/>
                      <a:endParaRPr lang="fr-CH" sz="1600" b="0" i="0" u="none" strike="noStrike" dirty="0">
                        <a:solidFill>
                          <a:srgbClr val="000000"/>
                        </a:solidFill>
                        <a:effectLst/>
                        <a:latin typeface="Calibri" panose="020F0502020204030204" pitchFamily="34" charset="0"/>
                      </a:endParaRPr>
                    </a:p>
                  </a:txBody>
                  <a:tcPr marL="3810" marR="3810" marT="3810" marB="0" anchor="ctr"/>
                </a:tc>
                <a:extLst>
                  <a:ext uri="{0D108BD9-81ED-4DB2-BD59-A6C34878D82A}">
                    <a16:rowId xmlns:a16="http://schemas.microsoft.com/office/drawing/2014/main" val="10004"/>
                  </a:ext>
                </a:extLst>
              </a:tr>
              <a:tr h="352976">
                <a:tc>
                  <a:txBody>
                    <a:bodyPr/>
                    <a:lstStyle/>
                    <a:p>
                      <a:pPr algn="l" fontAlgn="b"/>
                      <a:r>
                        <a:rPr lang="fr-CH" sz="1600" b="0" i="0" u="none" strike="noStrike" dirty="0">
                          <a:solidFill>
                            <a:srgbClr val="C00000"/>
                          </a:solidFill>
                          <a:effectLst/>
                          <a:latin typeface="Calibri" panose="020F0502020204030204" pitchFamily="34" charset="0"/>
                        </a:rPr>
                        <a:t>Jimy</a:t>
                      </a:r>
                    </a:p>
                  </a:txBody>
                  <a:tcPr marL="3810" marR="3810" marT="3810" marB="0" anchor="b"/>
                </a:tc>
                <a:tc>
                  <a:txBody>
                    <a:bodyPr/>
                    <a:lstStyle/>
                    <a:p>
                      <a:pPr algn="l" fontAlgn="b"/>
                      <a:r>
                        <a:rPr lang="fr-CH" sz="1600" b="1" i="0" u="none" strike="noStrike" dirty="0">
                          <a:solidFill>
                            <a:srgbClr val="C00000"/>
                          </a:solidFill>
                          <a:effectLst/>
                          <a:latin typeface="Calibri" panose="020F0502020204030204" pitchFamily="34" charset="0"/>
                        </a:rPr>
                        <a:t>Meystre</a:t>
                      </a:r>
                    </a:p>
                  </a:txBody>
                  <a:tcPr marL="3810" marR="3810" marT="3810" marB="0" anchor="b"/>
                </a:tc>
                <a:tc>
                  <a:txBody>
                    <a:bodyPr/>
                    <a:lstStyle/>
                    <a:p>
                      <a:pPr algn="l" fontAlgn="b"/>
                      <a:r>
                        <a:rPr lang="fr-CH" sz="1600" b="0" i="0" u="none" strike="noStrike" dirty="0" err="1">
                          <a:solidFill>
                            <a:srgbClr val="C00000"/>
                          </a:solidFill>
                          <a:effectLst/>
                          <a:latin typeface="Calibri" panose="020F0502020204030204" pitchFamily="34" charset="0"/>
                        </a:rPr>
                        <a:t>Penthalaz</a:t>
                      </a:r>
                      <a:endParaRPr lang="fr-CH" sz="1600" b="0" i="0" u="none" strike="noStrike" dirty="0">
                        <a:solidFill>
                          <a:srgbClr val="C00000"/>
                        </a:solidFill>
                        <a:effectLst/>
                        <a:latin typeface="Calibri" panose="020F0502020204030204" pitchFamily="34" charset="0"/>
                      </a:endParaRPr>
                    </a:p>
                  </a:txBody>
                  <a:tcPr marL="3810" marR="3810" marT="3810" marB="0" anchor="b"/>
                </a:tc>
                <a:tc>
                  <a:txBody>
                    <a:bodyPr/>
                    <a:lstStyle/>
                    <a:p>
                      <a:endParaRPr lang="fr-CH" dirty="0"/>
                    </a:p>
                  </a:txBody>
                  <a:tcPr marL="3810" marR="3810" marT="3810" marB="0" anchor="ctr"/>
                </a:tc>
                <a:tc>
                  <a:txBody>
                    <a:bodyPr/>
                    <a:lstStyle/>
                    <a:p>
                      <a:pPr algn="ctr" fontAlgn="ctr"/>
                      <a:endParaRPr lang="fr-CH" sz="16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fr-CH" sz="1600" b="0" i="0" u="none" strike="noStrike" dirty="0">
                          <a:solidFill>
                            <a:srgbClr val="000000"/>
                          </a:solidFill>
                          <a:effectLst/>
                          <a:latin typeface="Calibri" panose="020F0502020204030204" pitchFamily="34" charset="0"/>
                        </a:rPr>
                        <a:t>X</a:t>
                      </a:r>
                    </a:p>
                  </a:txBody>
                  <a:tcPr marL="3810" marR="3810" marT="3810" marB="0" anchor="ctr"/>
                </a:tc>
                <a:extLst>
                  <a:ext uri="{0D108BD9-81ED-4DB2-BD59-A6C34878D82A}">
                    <a16:rowId xmlns:a16="http://schemas.microsoft.com/office/drawing/2014/main" val="10005"/>
                  </a:ext>
                </a:extLst>
              </a:tr>
              <a:tr h="374168">
                <a:tc>
                  <a:txBody>
                    <a:bodyPr/>
                    <a:lstStyle/>
                    <a:p>
                      <a:pPr algn="l" fontAlgn="b"/>
                      <a:r>
                        <a:rPr lang="fr-CH" sz="1600" b="0" i="0" u="none" strike="noStrike" dirty="0">
                          <a:solidFill>
                            <a:srgbClr val="000000"/>
                          </a:solidFill>
                          <a:effectLst/>
                          <a:latin typeface="Calibri" panose="020F0502020204030204" pitchFamily="34" charset="0"/>
                        </a:rPr>
                        <a:t>Raymond</a:t>
                      </a:r>
                    </a:p>
                  </a:txBody>
                  <a:tcPr marL="3810" marR="3810" marT="3810" marB="0" anchor="b"/>
                </a:tc>
                <a:tc>
                  <a:txBody>
                    <a:bodyPr/>
                    <a:lstStyle/>
                    <a:p>
                      <a:pPr algn="l" fontAlgn="b"/>
                      <a:r>
                        <a:rPr lang="fr-CH" sz="1600" b="1" i="0" u="none" strike="noStrike" dirty="0" err="1">
                          <a:solidFill>
                            <a:srgbClr val="000000"/>
                          </a:solidFill>
                          <a:effectLst/>
                          <a:latin typeface="Calibri" panose="020F0502020204030204" pitchFamily="34" charset="0"/>
                        </a:rPr>
                        <a:t>Paillex</a:t>
                      </a:r>
                      <a:endParaRPr lang="fr-CH"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fr-CH" sz="1600" b="0" i="0" u="none" strike="noStrike" dirty="0">
                          <a:solidFill>
                            <a:srgbClr val="000000"/>
                          </a:solidFill>
                          <a:effectLst/>
                          <a:latin typeface="Calibri" panose="020F0502020204030204" pitchFamily="34" charset="0"/>
                        </a:rPr>
                        <a:t>Mézery près </a:t>
                      </a:r>
                      <a:r>
                        <a:rPr lang="fr-CH" sz="1600" b="0" i="0" u="none" strike="noStrike" dirty="0" err="1">
                          <a:solidFill>
                            <a:srgbClr val="000000"/>
                          </a:solidFill>
                          <a:effectLst/>
                          <a:latin typeface="Calibri" panose="020F0502020204030204" pitchFamily="34" charset="0"/>
                        </a:rPr>
                        <a:t>Donneloye</a:t>
                      </a:r>
                      <a:endParaRPr lang="fr-CH"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endParaRPr lang="fr-CH" sz="1600" b="0" i="0" u="none" strike="noStrike" dirty="0">
                        <a:solidFill>
                          <a:srgbClr val="000000"/>
                        </a:solidFill>
                        <a:effectLst/>
                        <a:latin typeface="Calibri" panose="020F0502020204030204" pitchFamily="34" charset="0"/>
                      </a:endParaRPr>
                    </a:p>
                  </a:txBody>
                  <a:tcPr marL="3810" marR="3810" marT="3810" marB="0" anchor="b"/>
                </a:tc>
                <a:tc>
                  <a:txBody>
                    <a:bodyPr/>
                    <a:lstStyle/>
                    <a:p>
                      <a:endParaRPr lang="fr-CH" dirty="0"/>
                    </a:p>
                  </a:txBody>
                  <a:tcPr marL="3810" marR="3810" marT="3810" marB="0" anchor="b"/>
                </a:tc>
                <a:tc>
                  <a:txBody>
                    <a:bodyPr/>
                    <a:lstStyle/>
                    <a:p>
                      <a:pPr algn="ctr" fontAlgn="ctr"/>
                      <a:r>
                        <a:rPr lang="fr-CH" sz="1600" b="0" i="0" u="none" strike="noStrike" dirty="0">
                          <a:solidFill>
                            <a:srgbClr val="000000"/>
                          </a:solidFill>
                          <a:effectLst/>
                          <a:latin typeface="Calibri" panose="020F0502020204030204" pitchFamily="34" charset="0"/>
                        </a:rPr>
                        <a:t>X</a:t>
                      </a:r>
                    </a:p>
                  </a:txBody>
                  <a:tcPr marL="3810" marR="3810" marT="3810" marB="0" anchor="ctr"/>
                </a:tc>
                <a:extLst>
                  <a:ext uri="{0D108BD9-81ED-4DB2-BD59-A6C34878D82A}">
                    <a16:rowId xmlns:a16="http://schemas.microsoft.com/office/drawing/2014/main" val="10006"/>
                  </a:ext>
                </a:extLst>
              </a:tr>
              <a:tr h="467814">
                <a:tc>
                  <a:txBody>
                    <a:bodyPr/>
                    <a:lstStyle/>
                    <a:p>
                      <a:pPr algn="l" fontAlgn="b"/>
                      <a:r>
                        <a:rPr lang="fr-CH" sz="1600" b="0" i="0" u="none" strike="noStrike" dirty="0">
                          <a:solidFill>
                            <a:srgbClr val="000000"/>
                          </a:solidFill>
                          <a:effectLst/>
                          <a:latin typeface="Calibri" panose="020F0502020204030204" pitchFamily="34" charset="0"/>
                        </a:rPr>
                        <a:t>Gilbert</a:t>
                      </a:r>
                    </a:p>
                  </a:txBody>
                  <a:tcPr marL="3810" marR="3810" marT="3810" marB="0" anchor="b"/>
                </a:tc>
                <a:tc>
                  <a:txBody>
                    <a:bodyPr/>
                    <a:lstStyle/>
                    <a:p>
                      <a:pPr algn="l" fontAlgn="b"/>
                      <a:r>
                        <a:rPr lang="fr-CH" sz="1600" b="1" i="0" u="none" strike="noStrike" dirty="0" err="1">
                          <a:solidFill>
                            <a:srgbClr val="000000"/>
                          </a:solidFill>
                          <a:effectLst/>
                          <a:latin typeface="Calibri" panose="020F0502020204030204" pitchFamily="34" charset="0"/>
                        </a:rPr>
                        <a:t>Gruaz</a:t>
                      </a:r>
                      <a:endParaRPr lang="fr-CH" sz="1600" b="1"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fr-CH" sz="1600" b="0" i="0" u="none" strike="noStrike" dirty="0" err="1">
                          <a:solidFill>
                            <a:srgbClr val="000000"/>
                          </a:solidFill>
                          <a:effectLst/>
                          <a:latin typeface="Calibri" panose="020F0502020204030204" pitchFamily="34" charset="0"/>
                        </a:rPr>
                        <a:t>Vufflens</a:t>
                      </a:r>
                      <a:r>
                        <a:rPr lang="fr-CH" sz="1600" b="0" i="0" u="none" strike="noStrike" dirty="0">
                          <a:solidFill>
                            <a:srgbClr val="000000"/>
                          </a:solidFill>
                          <a:effectLst/>
                          <a:latin typeface="Calibri" panose="020F0502020204030204" pitchFamily="34" charset="0"/>
                        </a:rPr>
                        <a:t> le Château</a:t>
                      </a:r>
                    </a:p>
                  </a:txBody>
                  <a:tcPr marL="3810" marR="3810" marT="3810" marB="0" anchor="b"/>
                </a:tc>
                <a:tc>
                  <a:txBody>
                    <a:bodyPr/>
                    <a:lstStyle/>
                    <a:p>
                      <a:endParaRPr lang="fr-CH" dirty="0"/>
                    </a:p>
                  </a:txBody>
                  <a:tcPr marL="3810" marR="3810" marT="3810" marB="0" anchor="b"/>
                </a:tc>
                <a:tc>
                  <a:txBody>
                    <a:bodyPr/>
                    <a:lstStyle/>
                    <a:p>
                      <a:pPr algn="ctr" fontAlgn="ctr"/>
                      <a:endParaRPr lang="fr-CH" sz="16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fr-CH" sz="1600" b="0" i="0" u="none" strike="noStrike" dirty="0">
                          <a:solidFill>
                            <a:srgbClr val="000000"/>
                          </a:solidFill>
                          <a:effectLst/>
                          <a:latin typeface="Calibri" panose="020F0502020204030204" pitchFamily="34" charset="0"/>
                        </a:rPr>
                        <a:t>X</a:t>
                      </a:r>
                    </a:p>
                  </a:txBody>
                  <a:tcPr marL="3810" marR="3810" marT="3810" marB="0" anchor="ctr"/>
                </a:tc>
                <a:extLst>
                  <a:ext uri="{0D108BD9-81ED-4DB2-BD59-A6C34878D82A}">
                    <a16:rowId xmlns:a16="http://schemas.microsoft.com/office/drawing/2014/main" val="10007"/>
                  </a:ext>
                </a:extLst>
              </a:tr>
              <a:tr h="352976">
                <a:tc>
                  <a:txBody>
                    <a:bodyPr/>
                    <a:lstStyle/>
                    <a:p>
                      <a:pPr algn="l" fontAlgn="b"/>
                      <a:r>
                        <a:rPr lang="fr-CH" sz="1600" b="0" i="0" u="none" strike="noStrike" dirty="0">
                          <a:solidFill>
                            <a:srgbClr val="000000"/>
                          </a:solidFill>
                          <a:effectLst/>
                          <a:latin typeface="Calibri" panose="020F0502020204030204" pitchFamily="34" charset="0"/>
                        </a:rPr>
                        <a:t>Pierre </a:t>
                      </a:r>
                    </a:p>
                  </a:txBody>
                  <a:tcPr marL="3810" marR="3810" marT="3810" marB="0" anchor="b"/>
                </a:tc>
                <a:tc>
                  <a:txBody>
                    <a:bodyPr/>
                    <a:lstStyle/>
                    <a:p>
                      <a:pPr algn="l" fontAlgn="b"/>
                      <a:r>
                        <a:rPr lang="fr-CH" sz="1600" b="1" i="0" u="none" strike="noStrike" dirty="0">
                          <a:solidFill>
                            <a:srgbClr val="000000"/>
                          </a:solidFill>
                          <a:effectLst/>
                          <a:latin typeface="Calibri" panose="020F0502020204030204" pitchFamily="34" charset="0"/>
                        </a:rPr>
                        <a:t>Cornu</a:t>
                      </a:r>
                    </a:p>
                  </a:txBody>
                  <a:tcPr marL="3810" marR="3810" marT="3810" marB="0" anchor="b"/>
                </a:tc>
                <a:tc>
                  <a:txBody>
                    <a:bodyPr/>
                    <a:lstStyle/>
                    <a:p>
                      <a:pPr algn="l" fontAlgn="b"/>
                      <a:r>
                        <a:rPr lang="fr-CH" sz="1600" b="0" i="0" u="none" strike="noStrike" dirty="0">
                          <a:solidFill>
                            <a:srgbClr val="000000"/>
                          </a:solidFill>
                          <a:effectLst/>
                          <a:latin typeface="Calibri" panose="020F0502020204030204" pitchFamily="34" charset="0"/>
                        </a:rPr>
                        <a:t>Fiez</a:t>
                      </a:r>
                    </a:p>
                  </a:txBody>
                  <a:tcPr marL="3810" marR="3810" marT="3810" marB="0" anchor="b"/>
                </a:tc>
                <a:tc>
                  <a:txBody>
                    <a:bodyPr/>
                    <a:lstStyle/>
                    <a:p>
                      <a:endParaRPr lang="fr-CH" dirty="0"/>
                    </a:p>
                  </a:txBody>
                  <a:tcPr marL="3810" marR="3810" marT="3810" marB="0" anchor="ctr"/>
                </a:tc>
                <a:tc>
                  <a:txBody>
                    <a:bodyPr/>
                    <a:lstStyle/>
                    <a:p>
                      <a:pPr algn="ctr" fontAlgn="ctr"/>
                      <a:endParaRPr lang="fr-CH" sz="16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fr-CH" sz="1600" b="0" i="0" u="none" strike="noStrike" dirty="0">
                          <a:solidFill>
                            <a:srgbClr val="000000"/>
                          </a:solidFill>
                          <a:effectLst/>
                          <a:latin typeface="Calibri" panose="020F0502020204030204" pitchFamily="34" charset="0"/>
                        </a:rPr>
                        <a:t>X</a:t>
                      </a:r>
                    </a:p>
                  </a:txBody>
                  <a:tcPr marL="3810" marR="3810" marT="3810" marB="0" anchor="ctr"/>
                </a:tc>
                <a:extLst>
                  <a:ext uri="{0D108BD9-81ED-4DB2-BD59-A6C34878D82A}">
                    <a16:rowId xmlns:a16="http://schemas.microsoft.com/office/drawing/2014/main" val="10008"/>
                  </a:ext>
                </a:extLst>
              </a:tr>
              <a:tr h="352976">
                <a:tc>
                  <a:txBody>
                    <a:bodyPr/>
                    <a:lstStyle/>
                    <a:p>
                      <a:pPr algn="l" fontAlgn="b"/>
                      <a:r>
                        <a:rPr lang="fr-CH" sz="1600" b="0" i="0" u="none" strike="noStrike" dirty="0">
                          <a:solidFill>
                            <a:srgbClr val="000000"/>
                          </a:solidFill>
                          <a:effectLst/>
                          <a:latin typeface="Calibri" panose="020F0502020204030204" pitchFamily="34" charset="0"/>
                        </a:rPr>
                        <a:t>François </a:t>
                      </a:r>
                    </a:p>
                  </a:txBody>
                  <a:tcPr marL="3810" marR="3810" marT="3810" marB="0" anchor="b"/>
                </a:tc>
                <a:tc>
                  <a:txBody>
                    <a:bodyPr/>
                    <a:lstStyle/>
                    <a:p>
                      <a:pPr algn="l" fontAlgn="b"/>
                      <a:r>
                        <a:rPr lang="fr-CH" sz="1600" b="1" i="0" u="none" strike="noStrike" dirty="0">
                          <a:solidFill>
                            <a:srgbClr val="000000"/>
                          </a:solidFill>
                          <a:effectLst/>
                          <a:latin typeface="Calibri" panose="020F0502020204030204" pitchFamily="34" charset="0"/>
                        </a:rPr>
                        <a:t>Matthey</a:t>
                      </a:r>
                    </a:p>
                  </a:txBody>
                  <a:tcPr marL="3810" marR="3810" marT="3810" marB="0" anchor="b"/>
                </a:tc>
                <a:tc>
                  <a:txBody>
                    <a:bodyPr/>
                    <a:lstStyle/>
                    <a:p>
                      <a:pPr algn="l" fontAlgn="b"/>
                      <a:r>
                        <a:rPr lang="fr-CH" sz="1600" b="0" i="0" u="none" strike="noStrike" dirty="0">
                          <a:solidFill>
                            <a:srgbClr val="000000"/>
                          </a:solidFill>
                          <a:effectLst/>
                          <a:latin typeface="Calibri" panose="020F0502020204030204" pitchFamily="34" charset="0"/>
                        </a:rPr>
                        <a:t>Bassins</a:t>
                      </a:r>
                    </a:p>
                  </a:txBody>
                  <a:tcPr marL="3810" marR="3810" marT="3810" marB="0" anchor="b"/>
                </a:tc>
                <a:tc>
                  <a:txBody>
                    <a:bodyPr/>
                    <a:lstStyle/>
                    <a:p>
                      <a:endParaRPr lang="fr-CH" dirty="0"/>
                    </a:p>
                  </a:txBody>
                  <a:tcPr marL="3810" marR="3810" marT="3810" marB="0" anchor="b"/>
                </a:tc>
                <a:tc>
                  <a:txBody>
                    <a:bodyPr/>
                    <a:lstStyle/>
                    <a:p>
                      <a:pPr algn="ctr" fontAlgn="ctr"/>
                      <a:endParaRPr lang="fr-CH" sz="16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fr-CH" sz="1600" b="0" i="0" u="none" strike="noStrike" dirty="0">
                          <a:solidFill>
                            <a:srgbClr val="000000"/>
                          </a:solidFill>
                          <a:effectLst/>
                          <a:latin typeface="Calibri" panose="020F0502020204030204" pitchFamily="34" charset="0"/>
                        </a:rPr>
                        <a:t>X</a:t>
                      </a:r>
                    </a:p>
                  </a:txBody>
                  <a:tcPr marL="3810" marR="3810" marT="3810" marB="0" anchor="ctr"/>
                </a:tc>
                <a:extLst>
                  <a:ext uri="{0D108BD9-81ED-4DB2-BD59-A6C34878D82A}">
                    <a16:rowId xmlns:a16="http://schemas.microsoft.com/office/drawing/2014/main" val="10009"/>
                  </a:ext>
                </a:extLst>
              </a:tr>
              <a:tr h="352976">
                <a:tc>
                  <a:txBody>
                    <a:bodyPr/>
                    <a:lstStyle/>
                    <a:p>
                      <a:pPr algn="l" fontAlgn="b"/>
                      <a:r>
                        <a:rPr lang="fr-CH" sz="1600" b="0" i="0" u="none" strike="noStrike" dirty="0">
                          <a:solidFill>
                            <a:srgbClr val="000000"/>
                          </a:solidFill>
                          <a:effectLst/>
                          <a:latin typeface="Calibri" panose="020F0502020204030204" pitchFamily="34" charset="0"/>
                        </a:rPr>
                        <a:t>Guy</a:t>
                      </a:r>
                    </a:p>
                  </a:txBody>
                  <a:tcPr marL="3810" marR="3810" marT="3810" marB="0" anchor="b"/>
                </a:tc>
                <a:tc>
                  <a:txBody>
                    <a:bodyPr/>
                    <a:lstStyle/>
                    <a:p>
                      <a:pPr algn="l" fontAlgn="b"/>
                      <a:r>
                        <a:rPr lang="fr-CH" sz="1600" b="1" i="0" u="none" strike="noStrike" dirty="0">
                          <a:solidFill>
                            <a:srgbClr val="000000"/>
                          </a:solidFill>
                          <a:effectLst/>
                          <a:latin typeface="Calibri" panose="020F0502020204030204" pitchFamily="34" charset="0"/>
                        </a:rPr>
                        <a:t>Gaudard</a:t>
                      </a:r>
                    </a:p>
                  </a:txBody>
                  <a:tcPr marL="3810" marR="3810" marT="3810" marB="0" anchor="b"/>
                </a:tc>
                <a:tc>
                  <a:txBody>
                    <a:bodyPr/>
                    <a:lstStyle/>
                    <a:p>
                      <a:pPr algn="l" fontAlgn="b"/>
                      <a:r>
                        <a:rPr lang="fr-CH" sz="1600" b="0" i="0" u="none" strike="noStrike" dirty="0">
                          <a:solidFill>
                            <a:srgbClr val="000000"/>
                          </a:solidFill>
                          <a:effectLst/>
                          <a:latin typeface="Calibri" panose="020F0502020204030204" pitchFamily="34" charset="0"/>
                        </a:rPr>
                        <a:t>Lausanne</a:t>
                      </a:r>
                    </a:p>
                  </a:txBody>
                  <a:tcPr marL="3810" marR="3810" marT="3810" marB="0" anchor="b"/>
                </a:tc>
                <a:tc>
                  <a:txBody>
                    <a:bodyPr/>
                    <a:lstStyle/>
                    <a:p>
                      <a:endParaRPr lang="fr-CH" dirty="0"/>
                    </a:p>
                  </a:txBody>
                  <a:tcPr marL="3810" marR="3810" marT="3810" marB="0" anchor="ctr"/>
                </a:tc>
                <a:tc>
                  <a:txBody>
                    <a:bodyPr/>
                    <a:lstStyle/>
                    <a:p>
                      <a:pPr algn="ctr" fontAlgn="ctr"/>
                      <a:endParaRPr lang="fr-CH" sz="16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fr-CH" sz="1600" b="0" i="0" u="none" strike="noStrike" dirty="0">
                          <a:solidFill>
                            <a:srgbClr val="000000"/>
                          </a:solidFill>
                          <a:effectLst/>
                          <a:latin typeface="Calibri" panose="020F0502020204030204" pitchFamily="34" charset="0"/>
                        </a:rPr>
                        <a:t>X</a:t>
                      </a:r>
                    </a:p>
                  </a:txBody>
                  <a:tcPr marL="3810" marR="3810" marT="3810" marB="0" anchor="ctr"/>
                </a:tc>
                <a:extLst>
                  <a:ext uri="{0D108BD9-81ED-4DB2-BD59-A6C34878D82A}">
                    <a16:rowId xmlns:a16="http://schemas.microsoft.com/office/drawing/2014/main" val="10010"/>
                  </a:ext>
                </a:extLst>
              </a:tr>
              <a:tr h="352976">
                <a:tc>
                  <a:txBody>
                    <a:bodyPr/>
                    <a:lstStyle/>
                    <a:p>
                      <a:pPr algn="l" fontAlgn="b"/>
                      <a:r>
                        <a:rPr lang="fr-CH" sz="1600" b="0" i="0" u="none" strike="noStrike" dirty="0" err="1">
                          <a:solidFill>
                            <a:srgbClr val="000000"/>
                          </a:solidFill>
                          <a:effectLst/>
                          <a:latin typeface="Calibri" panose="020F0502020204030204" pitchFamily="34" charset="0"/>
                        </a:rPr>
                        <a:t>J.Pierre</a:t>
                      </a:r>
                      <a:endParaRPr lang="fr-CH" sz="1600" b="0" i="0" u="none" strike="noStrike" dirty="0">
                        <a:solidFill>
                          <a:srgbClr val="000000"/>
                        </a:solidFill>
                        <a:effectLst/>
                        <a:latin typeface="Calibri" panose="020F0502020204030204" pitchFamily="34" charset="0"/>
                      </a:endParaRPr>
                    </a:p>
                  </a:txBody>
                  <a:tcPr marL="3810" marR="3810" marT="3810" marB="0" anchor="b"/>
                </a:tc>
                <a:tc>
                  <a:txBody>
                    <a:bodyPr/>
                    <a:lstStyle/>
                    <a:p>
                      <a:pPr algn="l" fontAlgn="b"/>
                      <a:r>
                        <a:rPr lang="fr-CH" sz="1600" b="1" i="0" u="none" strike="noStrike" dirty="0">
                          <a:solidFill>
                            <a:srgbClr val="000000"/>
                          </a:solidFill>
                          <a:effectLst/>
                          <a:latin typeface="Calibri" panose="020F0502020204030204" pitchFamily="34" charset="0"/>
                        </a:rPr>
                        <a:t>Mérot</a:t>
                      </a:r>
                    </a:p>
                  </a:txBody>
                  <a:tcPr marL="3810" marR="3810" marT="3810" marB="0" anchor="b"/>
                </a:tc>
                <a:tc>
                  <a:txBody>
                    <a:bodyPr/>
                    <a:lstStyle/>
                    <a:p>
                      <a:pPr algn="l" fontAlgn="b"/>
                      <a:r>
                        <a:rPr lang="fr-CH" sz="1600" b="0" i="0" u="none" strike="noStrike" dirty="0">
                          <a:solidFill>
                            <a:srgbClr val="000000"/>
                          </a:solidFill>
                          <a:effectLst/>
                          <a:latin typeface="Calibri" panose="020F0502020204030204" pitchFamily="34" charset="0"/>
                        </a:rPr>
                        <a:t>Gland</a:t>
                      </a:r>
                    </a:p>
                  </a:txBody>
                  <a:tcPr marL="3810" marR="3810" marT="3810" marB="0" anchor="b"/>
                </a:tc>
                <a:tc>
                  <a:txBody>
                    <a:bodyPr/>
                    <a:lstStyle/>
                    <a:p>
                      <a:r>
                        <a:rPr lang="fr-CH" sz="1600" b="0" i="0" u="none" strike="noStrike" dirty="0">
                          <a:solidFill>
                            <a:srgbClr val="000000"/>
                          </a:solidFill>
                          <a:effectLst/>
                          <a:latin typeface="Calibri" panose="020F0502020204030204" pitchFamily="34" charset="0"/>
                        </a:rPr>
                        <a:t>X</a:t>
                      </a:r>
                      <a:endParaRPr lang="fr-CH" dirty="0"/>
                    </a:p>
                  </a:txBody>
                  <a:tcPr marL="3810" marR="3810" marT="3810" marB="0" anchor="ctr"/>
                </a:tc>
                <a:tc>
                  <a:txBody>
                    <a:bodyPr/>
                    <a:lstStyle/>
                    <a:p>
                      <a:pPr algn="ctr" fontAlgn="ctr"/>
                      <a:endParaRPr lang="fr-CH" sz="1600" b="0" i="0" u="none" strike="noStrike" dirty="0">
                        <a:solidFill>
                          <a:srgbClr val="000000"/>
                        </a:solidFill>
                        <a:effectLst/>
                        <a:latin typeface="Calibri" panose="020F0502020204030204" pitchFamily="34" charset="0"/>
                      </a:endParaRPr>
                    </a:p>
                  </a:txBody>
                  <a:tcPr marL="3810" marR="3810" marT="3810" marB="0" anchor="ctr"/>
                </a:tc>
                <a:tc>
                  <a:txBody>
                    <a:bodyPr/>
                    <a:lstStyle/>
                    <a:p>
                      <a:pPr algn="ctr" fontAlgn="ctr"/>
                      <a:r>
                        <a:rPr lang="fr-CH" sz="1600" b="0" i="0" u="none" strike="noStrike" dirty="0">
                          <a:solidFill>
                            <a:srgbClr val="000000"/>
                          </a:solidFill>
                          <a:effectLst/>
                          <a:latin typeface="Calibri" panose="020F0502020204030204" pitchFamily="34" charset="0"/>
                        </a:rPr>
                        <a:t>X</a:t>
                      </a:r>
                    </a:p>
                  </a:txBody>
                  <a:tcPr marL="3810" marR="3810" marT="381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602433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95536" y="260648"/>
            <a:ext cx="8352927" cy="1151890"/>
          </a:xfrm>
          <a:prstGeom prst="rect">
            <a:avLst/>
          </a:prstGeom>
        </p:spPr>
      </p:pic>
      <p:sp>
        <p:nvSpPr>
          <p:cNvPr id="3" name="Espace réservé du contenu 2"/>
          <p:cNvSpPr>
            <a:spLocks noGrp="1"/>
          </p:cNvSpPr>
          <p:nvPr>
            <p:ph idx="1"/>
          </p:nvPr>
        </p:nvSpPr>
        <p:spPr/>
        <p:txBody>
          <a:bodyPr>
            <a:normAutofit/>
          </a:bodyPr>
          <a:lstStyle/>
          <a:p>
            <a:pPr marL="0" indent="0">
              <a:buNone/>
            </a:pPr>
            <a:endParaRPr lang="fr-CH" sz="3600" dirty="0"/>
          </a:p>
          <a:p>
            <a:pPr marL="0" indent="0">
              <a:buNone/>
            </a:pPr>
            <a:endParaRPr lang="fr-CH" sz="3600" dirty="0"/>
          </a:p>
        </p:txBody>
      </p:sp>
      <p:graphicFrame>
        <p:nvGraphicFramePr>
          <p:cNvPr id="4" name="Tableau 3"/>
          <p:cNvGraphicFramePr>
            <a:graphicFrameLocks noGrp="1"/>
          </p:cNvGraphicFramePr>
          <p:nvPr>
            <p:extLst>
              <p:ext uri="{D42A27DB-BD31-4B8C-83A1-F6EECF244321}">
                <p14:modId xmlns:p14="http://schemas.microsoft.com/office/powerpoint/2010/main" val="576163723"/>
              </p:ext>
            </p:extLst>
          </p:nvPr>
        </p:nvGraphicFramePr>
        <p:xfrm>
          <a:off x="827583" y="2060850"/>
          <a:ext cx="7200801" cy="2664295"/>
        </p:xfrm>
        <a:graphic>
          <a:graphicData uri="http://schemas.openxmlformats.org/drawingml/2006/table">
            <a:tbl>
              <a:tblPr firstRow="1" bandRow="1">
                <a:tableStyleId>{5C22544A-7EE6-4342-B048-85BDC9FD1C3A}</a:tableStyleId>
              </a:tblPr>
              <a:tblGrid>
                <a:gridCol w="2400267">
                  <a:extLst>
                    <a:ext uri="{9D8B030D-6E8A-4147-A177-3AD203B41FA5}">
                      <a16:colId xmlns:a16="http://schemas.microsoft.com/office/drawing/2014/main" val="20000"/>
                    </a:ext>
                  </a:extLst>
                </a:gridCol>
                <a:gridCol w="2400267">
                  <a:extLst>
                    <a:ext uri="{9D8B030D-6E8A-4147-A177-3AD203B41FA5}">
                      <a16:colId xmlns:a16="http://schemas.microsoft.com/office/drawing/2014/main" val="20001"/>
                    </a:ext>
                  </a:extLst>
                </a:gridCol>
                <a:gridCol w="2400267">
                  <a:extLst>
                    <a:ext uri="{9D8B030D-6E8A-4147-A177-3AD203B41FA5}">
                      <a16:colId xmlns:a16="http://schemas.microsoft.com/office/drawing/2014/main" val="20002"/>
                    </a:ext>
                  </a:extLst>
                </a:gridCol>
              </a:tblGrid>
              <a:tr h="532859">
                <a:tc gridSpan="2">
                  <a:txBody>
                    <a:bodyPr/>
                    <a:lstStyle/>
                    <a:p>
                      <a:pPr algn="l" fontAlgn="b"/>
                      <a:r>
                        <a:rPr lang="fr-CH" sz="2400" b="1" i="0" u="none" strike="noStrike" dirty="0">
                          <a:solidFill>
                            <a:srgbClr val="000000"/>
                          </a:solidFill>
                          <a:effectLst/>
                          <a:latin typeface="Calibri" panose="020F0502020204030204" pitchFamily="34" charset="0"/>
                        </a:rPr>
                        <a:t>Cercle Consultatif d'experts</a:t>
                      </a:r>
                    </a:p>
                  </a:txBody>
                  <a:tcPr marL="3810" marR="3810" marT="3810" marB="0" anchor="b"/>
                </a:tc>
                <a:tc hMerge="1">
                  <a:txBody>
                    <a:bodyPr/>
                    <a:lstStyle/>
                    <a:p>
                      <a:endParaRPr lang="fr-CH"/>
                    </a:p>
                  </a:txBody>
                  <a:tcPr/>
                </a:tc>
                <a:tc>
                  <a:txBody>
                    <a:bodyPr/>
                    <a:lstStyle/>
                    <a:p>
                      <a:pPr algn="l" fontAlgn="b"/>
                      <a:endParaRPr lang="fr-CH" sz="1600" b="1" i="0" u="none" strike="noStrike">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0"/>
                  </a:ext>
                </a:extLst>
              </a:tr>
              <a:tr h="532859">
                <a:tc>
                  <a:txBody>
                    <a:bodyPr/>
                    <a:lstStyle/>
                    <a:p>
                      <a:pPr algn="l" fontAlgn="b"/>
                      <a:r>
                        <a:rPr lang="fr-CH" sz="1600" b="0" i="0" u="none" strike="noStrike">
                          <a:solidFill>
                            <a:srgbClr val="000000"/>
                          </a:solidFill>
                          <a:effectLst/>
                          <a:latin typeface="Calibri" panose="020F0502020204030204" pitchFamily="34" charset="0"/>
                        </a:rPr>
                        <a:t>Olivier </a:t>
                      </a:r>
                    </a:p>
                  </a:txBody>
                  <a:tcPr marL="3810" marR="3810" marT="3810" marB="0" anchor="b"/>
                </a:tc>
                <a:tc>
                  <a:txBody>
                    <a:bodyPr/>
                    <a:lstStyle/>
                    <a:p>
                      <a:pPr algn="l" fontAlgn="b"/>
                      <a:r>
                        <a:rPr lang="fr-CH" sz="1600" b="1" i="0" u="none" strike="noStrike">
                          <a:solidFill>
                            <a:srgbClr val="000000"/>
                          </a:solidFill>
                          <a:effectLst/>
                          <a:latin typeface="Calibri" panose="020F0502020204030204" pitchFamily="34" charset="0"/>
                        </a:rPr>
                        <a:t>Feller</a:t>
                      </a:r>
                    </a:p>
                  </a:txBody>
                  <a:tcPr marL="3810" marR="3810" marT="3810" marB="0" anchor="b"/>
                </a:tc>
                <a:tc>
                  <a:txBody>
                    <a:bodyPr/>
                    <a:lstStyle/>
                    <a:p>
                      <a:pPr algn="l" fontAlgn="b"/>
                      <a:r>
                        <a:rPr lang="fr-CH" sz="1600" b="0" i="0" u="none" strike="noStrike">
                          <a:solidFill>
                            <a:srgbClr val="000000"/>
                          </a:solidFill>
                          <a:effectLst/>
                          <a:latin typeface="Calibri" panose="020F0502020204030204" pitchFamily="34" charset="0"/>
                        </a:rPr>
                        <a:t>Genolier</a:t>
                      </a:r>
                    </a:p>
                  </a:txBody>
                  <a:tcPr marL="3810" marR="3810" marT="3810" marB="0" anchor="b"/>
                </a:tc>
                <a:extLst>
                  <a:ext uri="{0D108BD9-81ED-4DB2-BD59-A6C34878D82A}">
                    <a16:rowId xmlns:a16="http://schemas.microsoft.com/office/drawing/2014/main" val="10001"/>
                  </a:ext>
                </a:extLst>
              </a:tr>
              <a:tr h="532859">
                <a:tc>
                  <a:txBody>
                    <a:bodyPr/>
                    <a:lstStyle/>
                    <a:p>
                      <a:pPr algn="l" fontAlgn="b"/>
                      <a:r>
                        <a:rPr lang="fr-CH" sz="1600" b="0" i="0" u="none" strike="noStrike">
                          <a:solidFill>
                            <a:srgbClr val="000000"/>
                          </a:solidFill>
                          <a:effectLst/>
                          <a:latin typeface="Calibri" panose="020F0502020204030204" pitchFamily="34" charset="0"/>
                        </a:rPr>
                        <a:t>Christophe</a:t>
                      </a:r>
                    </a:p>
                  </a:txBody>
                  <a:tcPr marL="3810" marR="3810" marT="3810" marB="0" anchor="b"/>
                </a:tc>
                <a:tc>
                  <a:txBody>
                    <a:bodyPr/>
                    <a:lstStyle/>
                    <a:p>
                      <a:pPr algn="l" fontAlgn="b"/>
                      <a:r>
                        <a:rPr lang="fr-CH" sz="1600" b="1" i="0" u="none" strike="noStrike">
                          <a:solidFill>
                            <a:srgbClr val="000000"/>
                          </a:solidFill>
                          <a:effectLst/>
                          <a:latin typeface="Calibri" panose="020F0502020204030204" pitchFamily="34" charset="0"/>
                        </a:rPr>
                        <a:t>de Reyff</a:t>
                      </a:r>
                    </a:p>
                  </a:txBody>
                  <a:tcPr marL="3810" marR="3810" marT="3810" marB="0" anchor="b"/>
                </a:tc>
                <a:tc>
                  <a:txBody>
                    <a:bodyPr/>
                    <a:lstStyle/>
                    <a:p>
                      <a:pPr algn="l" fontAlgn="b"/>
                      <a:r>
                        <a:rPr lang="fr-CH" sz="1600" b="0" i="0" u="none" strike="noStrike">
                          <a:solidFill>
                            <a:srgbClr val="000000"/>
                          </a:solidFill>
                          <a:effectLst/>
                          <a:latin typeface="Calibri" panose="020F0502020204030204" pitchFamily="34" charset="0"/>
                        </a:rPr>
                        <a:t>Pensier (FR)</a:t>
                      </a:r>
                    </a:p>
                  </a:txBody>
                  <a:tcPr marL="3810" marR="3810" marT="3810" marB="0" anchor="b"/>
                </a:tc>
                <a:extLst>
                  <a:ext uri="{0D108BD9-81ED-4DB2-BD59-A6C34878D82A}">
                    <a16:rowId xmlns:a16="http://schemas.microsoft.com/office/drawing/2014/main" val="10002"/>
                  </a:ext>
                </a:extLst>
              </a:tr>
              <a:tr h="532859">
                <a:tc>
                  <a:txBody>
                    <a:bodyPr/>
                    <a:lstStyle/>
                    <a:p>
                      <a:pPr algn="l" fontAlgn="b"/>
                      <a:r>
                        <a:rPr lang="fr-CH" sz="1600" b="0" i="0" u="none" strike="noStrike">
                          <a:solidFill>
                            <a:srgbClr val="000000"/>
                          </a:solidFill>
                          <a:effectLst/>
                          <a:latin typeface="Calibri" panose="020F0502020204030204" pitchFamily="34" charset="0"/>
                        </a:rPr>
                        <a:t>Guy-Philippe</a:t>
                      </a:r>
                    </a:p>
                  </a:txBody>
                  <a:tcPr marL="3810" marR="3810" marT="3810" marB="0" anchor="b"/>
                </a:tc>
                <a:tc>
                  <a:txBody>
                    <a:bodyPr/>
                    <a:lstStyle/>
                    <a:p>
                      <a:pPr algn="l" fontAlgn="b"/>
                      <a:r>
                        <a:rPr lang="fr-CH" sz="1600" b="1" i="0" u="none" strike="noStrike">
                          <a:solidFill>
                            <a:srgbClr val="000000"/>
                          </a:solidFill>
                          <a:effectLst/>
                          <a:latin typeface="Calibri" panose="020F0502020204030204" pitchFamily="34" charset="0"/>
                        </a:rPr>
                        <a:t>Bolay</a:t>
                      </a:r>
                    </a:p>
                  </a:txBody>
                  <a:tcPr marL="3810" marR="3810" marT="3810" marB="0" anchor="b"/>
                </a:tc>
                <a:tc>
                  <a:txBody>
                    <a:bodyPr/>
                    <a:lstStyle/>
                    <a:p>
                      <a:pPr algn="l" fontAlgn="b"/>
                      <a:r>
                        <a:rPr lang="fr-CH" sz="1600" b="0" i="0" u="none" strike="noStrike">
                          <a:solidFill>
                            <a:srgbClr val="000000"/>
                          </a:solidFill>
                          <a:effectLst/>
                          <a:latin typeface="Calibri" panose="020F0502020204030204" pitchFamily="34" charset="0"/>
                        </a:rPr>
                        <a:t>Lutry</a:t>
                      </a:r>
                    </a:p>
                  </a:txBody>
                  <a:tcPr marL="3810" marR="3810" marT="3810" marB="0" anchor="b"/>
                </a:tc>
                <a:extLst>
                  <a:ext uri="{0D108BD9-81ED-4DB2-BD59-A6C34878D82A}">
                    <a16:rowId xmlns:a16="http://schemas.microsoft.com/office/drawing/2014/main" val="10003"/>
                  </a:ext>
                </a:extLst>
              </a:tr>
              <a:tr h="532859">
                <a:tc>
                  <a:txBody>
                    <a:bodyPr/>
                    <a:lstStyle/>
                    <a:p>
                      <a:pPr algn="l" fontAlgn="b"/>
                      <a:r>
                        <a:rPr lang="fr-CH" sz="1600" b="0" i="0" u="none" strike="noStrike">
                          <a:solidFill>
                            <a:srgbClr val="000000"/>
                          </a:solidFill>
                          <a:effectLst/>
                          <a:latin typeface="Calibri" panose="020F0502020204030204" pitchFamily="34" charset="0"/>
                        </a:rPr>
                        <a:t>J.François</a:t>
                      </a:r>
                    </a:p>
                  </a:txBody>
                  <a:tcPr marL="3810" marR="3810" marT="3810" marB="0" anchor="b"/>
                </a:tc>
                <a:tc>
                  <a:txBody>
                    <a:bodyPr/>
                    <a:lstStyle/>
                    <a:p>
                      <a:pPr algn="l" fontAlgn="b"/>
                      <a:r>
                        <a:rPr lang="fr-CH" sz="1600" b="1" i="0" u="none" strike="noStrike">
                          <a:solidFill>
                            <a:srgbClr val="000000"/>
                          </a:solidFill>
                          <a:effectLst/>
                          <a:latin typeface="Calibri" panose="020F0502020204030204" pitchFamily="34" charset="0"/>
                        </a:rPr>
                        <a:t>Dupont</a:t>
                      </a:r>
                    </a:p>
                  </a:txBody>
                  <a:tcPr marL="3810" marR="3810" marT="3810" marB="0" anchor="b"/>
                </a:tc>
                <a:tc>
                  <a:txBody>
                    <a:bodyPr/>
                    <a:lstStyle/>
                    <a:p>
                      <a:pPr algn="l" fontAlgn="b"/>
                      <a:r>
                        <a:rPr lang="fr-CH" sz="1600" b="0" i="0" u="none" strike="noStrike" dirty="0" err="1">
                          <a:solidFill>
                            <a:srgbClr val="000000"/>
                          </a:solidFill>
                          <a:effectLst/>
                          <a:latin typeface="Calibri" panose="020F0502020204030204" pitchFamily="34" charset="0"/>
                        </a:rPr>
                        <a:t>Pampigny</a:t>
                      </a:r>
                      <a:endParaRPr lang="fr-CH" sz="1600" b="0" i="0" u="none" strike="noStrike" dirty="0">
                        <a:solidFill>
                          <a:srgbClr val="000000"/>
                        </a:solidFill>
                        <a:effectLst/>
                        <a:latin typeface="Calibri" panose="020F0502020204030204" pitchFamily="34" charset="0"/>
                      </a:endParaRPr>
                    </a:p>
                  </a:txBody>
                  <a:tcPr marL="3810" marR="3810" marT="3810" marB="0" anchor="b"/>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07213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95536" y="260648"/>
            <a:ext cx="8352927" cy="1151890"/>
          </a:xfrm>
          <a:prstGeom prst="rect">
            <a:avLst/>
          </a:prstGeom>
        </p:spPr>
      </p:pic>
      <p:sp>
        <p:nvSpPr>
          <p:cNvPr id="3" name="Espace réservé du contenu 2"/>
          <p:cNvSpPr>
            <a:spLocks noGrp="1"/>
          </p:cNvSpPr>
          <p:nvPr>
            <p:ph idx="1"/>
          </p:nvPr>
        </p:nvSpPr>
        <p:spPr>
          <a:xfrm>
            <a:off x="507631" y="1628800"/>
            <a:ext cx="8229600" cy="5112568"/>
          </a:xfrm>
        </p:spPr>
        <p:txBody>
          <a:bodyPr>
            <a:noAutofit/>
          </a:bodyPr>
          <a:lstStyle/>
          <a:p>
            <a:pPr marL="0" indent="0">
              <a:buNone/>
            </a:pPr>
            <a:r>
              <a:rPr lang="fr-CH" sz="1500" dirty="0"/>
              <a:t>2.6 </a:t>
            </a:r>
            <a:r>
              <a:rPr lang="fr-CH" sz="1500" b="1" dirty="0"/>
              <a:t>Cotisation</a:t>
            </a:r>
            <a:r>
              <a:rPr lang="fr-CH" sz="1500" dirty="0"/>
              <a:t> pour 2020: </a:t>
            </a:r>
            <a:br>
              <a:rPr lang="fr-CH" sz="1500" dirty="0"/>
            </a:br>
            <a:r>
              <a:rPr lang="fr-CH" sz="1500" b="1" dirty="0">
                <a:solidFill>
                  <a:srgbClr val="C00000"/>
                </a:solidFill>
              </a:rPr>
              <a:t>Maintenue à 30 CHF</a:t>
            </a:r>
          </a:p>
          <a:p>
            <a:pPr marL="0" indent="0">
              <a:buNone/>
            </a:pPr>
            <a:endParaRPr lang="fr-CH" sz="1500" dirty="0"/>
          </a:p>
          <a:p>
            <a:pPr marL="0" indent="0">
              <a:buNone/>
            </a:pPr>
            <a:r>
              <a:rPr lang="fr-CH" sz="1500" dirty="0"/>
              <a:t>2.7  </a:t>
            </a:r>
            <a:r>
              <a:rPr lang="fr-CH" sz="1500" b="1" dirty="0"/>
              <a:t>Divers: </a:t>
            </a:r>
          </a:p>
          <a:p>
            <a:pPr marL="0" indent="0">
              <a:buNone/>
            </a:pPr>
            <a:r>
              <a:rPr lang="fr-CH" sz="1500" b="1" dirty="0"/>
              <a:t>         a. Remise d’un don à l’association </a:t>
            </a:r>
            <a:r>
              <a:rPr lang="fr-CH" sz="1500" b="1" i="1" dirty="0" err="1"/>
              <a:t>Fair</a:t>
            </a:r>
            <a:r>
              <a:rPr lang="fr-CH" sz="1500" b="1" i="1" dirty="0"/>
              <a:t> Play. </a:t>
            </a:r>
            <a:r>
              <a:rPr lang="fr-CH" sz="1500" b="1" dirty="0">
                <a:solidFill>
                  <a:srgbClr val="C00000"/>
                </a:solidFill>
              </a:rPr>
              <a:t>Après l’assemblée un adhérent met en question la procédure, et non le choix du bénéficiaire: cette décision relève-t-elle du pouvoir du comité? JPM pense que oui, le comité a le pouvoir de prendre une telle décision mais admet qu’il aurait été plus «élégant» de soumettre ce point avant d’approuver les comptes. Excuses. </a:t>
            </a:r>
          </a:p>
          <a:p>
            <a:pPr marL="0" indent="0">
              <a:buNone/>
            </a:pPr>
            <a:r>
              <a:rPr lang="fr-CH" sz="1500" b="1" dirty="0">
                <a:solidFill>
                  <a:srgbClr val="C00000"/>
                </a:solidFill>
              </a:rPr>
              <a:t>Merci aux adhérents qui participent à une association de bienfaisance de nous signaler des cas à soutenir.</a:t>
            </a:r>
          </a:p>
          <a:p>
            <a:pPr marL="0" indent="0">
              <a:buNone/>
            </a:pPr>
            <a:endParaRPr lang="fr-CH" sz="1500" b="1" dirty="0"/>
          </a:p>
          <a:p>
            <a:pPr marL="0" indent="0">
              <a:buNone/>
            </a:pPr>
            <a:r>
              <a:rPr lang="fr-CH" sz="1500" b="1" dirty="0"/>
              <a:t>        b.  Bref retour sur les élections fédérales. </a:t>
            </a:r>
            <a:r>
              <a:rPr lang="fr-CH" sz="1500" b="1" dirty="0">
                <a:solidFill>
                  <a:srgbClr val="C00000"/>
                </a:solidFill>
              </a:rPr>
              <a:t>La dia 16 présente notre proposition de soumettre l’électricité au taux réduit de TVA. Les réponses reçues sont en dia 17. O. Feller, présent parmi nous, commente la sienne.  </a:t>
            </a:r>
          </a:p>
          <a:p>
            <a:pPr marL="0" indent="0">
              <a:buNone/>
            </a:pPr>
            <a:endParaRPr lang="fr-CH" sz="1500" b="1" dirty="0"/>
          </a:p>
          <a:p>
            <a:pPr marL="0" indent="0">
              <a:buNone/>
            </a:pPr>
            <a:r>
              <a:rPr lang="fr-CH" sz="1500" b="1" dirty="0"/>
              <a:t>       c. Un calendrier possible/probable pour la loi VD/Energie. </a:t>
            </a:r>
            <a:r>
              <a:rPr lang="fr-CH" sz="1500" b="1" dirty="0">
                <a:solidFill>
                  <a:srgbClr val="C00000"/>
                </a:solidFill>
              </a:rPr>
              <a:t>Mme de Quattro a démissionné pour le 30 novembre. Mme Mettraux assure l’intérim du département de l’Environnement/Energie. </a:t>
            </a:r>
            <a:r>
              <a:rPr lang="fr-CH" sz="1500" b="1" dirty="0" err="1">
                <a:solidFill>
                  <a:srgbClr val="C00000"/>
                </a:solidFill>
              </a:rPr>
              <a:t>Election</a:t>
            </a:r>
            <a:r>
              <a:rPr lang="fr-CH" sz="1500" b="1" dirty="0">
                <a:solidFill>
                  <a:srgbClr val="C00000"/>
                </a:solidFill>
              </a:rPr>
              <a:t> complémentaire en février 2020. Mais qui reprendra le département? Le dossier devrait ressortir au printemps. </a:t>
            </a:r>
            <a:endParaRPr lang="fr-CH" sz="1500" dirty="0"/>
          </a:p>
        </p:txBody>
      </p:sp>
    </p:spTree>
    <p:extLst>
      <p:ext uri="{BB962C8B-B14F-4D97-AF65-F5344CB8AC3E}">
        <p14:creationId xmlns:p14="http://schemas.microsoft.com/office/powerpoint/2010/main" val="2368581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95536" y="260648"/>
            <a:ext cx="8352927" cy="1151890"/>
          </a:xfrm>
          <a:prstGeom prst="rect">
            <a:avLst/>
          </a:prstGeom>
        </p:spPr>
      </p:pic>
      <p:sp>
        <p:nvSpPr>
          <p:cNvPr id="3" name="Espace réservé du contenu 2"/>
          <p:cNvSpPr>
            <a:spLocks noGrp="1"/>
          </p:cNvSpPr>
          <p:nvPr>
            <p:ph idx="1"/>
          </p:nvPr>
        </p:nvSpPr>
        <p:spPr>
          <a:xfrm>
            <a:off x="507631" y="1628800"/>
            <a:ext cx="8229600" cy="4525963"/>
          </a:xfrm>
        </p:spPr>
        <p:txBody>
          <a:bodyPr>
            <a:normAutofit/>
          </a:bodyPr>
          <a:lstStyle/>
          <a:p>
            <a:pPr marL="0" indent="0">
              <a:buNone/>
            </a:pPr>
            <a:r>
              <a:rPr lang="fr-CH" sz="1500" b="1" dirty="0"/>
              <a:t>         d. Mobilité électrique: appel à vos expériences:</a:t>
            </a:r>
            <a:br>
              <a:rPr lang="fr-CH" sz="1500" b="1" dirty="0"/>
            </a:br>
            <a:r>
              <a:rPr lang="fr-CH" sz="1500" b="1" dirty="0">
                <a:solidFill>
                  <a:srgbClr val="C00000"/>
                </a:solidFill>
              </a:rPr>
              <a:t>Si vous avez une voiture électrique ou plug-in , faites-nous part de vos expériences.</a:t>
            </a:r>
          </a:p>
          <a:p>
            <a:pPr marL="0" indent="0">
              <a:buNone/>
            </a:pPr>
            <a:endParaRPr lang="fr-CH" sz="1500" b="1" dirty="0"/>
          </a:p>
          <a:p>
            <a:pPr marL="0" indent="0">
              <a:buNone/>
            </a:pPr>
            <a:r>
              <a:rPr lang="fr-CH" sz="1500" b="1" dirty="0"/>
              <a:t>         e. Les tarifs 2020 de l’électricité: </a:t>
            </a:r>
            <a:br>
              <a:rPr lang="fr-CH" sz="1500" b="1" dirty="0">
                <a:solidFill>
                  <a:srgbClr val="C00000"/>
                </a:solidFill>
              </a:rPr>
            </a:br>
            <a:r>
              <a:rPr lang="fr-CH" sz="1500" b="1" dirty="0">
                <a:solidFill>
                  <a:srgbClr val="C00000"/>
                </a:solidFill>
              </a:rPr>
              <a:t>Peu à dire sur les variations, sauf à Gland pour la part Energie (dia 17).</a:t>
            </a:r>
          </a:p>
          <a:p>
            <a:pPr marL="0" indent="0">
              <a:buNone/>
            </a:pPr>
            <a:endParaRPr lang="fr-CH" sz="1500" b="1" dirty="0"/>
          </a:p>
          <a:p>
            <a:pPr marL="0" indent="0">
              <a:buNone/>
            </a:pPr>
            <a:r>
              <a:rPr lang="fr-CH" sz="1500" b="1" dirty="0"/>
              <a:t>         f. Photovoltaïque:</a:t>
            </a:r>
          </a:p>
          <a:p>
            <a:pPr marL="803275" indent="-803275">
              <a:buNone/>
            </a:pPr>
            <a:r>
              <a:rPr lang="fr-CH" sz="1500" b="1" dirty="0"/>
              <a:t>                 -durée de vie: </a:t>
            </a:r>
            <a:r>
              <a:rPr lang="fr-CH" sz="1500" b="1" dirty="0">
                <a:solidFill>
                  <a:srgbClr val="C00000"/>
                </a:solidFill>
              </a:rPr>
              <a:t>on peut compter sur 25 ans de production bien soutenue (dia 18), mais dépendant de l’ensoleillement</a:t>
            </a:r>
          </a:p>
          <a:p>
            <a:pPr marL="0" indent="0">
              <a:buNone/>
            </a:pPr>
            <a:r>
              <a:rPr lang="fr-CH" sz="1500" b="1" dirty="0"/>
              <a:t>                 -prix de reprise du courant injecté: </a:t>
            </a:r>
            <a:r>
              <a:rPr lang="fr-CH" sz="1500" b="1" dirty="0">
                <a:solidFill>
                  <a:srgbClr val="C00000"/>
                </a:solidFill>
              </a:rPr>
              <a:t>nous nous battons pour la facturation nette.</a:t>
            </a:r>
          </a:p>
          <a:p>
            <a:pPr marL="0" indent="0">
              <a:buNone/>
            </a:pPr>
            <a:r>
              <a:rPr lang="fr-CH" sz="1500" b="1" dirty="0"/>
              <a:t>                 -stockage virtuel : </a:t>
            </a:r>
            <a:r>
              <a:rPr lang="fr-CH" sz="1500" b="1" dirty="0">
                <a:solidFill>
                  <a:srgbClr val="C00000"/>
                </a:solidFill>
              </a:rPr>
              <a:t>L’offre Flexi Solar est inacceptable (cf. comparatif dia 20)</a:t>
            </a:r>
          </a:p>
          <a:p>
            <a:pPr marL="0" indent="0">
              <a:buNone/>
            </a:pPr>
            <a:r>
              <a:rPr lang="fr-CH" sz="1500" dirty="0">
                <a:solidFill>
                  <a:srgbClr val="C00000"/>
                </a:solidFill>
              </a:rPr>
              <a:t>                        -</a:t>
            </a:r>
            <a:r>
              <a:rPr lang="fr-CH" sz="1500" b="1" dirty="0">
                <a:solidFill>
                  <a:srgbClr val="C00000"/>
                </a:solidFill>
              </a:rPr>
              <a:t>stockage virtuel : une batterie augmente certes l’autoconsommation mais:</a:t>
            </a:r>
          </a:p>
          <a:p>
            <a:pPr marL="0" indent="0">
              <a:buNone/>
              <a:tabLst>
                <a:tab pos="1347788" algn="l"/>
              </a:tabLst>
            </a:pPr>
            <a:r>
              <a:rPr lang="fr-CH" sz="1500" b="1" dirty="0">
                <a:solidFill>
                  <a:srgbClr val="C00000"/>
                </a:solidFill>
              </a:rPr>
              <a:t>	- elle consomme elle-même du courant: au moins 200 kWh/an, peut-être davantage</a:t>
            </a:r>
          </a:p>
          <a:p>
            <a:pPr marL="0" indent="0">
              <a:buNone/>
              <a:tabLst>
                <a:tab pos="1347788" algn="l"/>
              </a:tabLst>
            </a:pPr>
            <a:r>
              <a:rPr lang="fr-CH" sz="1500" b="1" dirty="0">
                <a:solidFill>
                  <a:srgbClr val="C00000"/>
                </a:solidFill>
              </a:rPr>
              <a:t>	- elle ne peut pas être amortie sur sa durée de vie estimée à 10 ans max. </a:t>
            </a:r>
            <a:r>
              <a:rPr lang="fr-CH" sz="1500" b="1" i="1" dirty="0">
                <a:solidFill>
                  <a:srgbClr val="C00000"/>
                </a:solidFill>
              </a:rPr>
              <a:t>A suivre ….</a:t>
            </a:r>
            <a:endParaRPr lang="fr-CH" sz="1500" i="1" dirty="0">
              <a:solidFill>
                <a:srgbClr val="C00000"/>
              </a:solidFill>
            </a:endParaRPr>
          </a:p>
        </p:txBody>
      </p:sp>
    </p:spTree>
    <p:extLst>
      <p:ext uri="{BB962C8B-B14F-4D97-AF65-F5344CB8AC3E}">
        <p14:creationId xmlns:p14="http://schemas.microsoft.com/office/powerpoint/2010/main" val="3262709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95536" y="260648"/>
            <a:ext cx="8352927" cy="1151890"/>
          </a:xfrm>
          <a:prstGeom prst="rect">
            <a:avLst/>
          </a:prstGeom>
        </p:spPr>
      </p:pic>
      <p:sp>
        <p:nvSpPr>
          <p:cNvPr id="3" name="Espace réservé du contenu 2"/>
          <p:cNvSpPr>
            <a:spLocks noGrp="1"/>
          </p:cNvSpPr>
          <p:nvPr>
            <p:ph idx="1"/>
          </p:nvPr>
        </p:nvSpPr>
        <p:spPr>
          <a:xfrm>
            <a:off x="457200" y="1600200"/>
            <a:ext cx="8229600" cy="4925144"/>
          </a:xfrm>
        </p:spPr>
        <p:txBody>
          <a:bodyPr>
            <a:normAutofit fontScale="85000" lnSpcReduction="10000"/>
          </a:bodyPr>
          <a:lstStyle/>
          <a:p>
            <a:pPr marL="0" indent="0">
              <a:buNone/>
            </a:pPr>
            <a:r>
              <a:rPr lang="fr-CH" dirty="0"/>
              <a:t>    </a:t>
            </a:r>
            <a:r>
              <a:rPr lang="fr-CH" sz="2900" b="1" dirty="0">
                <a:solidFill>
                  <a:schemeClr val="accent1">
                    <a:lumMod val="50000"/>
                  </a:schemeClr>
                </a:solidFill>
              </a:rPr>
              <a:t>ÉLECTIONS FÉDÉRALES | TVA sur la fourniture d’électricité</a:t>
            </a:r>
          </a:p>
          <a:p>
            <a:pPr marL="0" indent="0">
              <a:buNone/>
            </a:pPr>
            <a:r>
              <a:rPr lang="fr-CH" sz="2800" dirty="0"/>
              <a:t>Actuellement, la fourniture d’électricité est soumise au taux de TVA normal de 7,7%</a:t>
            </a:r>
          </a:p>
          <a:p>
            <a:pPr marL="0" indent="0">
              <a:buNone/>
            </a:pPr>
            <a:r>
              <a:rPr lang="fr-CH" sz="2800" dirty="0"/>
              <a:t>L’association </a:t>
            </a:r>
            <a:r>
              <a:rPr lang="fr-CH" sz="2800" i="1" dirty="0"/>
              <a:t>Choc Electrique </a:t>
            </a:r>
            <a:r>
              <a:rPr lang="fr-CH" sz="2800" dirty="0"/>
              <a:t>se définit comme PRO-ÉLECTRICITÉ.</a:t>
            </a:r>
          </a:p>
          <a:p>
            <a:pPr marL="0" indent="0">
              <a:buNone/>
            </a:pPr>
            <a:endParaRPr lang="fr-CH" sz="2800" dirty="0"/>
          </a:p>
          <a:p>
            <a:pPr marL="0" indent="0">
              <a:buNone/>
            </a:pPr>
            <a:r>
              <a:rPr lang="fr-CH" sz="2800" dirty="0"/>
              <a:t>Nous observons avec intérêt la mise en œuvre de la </a:t>
            </a:r>
            <a:r>
              <a:rPr lang="fr-CH" sz="2800" i="1" dirty="0"/>
              <a:t>Stratégie Energétique 2050</a:t>
            </a:r>
            <a:r>
              <a:rPr lang="fr-CH" sz="2800" dirty="0"/>
              <a:t>. Il nous paraît indiqué de renforcer le rôle fondamental de l’</a:t>
            </a:r>
            <a:r>
              <a:rPr lang="fr-CH" sz="2800" b="1" dirty="0"/>
              <a:t>électricité dans ce cadre, en la faisant bénéficier du taux de TVA réduit de 2,5%</a:t>
            </a:r>
          </a:p>
          <a:p>
            <a:pPr marL="0" indent="0">
              <a:buNone/>
            </a:pPr>
            <a:endParaRPr lang="fr-CH" sz="2800" dirty="0"/>
          </a:p>
          <a:p>
            <a:pPr marL="0" indent="0">
              <a:buNone/>
            </a:pPr>
            <a:r>
              <a:rPr lang="fr-CH" sz="2800" i="1" u="sng" dirty="0">
                <a:solidFill>
                  <a:schemeClr val="accent1">
                    <a:lumMod val="50000"/>
                  </a:schemeClr>
                </a:solidFill>
              </a:rPr>
              <a:t>Nous souhaitons connaître votre position sur cette idée et notamment si en cas d’élection vous soutiendrez ce projet.</a:t>
            </a:r>
            <a:endParaRPr lang="fr-CH" sz="2800" i="1" dirty="0">
              <a:solidFill>
                <a:schemeClr val="accent1">
                  <a:lumMod val="50000"/>
                </a:schemeClr>
              </a:solidFill>
            </a:endParaRPr>
          </a:p>
        </p:txBody>
      </p:sp>
    </p:spTree>
    <p:extLst>
      <p:ext uri="{BB962C8B-B14F-4D97-AF65-F5344CB8AC3E}">
        <p14:creationId xmlns:p14="http://schemas.microsoft.com/office/powerpoint/2010/main" val="1661984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8352927" cy="1151890"/>
          </a:xfrm>
          <a:prstGeom prst="rect">
            <a:avLst/>
          </a:prstGeom>
        </p:spPr>
      </p:pic>
      <p:sp>
        <p:nvSpPr>
          <p:cNvPr id="3" name="Espace réservé du contenu 2"/>
          <p:cNvSpPr>
            <a:spLocks noGrp="1"/>
          </p:cNvSpPr>
          <p:nvPr>
            <p:ph idx="1"/>
          </p:nvPr>
        </p:nvSpPr>
        <p:spPr>
          <a:xfrm>
            <a:off x="457200" y="1600200"/>
            <a:ext cx="8229600" cy="4925144"/>
          </a:xfrm>
        </p:spPr>
        <p:txBody>
          <a:bodyPr>
            <a:normAutofit fontScale="55000" lnSpcReduction="20000"/>
          </a:bodyPr>
          <a:lstStyle/>
          <a:p>
            <a:pPr marL="0" indent="0">
              <a:buNone/>
            </a:pPr>
            <a:r>
              <a:rPr lang="fr-CH" dirty="0"/>
              <a:t>      </a:t>
            </a:r>
            <a:r>
              <a:rPr lang="fr-CH" b="1" dirty="0"/>
              <a:t>EF2019 | TVA sur la </a:t>
            </a:r>
            <a:r>
              <a:rPr lang="fr-CH" sz="3300" b="1" dirty="0"/>
              <a:t>fourniture d’électricité: </a:t>
            </a:r>
            <a:r>
              <a:rPr lang="fr-CH" sz="3300" b="1" dirty="0">
                <a:solidFill>
                  <a:schemeClr val="accent1">
                    <a:lumMod val="75000"/>
                  </a:schemeClr>
                </a:solidFill>
                <a:cs typeface="Times New Roman" panose="02020603050405020304" pitchFamily="18" charset="0"/>
              </a:rPr>
              <a:t>les réponses</a:t>
            </a:r>
          </a:p>
          <a:p>
            <a:endParaRPr lang="fr-CH" sz="4400" dirty="0">
              <a:latin typeface="Times New Roman" panose="02020603050405020304" pitchFamily="18" charset="0"/>
              <a:cs typeface="Times New Roman" panose="02020603050405020304" pitchFamily="18" charset="0"/>
            </a:endParaRPr>
          </a:p>
          <a:p>
            <a:r>
              <a:rPr lang="fr-CH" i="1" dirty="0">
                <a:latin typeface="Times New Roman" panose="02020603050405020304" pitchFamily="18" charset="0"/>
                <a:cs typeface="Times New Roman" panose="02020603050405020304" pitchFamily="18" charset="0"/>
              </a:rPr>
              <a:t>Oui, c’est quelque chose que je pourrai soutenir. </a:t>
            </a:r>
            <a:r>
              <a:rPr lang="fr-CH" b="1" dirty="0">
                <a:latin typeface="Times New Roman" panose="02020603050405020304" pitchFamily="18" charset="0"/>
                <a:cs typeface="Times New Roman" panose="02020603050405020304" pitchFamily="18" charset="0"/>
              </a:rPr>
              <a:t>Michaël </a:t>
            </a:r>
            <a:r>
              <a:rPr lang="fr-CH" b="1" dirty="0" err="1">
                <a:latin typeface="Times New Roman" panose="02020603050405020304" pitchFamily="18" charset="0"/>
                <a:cs typeface="Times New Roman" panose="02020603050405020304" pitchFamily="18" charset="0"/>
              </a:rPr>
              <a:t>Buffat</a:t>
            </a:r>
            <a:r>
              <a:rPr lang="fr-CH" b="1" dirty="0">
                <a:latin typeface="Times New Roman" panose="02020603050405020304" pitchFamily="18" charset="0"/>
                <a:cs typeface="Times New Roman" panose="02020603050405020304" pitchFamily="18" charset="0"/>
              </a:rPr>
              <a:t>, UDC</a:t>
            </a:r>
          </a:p>
          <a:p>
            <a:endParaRPr lang="fr-CH" dirty="0">
              <a:latin typeface="Times New Roman" panose="02020603050405020304" pitchFamily="18" charset="0"/>
              <a:cs typeface="Times New Roman" panose="02020603050405020304" pitchFamily="18" charset="0"/>
            </a:endParaRPr>
          </a:p>
          <a:p>
            <a:r>
              <a:rPr lang="fr-CH" i="1" dirty="0">
                <a:latin typeface="Times New Roman" panose="02020603050405020304" pitchFamily="18" charset="0"/>
                <a:cs typeface="Times New Roman" panose="02020603050405020304" pitchFamily="18" charset="0"/>
              </a:rPr>
              <a:t>L'électricité est une "denrée" fondamentale pour les consommateurs au même titre que les produits alimentaires qui bénéficient du taux réduit. Donc, je soutiens cette idée</a:t>
            </a:r>
            <a:r>
              <a:rPr lang="fr-CH" dirty="0">
                <a:latin typeface="Times New Roman" panose="02020603050405020304" pitchFamily="18" charset="0"/>
                <a:cs typeface="Times New Roman" panose="02020603050405020304" pitchFamily="18" charset="0"/>
              </a:rPr>
              <a:t>. </a:t>
            </a:r>
            <a:r>
              <a:rPr lang="fr-CH" b="1" dirty="0">
                <a:latin typeface="Times New Roman" panose="02020603050405020304" pitchFamily="18" charset="0"/>
                <a:cs typeface="Times New Roman" panose="02020603050405020304" pitchFamily="18" charset="0"/>
              </a:rPr>
              <a:t>Régis </a:t>
            </a:r>
            <a:r>
              <a:rPr lang="fr-CH" b="1" dirty="0" err="1">
                <a:latin typeface="Times New Roman" panose="02020603050405020304" pitchFamily="18" charset="0"/>
                <a:cs typeface="Times New Roman" panose="02020603050405020304" pitchFamily="18" charset="0"/>
              </a:rPr>
              <a:t>Courdesse</a:t>
            </a:r>
            <a:r>
              <a:rPr lang="fr-CH" b="1" dirty="0">
                <a:latin typeface="Times New Roman" panose="02020603050405020304" pitchFamily="18" charset="0"/>
                <a:cs typeface="Times New Roman" panose="02020603050405020304" pitchFamily="18" charset="0"/>
              </a:rPr>
              <a:t>, VL</a:t>
            </a:r>
            <a:endParaRPr lang="fr-CH" dirty="0">
              <a:latin typeface="Times New Roman" panose="02020603050405020304" pitchFamily="18" charset="0"/>
              <a:cs typeface="Times New Roman" panose="02020603050405020304" pitchFamily="18" charset="0"/>
            </a:endParaRPr>
          </a:p>
          <a:p>
            <a:pPr marL="0" indent="0">
              <a:buNone/>
            </a:pPr>
            <a:r>
              <a:rPr lang="fr-CH" dirty="0">
                <a:latin typeface="Times New Roman" panose="02020603050405020304" pitchFamily="18" charset="0"/>
                <a:cs typeface="Times New Roman" panose="02020603050405020304" pitchFamily="18" charset="0"/>
              </a:rPr>
              <a:t> </a:t>
            </a:r>
          </a:p>
          <a:p>
            <a:r>
              <a:rPr lang="fr-CH" i="1" dirty="0">
                <a:latin typeface="Times New Roman" panose="02020603050405020304" pitchFamily="18" charset="0"/>
                <a:cs typeface="Times New Roman" panose="02020603050405020304" pitchFamily="18" charset="0"/>
              </a:rPr>
              <a:t>La proposition de Choc Electrique me paraît très pertinente. Le principal enjeu (universel et dans notre pays) sur les plans énergétique et environnemental, c’est de réduire les émissions de gaz à effet de serre afin de lutter contre le dérèglement climatique… L’impulsion que vous donnez me paraît donc très opportune, d’autant plus qu’elle repose sur une base incitative en rendant l’électricité moins chère…Je suis prêt à me battre concrètement lorsqu’une idée me paraît fondée notamment en matière de TVA. </a:t>
            </a:r>
            <a:r>
              <a:rPr lang="fr-CH" b="1" dirty="0">
                <a:latin typeface="Times New Roman" panose="02020603050405020304" pitchFamily="18" charset="0"/>
                <a:cs typeface="Times New Roman" panose="02020603050405020304" pitchFamily="18" charset="0"/>
              </a:rPr>
              <a:t>Olivier Feller, PLR</a:t>
            </a:r>
          </a:p>
          <a:p>
            <a:endParaRPr lang="fr-CH" dirty="0">
              <a:latin typeface="Times New Roman" panose="02020603050405020304" pitchFamily="18" charset="0"/>
              <a:cs typeface="Times New Roman" panose="02020603050405020304" pitchFamily="18" charset="0"/>
            </a:endParaRPr>
          </a:p>
          <a:p>
            <a:r>
              <a:rPr lang="fr-CH" i="1" dirty="0">
                <a:latin typeface="Times New Roman" panose="02020603050405020304" pitchFamily="18" charset="0"/>
                <a:cs typeface="Times New Roman" panose="02020603050405020304" pitchFamily="18" charset="0"/>
              </a:rPr>
              <a:t>A ce stade je ne vois pas très bien ce que cela peut influencer sur le marché actuel et le développement que vous attendez. Certes une baisse de prix… mais l’impact réel sur le marché reste à démontrer.</a:t>
            </a:r>
            <a:r>
              <a:rPr lang="fr-CH" dirty="0">
                <a:latin typeface="Times New Roman" panose="02020603050405020304" pitchFamily="18" charset="0"/>
                <a:cs typeface="Times New Roman" panose="02020603050405020304" pitchFamily="18" charset="0"/>
              </a:rPr>
              <a:t> </a:t>
            </a:r>
            <a:r>
              <a:rPr lang="fr-CH" b="1" dirty="0">
                <a:latin typeface="Times New Roman" panose="02020603050405020304" pitchFamily="18" charset="0"/>
                <a:cs typeface="Times New Roman" panose="02020603050405020304" pitchFamily="18" charset="0"/>
              </a:rPr>
              <a:t>Frédéric </a:t>
            </a:r>
            <a:r>
              <a:rPr lang="fr-CH" b="1" dirty="0" err="1">
                <a:latin typeface="Times New Roman" panose="02020603050405020304" pitchFamily="18" charset="0"/>
                <a:cs typeface="Times New Roman" panose="02020603050405020304" pitchFamily="18" charset="0"/>
              </a:rPr>
              <a:t>Borloz</a:t>
            </a:r>
            <a:r>
              <a:rPr lang="fr-CH" b="1" dirty="0">
                <a:latin typeface="Times New Roman" panose="02020603050405020304" pitchFamily="18" charset="0"/>
                <a:cs typeface="Times New Roman" panose="02020603050405020304" pitchFamily="18" charset="0"/>
              </a:rPr>
              <a:t>, PLR</a:t>
            </a:r>
            <a:endParaRPr lang="fr-CH" dirty="0">
              <a:latin typeface="Times New Roman" panose="02020603050405020304" pitchFamily="18" charset="0"/>
              <a:cs typeface="Times New Roman" panose="02020603050405020304" pitchFamily="18" charset="0"/>
            </a:endParaRPr>
          </a:p>
          <a:p>
            <a:pPr marL="0" indent="0">
              <a:buNone/>
            </a:pPr>
            <a:endParaRPr lang="fr-CH" b="1" dirty="0"/>
          </a:p>
        </p:txBody>
      </p:sp>
    </p:spTree>
    <p:extLst>
      <p:ext uri="{BB962C8B-B14F-4D97-AF65-F5344CB8AC3E}">
        <p14:creationId xmlns:p14="http://schemas.microsoft.com/office/powerpoint/2010/main" val="40437042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95536" y="260648"/>
            <a:ext cx="8352927" cy="1151890"/>
          </a:xfrm>
          <a:prstGeom prst="rect">
            <a:avLst/>
          </a:prstGeom>
        </p:spPr>
      </p:pic>
      <p:graphicFrame>
        <p:nvGraphicFramePr>
          <p:cNvPr id="6" name="Espace réservé du contenu 5">
            <a:extLst>
              <a:ext uri="{FF2B5EF4-FFF2-40B4-BE49-F238E27FC236}">
                <a16:creationId xmlns:a16="http://schemas.microsoft.com/office/drawing/2014/main" id="{4F639E13-0B8E-4E12-819E-A50E36EF100E}"/>
              </a:ext>
            </a:extLst>
          </p:cNvPr>
          <p:cNvGraphicFramePr>
            <a:graphicFrameLocks noGrp="1"/>
          </p:cNvGraphicFramePr>
          <p:nvPr>
            <p:ph idx="1"/>
          </p:nvPr>
        </p:nvGraphicFramePr>
        <p:xfrm>
          <a:off x="457199" y="1735352"/>
          <a:ext cx="8229602" cy="4255659"/>
        </p:xfrm>
        <a:graphic>
          <a:graphicData uri="http://schemas.openxmlformats.org/drawingml/2006/table">
            <a:tbl>
              <a:tblPr>
                <a:tableStyleId>{5C22544A-7EE6-4342-B048-85BDC9FD1C3A}</a:tableStyleId>
              </a:tblPr>
              <a:tblGrid>
                <a:gridCol w="2717321">
                  <a:extLst>
                    <a:ext uri="{9D8B030D-6E8A-4147-A177-3AD203B41FA5}">
                      <a16:colId xmlns:a16="http://schemas.microsoft.com/office/drawing/2014/main" val="3720642051"/>
                    </a:ext>
                  </a:extLst>
                </a:gridCol>
                <a:gridCol w="621102">
                  <a:extLst>
                    <a:ext uri="{9D8B030D-6E8A-4147-A177-3AD203B41FA5}">
                      <a16:colId xmlns:a16="http://schemas.microsoft.com/office/drawing/2014/main" val="2588718047"/>
                    </a:ext>
                  </a:extLst>
                </a:gridCol>
                <a:gridCol w="720922">
                  <a:extLst>
                    <a:ext uri="{9D8B030D-6E8A-4147-A177-3AD203B41FA5}">
                      <a16:colId xmlns:a16="http://schemas.microsoft.com/office/drawing/2014/main" val="3335407001"/>
                    </a:ext>
                  </a:extLst>
                </a:gridCol>
                <a:gridCol w="720922">
                  <a:extLst>
                    <a:ext uri="{9D8B030D-6E8A-4147-A177-3AD203B41FA5}">
                      <a16:colId xmlns:a16="http://schemas.microsoft.com/office/drawing/2014/main" val="1714925571"/>
                    </a:ext>
                  </a:extLst>
                </a:gridCol>
                <a:gridCol w="299460">
                  <a:extLst>
                    <a:ext uri="{9D8B030D-6E8A-4147-A177-3AD203B41FA5}">
                      <a16:colId xmlns:a16="http://schemas.microsoft.com/office/drawing/2014/main" val="3490014064"/>
                    </a:ext>
                  </a:extLst>
                </a:gridCol>
                <a:gridCol w="720922">
                  <a:extLst>
                    <a:ext uri="{9D8B030D-6E8A-4147-A177-3AD203B41FA5}">
                      <a16:colId xmlns:a16="http://schemas.microsoft.com/office/drawing/2014/main" val="3709321505"/>
                    </a:ext>
                  </a:extLst>
                </a:gridCol>
                <a:gridCol w="720922">
                  <a:extLst>
                    <a:ext uri="{9D8B030D-6E8A-4147-A177-3AD203B41FA5}">
                      <a16:colId xmlns:a16="http://schemas.microsoft.com/office/drawing/2014/main" val="3081532319"/>
                    </a:ext>
                  </a:extLst>
                </a:gridCol>
                <a:gridCol w="266187">
                  <a:extLst>
                    <a:ext uri="{9D8B030D-6E8A-4147-A177-3AD203B41FA5}">
                      <a16:colId xmlns:a16="http://schemas.microsoft.com/office/drawing/2014/main" val="607700032"/>
                    </a:ext>
                  </a:extLst>
                </a:gridCol>
                <a:gridCol w="720922">
                  <a:extLst>
                    <a:ext uri="{9D8B030D-6E8A-4147-A177-3AD203B41FA5}">
                      <a16:colId xmlns:a16="http://schemas.microsoft.com/office/drawing/2014/main" val="2666257942"/>
                    </a:ext>
                  </a:extLst>
                </a:gridCol>
                <a:gridCol w="720922">
                  <a:extLst>
                    <a:ext uri="{9D8B030D-6E8A-4147-A177-3AD203B41FA5}">
                      <a16:colId xmlns:a16="http://schemas.microsoft.com/office/drawing/2014/main" val="4207992218"/>
                    </a:ext>
                  </a:extLst>
                </a:gridCol>
              </a:tblGrid>
              <a:tr h="352697">
                <a:tc>
                  <a:txBody>
                    <a:bodyPr/>
                    <a:lstStyle/>
                    <a:p>
                      <a:pPr algn="l" fontAlgn="b"/>
                      <a:r>
                        <a:rPr lang="fr-CH" sz="1600" u="none" strike="noStrike">
                          <a:effectLst/>
                        </a:rPr>
                        <a:t>TARIFS Electicité VD</a:t>
                      </a:r>
                      <a:endParaRPr lang="fr-CH" sz="1600" b="1"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2018 Simple</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2018  double</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2019  Simple</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2019 double</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2020 Simple</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2020 double</a:t>
                      </a:r>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3042938045"/>
                  </a:ext>
                </a:extLst>
              </a:tr>
              <a:tr h="169694">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r" fontAlgn="b"/>
                      <a:r>
                        <a:rPr lang="fr-CH" sz="1000" u="none" strike="noStrike">
                          <a:effectLst/>
                        </a:rPr>
                        <a:t>Montant</a:t>
                      </a:r>
                      <a:endParaRPr lang="fr-CH" sz="1000" b="0" i="0" u="none" strike="noStrike">
                        <a:effectLst/>
                        <a:latin typeface="Times New Roman" panose="02020603050405020304" pitchFamily="18" charset="0"/>
                      </a:endParaRPr>
                    </a:p>
                  </a:txBody>
                  <a:tcPr marL="0" marR="0" marT="0" marB="0" anchor="b"/>
                </a:tc>
                <a:tc>
                  <a:txBody>
                    <a:bodyPr/>
                    <a:lstStyle/>
                    <a:p>
                      <a:pPr algn="r" fontAlgn="b"/>
                      <a:r>
                        <a:rPr lang="fr-CH" sz="1000" u="none" strike="noStrike">
                          <a:effectLst/>
                        </a:rPr>
                        <a:t>Montant</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r" fontAlgn="b"/>
                      <a:r>
                        <a:rPr lang="fr-CH" sz="1000" u="none" strike="noStrike">
                          <a:effectLst/>
                        </a:rPr>
                        <a:t>Montant</a:t>
                      </a:r>
                      <a:endParaRPr lang="fr-CH" sz="1000" b="0" i="0" u="none" strike="noStrike">
                        <a:effectLst/>
                        <a:latin typeface="Times New Roman" panose="02020603050405020304" pitchFamily="18" charset="0"/>
                      </a:endParaRPr>
                    </a:p>
                  </a:txBody>
                  <a:tcPr marL="0" marR="0" marT="0" marB="0" anchor="b"/>
                </a:tc>
                <a:tc>
                  <a:txBody>
                    <a:bodyPr/>
                    <a:lstStyle/>
                    <a:p>
                      <a:pPr algn="r" fontAlgn="b"/>
                      <a:r>
                        <a:rPr lang="fr-CH" sz="1000" u="none" strike="noStrike">
                          <a:effectLst/>
                        </a:rPr>
                        <a:t>Montant</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r" fontAlgn="b"/>
                      <a:r>
                        <a:rPr lang="fr-CH" sz="1000" u="none" strike="noStrike">
                          <a:effectLst/>
                        </a:rPr>
                        <a:t>Montant</a:t>
                      </a:r>
                      <a:endParaRPr lang="fr-CH" sz="1000" b="0" i="0" u="none" strike="noStrike">
                        <a:effectLst/>
                        <a:latin typeface="Times New Roman" panose="02020603050405020304" pitchFamily="18" charset="0"/>
                      </a:endParaRPr>
                    </a:p>
                  </a:txBody>
                  <a:tcPr marL="0" marR="0" marT="0" marB="0" anchor="b"/>
                </a:tc>
                <a:tc>
                  <a:txBody>
                    <a:bodyPr/>
                    <a:lstStyle/>
                    <a:p>
                      <a:pPr algn="r" fontAlgn="b"/>
                      <a:r>
                        <a:rPr lang="fr-CH" sz="1000" u="none" strike="noStrike">
                          <a:effectLst/>
                        </a:rPr>
                        <a:t>Montant</a:t>
                      </a:r>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402186961"/>
                  </a:ext>
                </a:extLst>
              </a:tr>
              <a:tr h="169694">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1887903799"/>
                  </a:ext>
                </a:extLst>
              </a:tr>
              <a:tr h="169694">
                <a:tc>
                  <a:txBody>
                    <a:bodyPr/>
                    <a:lstStyle/>
                    <a:p>
                      <a:pPr algn="l" fontAlgn="b"/>
                      <a:r>
                        <a:rPr lang="fr-CH" sz="1000" u="none" strike="noStrike">
                          <a:effectLst/>
                        </a:rPr>
                        <a:t>Prix Moyen total du KWH en Cts</a:t>
                      </a:r>
                      <a:endParaRPr lang="fr-CH" sz="1000" b="1"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457023570"/>
                  </a:ext>
                </a:extLst>
              </a:tr>
              <a:tr h="169694">
                <a:tc>
                  <a:txBody>
                    <a:bodyPr/>
                    <a:lstStyle/>
                    <a:p>
                      <a:pPr algn="l" fontAlgn="b"/>
                      <a:r>
                        <a:rPr lang="fr-CH" sz="1000" u="none" strike="noStrike">
                          <a:effectLst/>
                        </a:rPr>
                        <a:t>    . Lausanne Nativa depuis 2013, combi avant</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26.67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25.48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26.37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25.19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25.08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23.93 </a:t>
                      </a:r>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3104488875"/>
                  </a:ext>
                </a:extLst>
              </a:tr>
              <a:tr h="169694">
                <a:tc gridSpan="2">
                  <a:txBody>
                    <a:bodyPr/>
                    <a:lstStyle/>
                    <a:p>
                      <a:pPr algn="l" fontAlgn="b"/>
                      <a:r>
                        <a:rPr lang="fr-CH" sz="1000" u="none" strike="noStrike">
                          <a:effectLst/>
                        </a:rPr>
                        <a:t>    . Morges Terre Suisse depuis 2014/double interruptible</a:t>
                      </a:r>
                      <a:endParaRPr lang="fr-CH" sz="1000" b="0" i="0" u="none" strike="noStrike">
                        <a:effectLst/>
                        <a:latin typeface="Times New Roman" panose="02020603050405020304" pitchFamily="18" charset="0"/>
                      </a:endParaRPr>
                    </a:p>
                  </a:txBody>
                  <a:tcPr marL="0" marR="0" marT="0" marB="0" anchor="b"/>
                </a:tc>
                <a:tc hMerge="1">
                  <a:txBody>
                    <a:bodyPr/>
                    <a:lstStyle/>
                    <a:p>
                      <a:endParaRPr lang="fr-CH"/>
                    </a:p>
                  </a:txBody>
                  <a:tcPr/>
                </a:tc>
                <a:tc>
                  <a:txBody>
                    <a:bodyPr/>
                    <a:lstStyle/>
                    <a:p>
                      <a:pPr algn="l" fontAlgn="b"/>
                      <a:r>
                        <a:rPr lang="fr-CH" sz="1000" u="none" strike="noStrike">
                          <a:effectLst/>
                        </a:rPr>
                        <a:t>          23.45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22.04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22.89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21.52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22.46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21.15 </a:t>
                      </a:r>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810478141"/>
                  </a:ext>
                </a:extLst>
              </a:tr>
              <a:tr h="169694">
                <a:tc>
                  <a:txBody>
                    <a:bodyPr/>
                    <a:lstStyle/>
                    <a:p>
                      <a:pPr algn="l" fontAlgn="b"/>
                      <a:r>
                        <a:rPr lang="fr-CH" sz="1000" u="none" strike="noStrike">
                          <a:effectLst/>
                        </a:rPr>
                        <a:t>    . Yverdon</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22.47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20.59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22.47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20.58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22.47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20.59 </a:t>
                      </a:r>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3159789911"/>
                  </a:ext>
                </a:extLst>
              </a:tr>
              <a:tr h="169694">
                <a:tc>
                  <a:txBody>
                    <a:bodyPr/>
                    <a:lstStyle/>
                    <a:p>
                      <a:pPr algn="l" fontAlgn="b"/>
                      <a:r>
                        <a:rPr lang="fr-CH" sz="1000" u="none" strike="noStrike">
                          <a:effectLst/>
                        </a:rPr>
                        <a:t>    . Nyon</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19.61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17.60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20.96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21.85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19.73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19.17 </a:t>
                      </a:r>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153377887"/>
                  </a:ext>
                </a:extLst>
              </a:tr>
              <a:tr h="169694">
                <a:tc>
                  <a:txBody>
                    <a:bodyPr/>
                    <a:lstStyle/>
                    <a:p>
                      <a:pPr algn="l" fontAlgn="b"/>
                      <a:r>
                        <a:rPr lang="fr-CH" sz="1000" u="none" strike="noStrike">
                          <a:effectLst/>
                        </a:rPr>
                        <a:t>    . Gland</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22.93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20.83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23.33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21.18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25.18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22.95 </a:t>
                      </a:r>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3101456712"/>
                  </a:ext>
                </a:extLst>
              </a:tr>
              <a:tr h="169694">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678879272"/>
                  </a:ext>
                </a:extLst>
              </a:tr>
              <a:tr h="169694">
                <a:tc>
                  <a:txBody>
                    <a:bodyPr/>
                    <a:lstStyle/>
                    <a:p>
                      <a:pPr algn="l" fontAlgn="b"/>
                      <a:r>
                        <a:rPr lang="fr-CH" sz="1000" u="none" strike="noStrike">
                          <a:effectLst/>
                        </a:rPr>
                        <a:t>DECOMPOSITION du COUT du KWH</a:t>
                      </a:r>
                      <a:endParaRPr lang="fr-CH" sz="1000" b="1"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1147109463"/>
                  </a:ext>
                </a:extLst>
              </a:tr>
              <a:tr h="169694">
                <a:tc>
                  <a:txBody>
                    <a:bodyPr/>
                    <a:lstStyle/>
                    <a:p>
                      <a:pPr algn="l" fontAlgn="b"/>
                      <a:r>
                        <a:rPr lang="fr-CH" sz="1000" u="none" strike="noStrike">
                          <a:effectLst/>
                        </a:rPr>
                        <a:t>Coût de l'Energie en cts/KWH  ht</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265096252"/>
                  </a:ext>
                </a:extLst>
              </a:tr>
              <a:tr h="169694">
                <a:tc>
                  <a:txBody>
                    <a:bodyPr/>
                    <a:lstStyle/>
                    <a:p>
                      <a:pPr algn="l" fontAlgn="b"/>
                      <a:r>
                        <a:rPr lang="fr-CH" sz="1000" u="none" strike="noStrike">
                          <a:effectLst/>
                        </a:rPr>
                        <a:t>    . Lausanne Nativa depuis 2013, combi avant</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8.72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8.34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9.15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8.75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8.03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7.66 </a:t>
                      </a:r>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475779203"/>
                  </a:ext>
                </a:extLst>
              </a:tr>
              <a:tr h="169694">
                <a:tc gridSpan="2">
                  <a:txBody>
                    <a:bodyPr/>
                    <a:lstStyle/>
                    <a:p>
                      <a:pPr algn="l" fontAlgn="b"/>
                      <a:r>
                        <a:rPr lang="fr-CH" sz="1000" u="none" strike="noStrike">
                          <a:effectLst/>
                        </a:rPr>
                        <a:t>    . Morges Terre Suisse depuis 2014/double interruptible</a:t>
                      </a:r>
                      <a:endParaRPr lang="fr-CH" sz="1000" b="0" i="0" u="none" strike="noStrike">
                        <a:effectLst/>
                        <a:latin typeface="Times New Roman" panose="02020603050405020304" pitchFamily="18" charset="0"/>
                      </a:endParaRPr>
                    </a:p>
                  </a:txBody>
                  <a:tcPr marL="0" marR="0" marT="0" marB="0" anchor="b"/>
                </a:tc>
                <a:tc hMerge="1">
                  <a:txBody>
                    <a:bodyPr/>
                    <a:lstStyle/>
                    <a:p>
                      <a:endParaRPr lang="fr-CH"/>
                    </a:p>
                  </a:txBody>
                  <a:tcPr/>
                </a:tc>
                <a:tc>
                  <a:txBody>
                    <a:bodyPr/>
                    <a:lstStyle/>
                    <a:p>
                      <a:pPr algn="l" fontAlgn="b"/>
                      <a:r>
                        <a:rPr lang="fr-CH" sz="1000" u="none" strike="noStrike">
                          <a:effectLst/>
                        </a:rPr>
                        <a:t>            9.50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8.94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9.00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8.54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8.80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8.34 </a:t>
                      </a:r>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1325952215"/>
                  </a:ext>
                </a:extLst>
              </a:tr>
              <a:tr h="169694">
                <a:tc>
                  <a:txBody>
                    <a:bodyPr/>
                    <a:lstStyle/>
                    <a:p>
                      <a:pPr algn="l" fontAlgn="b"/>
                      <a:r>
                        <a:rPr lang="fr-CH" sz="1000" u="none" strike="noStrike">
                          <a:effectLst/>
                        </a:rPr>
                        <a:t>    . Yverdon</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7.64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7.02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7.83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7.54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8.03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7.71 </a:t>
                      </a:r>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338165790"/>
                  </a:ext>
                </a:extLst>
              </a:tr>
              <a:tr h="169694">
                <a:tc>
                  <a:txBody>
                    <a:bodyPr/>
                    <a:lstStyle/>
                    <a:p>
                      <a:pPr algn="l" fontAlgn="b"/>
                      <a:r>
                        <a:rPr lang="fr-CH" sz="1000" u="none" strike="noStrike">
                          <a:effectLst/>
                        </a:rPr>
                        <a:t>    . Nyon</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6.21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5.46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6.26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6.36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6.25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5.51 </a:t>
                      </a:r>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1466884539"/>
                  </a:ext>
                </a:extLst>
              </a:tr>
              <a:tr h="169694">
                <a:tc>
                  <a:txBody>
                    <a:bodyPr/>
                    <a:lstStyle/>
                    <a:p>
                      <a:pPr algn="l" fontAlgn="b"/>
                      <a:r>
                        <a:rPr lang="fr-CH" sz="1000" u="none" strike="noStrike">
                          <a:effectLst/>
                        </a:rPr>
                        <a:t>    . Gland</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6.50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5.90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6.50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5.90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8.30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7.63 </a:t>
                      </a:r>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531369834"/>
                  </a:ext>
                </a:extLst>
              </a:tr>
              <a:tr h="169694">
                <a:tc gridSpan="3">
                  <a:txBody>
                    <a:bodyPr/>
                    <a:lstStyle/>
                    <a:p>
                      <a:pPr algn="l" fontAlgn="b"/>
                      <a:r>
                        <a:rPr lang="fr-CH" sz="1000" u="none" strike="noStrike">
                          <a:effectLst/>
                        </a:rPr>
                        <a:t>Coût de l'Acheminement en cts/KWH ht yc services-systèmes</a:t>
                      </a:r>
                      <a:endParaRPr lang="fr-CH" sz="1000" b="0" i="0" u="none" strike="noStrike">
                        <a:effectLst/>
                        <a:latin typeface="Times New Roman" panose="02020603050405020304" pitchFamily="18" charset="0"/>
                      </a:endParaRPr>
                    </a:p>
                  </a:txBody>
                  <a:tcPr marL="0" marR="0" marT="0" marB="0" anchor="b"/>
                </a:tc>
                <a:tc hMerge="1">
                  <a:txBody>
                    <a:bodyPr/>
                    <a:lstStyle/>
                    <a:p>
                      <a:endParaRPr lang="fr-CH"/>
                    </a:p>
                  </a:txBody>
                  <a:tcPr/>
                </a:tc>
                <a:tc hMerge="1">
                  <a:txBody>
                    <a:bodyPr/>
                    <a:lstStyle/>
                    <a:p>
                      <a:endParaRPr lang="fr-CH"/>
                    </a:p>
                  </a:txBody>
                  <a:tcPr/>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1800846545"/>
                  </a:ext>
                </a:extLst>
              </a:tr>
              <a:tr h="169694">
                <a:tc>
                  <a:txBody>
                    <a:bodyPr/>
                    <a:lstStyle/>
                    <a:p>
                      <a:pPr algn="l" fontAlgn="b"/>
                      <a:r>
                        <a:rPr lang="fr-CH" sz="1000" u="none" strike="noStrike">
                          <a:effectLst/>
                        </a:rPr>
                        <a:t>    . Lausanne Nativa depuis 2013, combi avant</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12.31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11.58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11.60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10.91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11.52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10.83 </a:t>
                      </a:r>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649470991"/>
                  </a:ext>
                </a:extLst>
              </a:tr>
              <a:tr h="169694">
                <a:tc gridSpan="2">
                  <a:txBody>
                    <a:bodyPr/>
                    <a:lstStyle/>
                    <a:p>
                      <a:pPr algn="l" fontAlgn="b"/>
                      <a:r>
                        <a:rPr lang="fr-CH" sz="1000" u="none" strike="noStrike">
                          <a:effectLst/>
                        </a:rPr>
                        <a:t>    . Morges Terre Suisse depuis 2014/double interruptible</a:t>
                      </a:r>
                      <a:endParaRPr lang="fr-CH" sz="1000" b="0" i="0" u="none" strike="noStrike">
                        <a:effectLst/>
                        <a:latin typeface="Times New Roman" panose="02020603050405020304" pitchFamily="18" charset="0"/>
                      </a:endParaRPr>
                    </a:p>
                  </a:txBody>
                  <a:tcPr marL="0" marR="0" marT="0" marB="0" anchor="b"/>
                </a:tc>
                <a:tc hMerge="1">
                  <a:txBody>
                    <a:bodyPr/>
                    <a:lstStyle/>
                    <a:p>
                      <a:endParaRPr lang="fr-CH"/>
                    </a:p>
                  </a:txBody>
                  <a:tcPr/>
                </a:tc>
                <a:tc>
                  <a:txBody>
                    <a:bodyPr/>
                    <a:lstStyle/>
                    <a:p>
                      <a:pPr algn="l" fontAlgn="b"/>
                      <a:r>
                        <a:rPr lang="fr-CH" sz="1000" u="none" strike="noStrike">
                          <a:effectLst/>
                        </a:rPr>
                        <a:t>            8.85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8.10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8.83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8.03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8.63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7.89 </a:t>
                      </a:r>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1806485854"/>
                  </a:ext>
                </a:extLst>
              </a:tr>
              <a:tr h="169694">
                <a:tc>
                  <a:txBody>
                    <a:bodyPr/>
                    <a:lstStyle/>
                    <a:p>
                      <a:pPr algn="l" fontAlgn="b"/>
                      <a:r>
                        <a:rPr lang="fr-CH" sz="1000" u="none" strike="noStrike">
                          <a:effectLst/>
                        </a:rPr>
                        <a:t>    . Yverdon</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8.88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7.75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8.69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7.23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8.49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7.06 </a:t>
                      </a:r>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704914739"/>
                  </a:ext>
                </a:extLst>
              </a:tr>
              <a:tr h="169694">
                <a:tc>
                  <a:txBody>
                    <a:bodyPr/>
                    <a:lstStyle/>
                    <a:p>
                      <a:pPr algn="l" fontAlgn="b"/>
                      <a:r>
                        <a:rPr lang="fr-CH" sz="1000" u="none" strike="noStrike">
                          <a:effectLst/>
                        </a:rPr>
                        <a:t>    . Nyon</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7.43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6.30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8.63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9.35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7.49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7.71 </a:t>
                      </a:r>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3550380066"/>
                  </a:ext>
                </a:extLst>
              </a:tr>
              <a:tr h="169694">
                <a:tc>
                  <a:txBody>
                    <a:bodyPr/>
                    <a:lstStyle/>
                    <a:p>
                      <a:pPr algn="l" fontAlgn="b"/>
                      <a:r>
                        <a:rPr lang="fr-CH" sz="1000" u="none" strike="noStrike">
                          <a:effectLst/>
                        </a:rPr>
                        <a:t>    . Gland</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10.12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8.77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10.49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9.09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10.41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9.01 </a:t>
                      </a:r>
                      <a:endParaRPr lang="fr-CH" sz="10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3458206221"/>
                  </a:ext>
                </a:extLst>
              </a:tr>
              <a:tr h="169694">
                <a:tc gridSpan="2">
                  <a:txBody>
                    <a:bodyPr/>
                    <a:lstStyle/>
                    <a:p>
                      <a:pPr algn="l" fontAlgn="b"/>
                      <a:r>
                        <a:rPr lang="fr-CH" sz="1000" u="none" strike="noStrike">
                          <a:effectLst/>
                        </a:rPr>
                        <a:t>Montant services systèmes compris dans Acheminement</a:t>
                      </a:r>
                      <a:endParaRPr lang="fr-CH" sz="1000" b="0" i="0" u="none" strike="noStrike">
                        <a:effectLst/>
                        <a:latin typeface="Times New Roman" panose="02020603050405020304" pitchFamily="18" charset="0"/>
                      </a:endParaRPr>
                    </a:p>
                  </a:txBody>
                  <a:tcPr marL="0" marR="0" marT="0" marB="0" anchor="b"/>
                </a:tc>
                <a:tc hMerge="1">
                  <a:txBody>
                    <a:bodyPr/>
                    <a:lstStyle/>
                    <a:p>
                      <a:endParaRPr lang="fr-CH"/>
                    </a:p>
                  </a:txBody>
                  <a:tcPr/>
                </a:tc>
                <a:tc>
                  <a:txBody>
                    <a:bodyPr/>
                    <a:lstStyle/>
                    <a:p>
                      <a:pPr algn="l" fontAlgn="b"/>
                      <a:r>
                        <a:rPr lang="fr-CH" sz="1000" u="none" strike="noStrike">
                          <a:effectLst/>
                        </a:rPr>
                        <a:t>            0.32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0.32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0.24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0.24 </a:t>
                      </a:r>
                      <a:endParaRPr lang="fr-CH" sz="1000" b="0" i="0" u="none" strike="noStrike">
                        <a:effectLst/>
                        <a:latin typeface="Times New Roman" panose="02020603050405020304" pitchFamily="18" charset="0"/>
                      </a:endParaRPr>
                    </a:p>
                  </a:txBody>
                  <a:tcPr marL="0" marR="0" marT="0" marB="0" anchor="b"/>
                </a:tc>
                <a:tc>
                  <a:txBody>
                    <a:bodyPr/>
                    <a:lstStyle/>
                    <a:p>
                      <a:pPr algn="l" fontAlgn="b"/>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a:effectLst/>
                        </a:rPr>
                        <a:t>            0.16 </a:t>
                      </a:r>
                      <a:endParaRPr lang="fr-CH" sz="1000" b="0" i="0" u="none" strike="noStrike">
                        <a:effectLst/>
                        <a:latin typeface="Times New Roman" panose="02020603050405020304" pitchFamily="18" charset="0"/>
                      </a:endParaRPr>
                    </a:p>
                  </a:txBody>
                  <a:tcPr marL="0" marR="0" marT="0" marB="0" anchor="b"/>
                </a:tc>
                <a:tc>
                  <a:txBody>
                    <a:bodyPr/>
                    <a:lstStyle/>
                    <a:p>
                      <a:pPr algn="l" fontAlgn="b"/>
                      <a:r>
                        <a:rPr lang="fr-CH" sz="1000" u="none" strike="noStrike" dirty="0">
                          <a:effectLst/>
                        </a:rPr>
                        <a:t>            0.16 </a:t>
                      </a:r>
                      <a:endParaRPr lang="fr-CH" sz="1000" b="0" i="0" u="none" strike="noStrike" dirty="0">
                        <a:effectLst/>
                        <a:latin typeface="Times New Roman" panose="02020603050405020304" pitchFamily="18" charset="0"/>
                      </a:endParaRPr>
                    </a:p>
                  </a:txBody>
                  <a:tcPr marL="0" marR="0" marT="0" marB="0" anchor="b"/>
                </a:tc>
                <a:extLst>
                  <a:ext uri="{0D108BD9-81ED-4DB2-BD59-A6C34878D82A}">
                    <a16:rowId xmlns:a16="http://schemas.microsoft.com/office/drawing/2014/main" val="990852483"/>
                  </a:ext>
                </a:extLst>
              </a:tr>
            </a:tbl>
          </a:graphicData>
        </a:graphic>
      </p:graphicFrame>
    </p:spTree>
    <p:extLst>
      <p:ext uri="{BB962C8B-B14F-4D97-AF65-F5344CB8AC3E}">
        <p14:creationId xmlns:p14="http://schemas.microsoft.com/office/powerpoint/2010/main" val="2465024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pic>
        <p:nvPicPr>
          <p:cNvPr id="5" name="Image 4"/>
          <p:cNvPicPr/>
          <p:nvPr/>
        </p:nvPicPr>
        <p:blipFill>
          <a:blip r:embed="rId4" cstate="print">
            <a:extLst>
              <a:ext uri="{28A0092B-C50C-407E-A947-70E740481C1C}">
                <a14:useLocalDpi xmlns:a14="http://schemas.microsoft.com/office/drawing/2010/main" val="0"/>
              </a:ext>
            </a:extLst>
          </a:blip>
          <a:stretch>
            <a:fillRect/>
          </a:stretch>
        </p:blipFill>
        <p:spPr>
          <a:xfrm>
            <a:off x="395536" y="260648"/>
            <a:ext cx="8352927" cy="1151890"/>
          </a:xfrm>
          <a:prstGeom prst="rect">
            <a:avLst/>
          </a:prstGeom>
        </p:spPr>
      </p:pic>
      <p:graphicFrame>
        <p:nvGraphicFramePr>
          <p:cNvPr id="4" name="Espace réservé du contenu 3">
            <a:extLst>
              <a:ext uri="{FF2B5EF4-FFF2-40B4-BE49-F238E27FC236}">
                <a16:creationId xmlns:a16="http://schemas.microsoft.com/office/drawing/2014/main" id="{0251CCFB-F0A3-401C-9D37-5A958E6D31C4}"/>
              </a:ext>
            </a:extLst>
          </p:cNvPr>
          <p:cNvGraphicFramePr>
            <a:graphicFrameLocks noGrp="1" noChangeAspect="1"/>
          </p:cNvGraphicFramePr>
          <p:nvPr>
            <p:ph idx="1"/>
            <p:extLst>
              <p:ext uri="{D42A27DB-BD31-4B8C-83A1-F6EECF244321}">
                <p14:modId xmlns:p14="http://schemas.microsoft.com/office/powerpoint/2010/main" val="2921122027"/>
              </p:ext>
            </p:extLst>
          </p:nvPr>
        </p:nvGraphicFramePr>
        <p:xfrm>
          <a:off x="1369217" y="1362472"/>
          <a:ext cx="6405563" cy="4133056"/>
        </p:xfrm>
        <a:graphic>
          <a:graphicData uri="http://schemas.openxmlformats.org/presentationml/2006/ole">
            <mc:AlternateContent xmlns:mc="http://schemas.openxmlformats.org/markup-compatibility/2006">
              <mc:Choice xmlns:v="urn:schemas-microsoft-com:vml" Requires="v">
                <p:oleObj spid="_x0000_s1051" name="Acrobat Document" r:id="rId5" imgW="3207786" imgH="2266881" progId="AcroExch.Document.DC">
                  <p:embed/>
                </p:oleObj>
              </mc:Choice>
              <mc:Fallback>
                <p:oleObj name="Acrobat Document" r:id="rId5" imgW="3207786" imgH="2266881" progId="AcroExch.Document.DC">
                  <p:embed/>
                  <p:pic>
                    <p:nvPicPr>
                      <p:cNvPr id="0" name=""/>
                      <p:cNvPicPr/>
                      <p:nvPr/>
                    </p:nvPicPr>
                    <p:blipFill>
                      <a:blip r:embed="rId6"/>
                      <a:stretch>
                        <a:fillRect/>
                      </a:stretch>
                    </p:blipFill>
                    <p:spPr>
                      <a:xfrm>
                        <a:off x="1369217" y="1362472"/>
                        <a:ext cx="6405563" cy="4133056"/>
                      </a:xfrm>
                      <a:prstGeom prst="rect">
                        <a:avLst/>
                      </a:prstGeom>
                    </p:spPr>
                  </p:pic>
                </p:oleObj>
              </mc:Fallback>
            </mc:AlternateContent>
          </a:graphicData>
        </a:graphic>
      </p:graphicFrame>
    </p:spTree>
    <p:extLst>
      <p:ext uri="{BB962C8B-B14F-4D97-AF65-F5344CB8AC3E}">
        <p14:creationId xmlns:p14="http://schemas.microsoft.com/office/powerpoint/2010/main" val="1862958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95536" y="260648"/>
            <a:ext cx="8352927" cy="1151890"/>
          </a:xfrm>
          <a:prstGeom prst="rect">
            <a:avLst/>
          </a:prstGeom>
        </p:spPr>
      </p:pic>
      <p:pic>
        <p:nvPicPr>
          <p:cNvPr id="7" name="Espace réservé du contenu 6">
            <a:extLst>
              <a:ext uri="{FF2B5EF4-FFF2-40B4-BE49-F238E27FC236}">
                <a16:creationId xmlns:a16="http://schemas.microsoft.com/office/drawing/2014/main" id="{F0D550B3-1CBD-42A7-AAF1-B7AA44D66E63}"/>
              </a:ext>
            </a:extLst>
          </p:cNvPr>
          <p:cNvPicPr>
            <a:picLocks noGrp="1" noChangeAspect="1"/>
          </p:cNvPicPr>
          <p:nvPr>
            <p:ph idx="1"/>
          </p:nvPr>
        </p:nvPicPr>
        <p:blipFill>
          <a:blip r:embed="rId4"/>
          <a:stretch>
            <a:fillRect/>
          </a:stretch>
        </p:blipFill>
        <p:spPr>
          <a:xfrm>
            <a:off x="1187624" y="1526664"/>
            <a:ext cx="6480719" cy="5301208"/>
          </a:xfrm>
          <a:prstGeom prst="rect">
            <a:avLst/>
          </a:prstGeom>
        </p:spPr>
      </p:pic>
    </p:spTree>
    <p:extLst>
      <p:ext uri="{BB962C8B-B14F-4D97-AF65-F5344CB8AC3E}">
        <p14:creationId xmlns:p14="http://schemas.microsoft.com/office/powerpoint/2010/main" val="1071537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8352927" cy="1151890"/>
          </a:xfrm>
          <a:prstGeom prst="rect">
            <a:avLst/>
          </a:prstGeom>
        </p:spPr>
      </p:pic>
      <p:sp>
        <p:nvSpPr>
          <p:cNvPr id="3" name="Espace réservé du contenu 2"/>
          <p:cNvSpPr>
            <a:spLocks noGrp="1"/>
          </p:cNvSpPr>
          <p:nvPr>
            <p:ph idx="1"/>
          </p:nvPr>
        </p:nvSpPr>
        <p:spPr>
          <a:xfrm>
            <a:off x="457200" y="1600200"/>
            <a:ext cx="8229600" cy="4925144"/>
          </a:xfrm>
        </p:spPr>
        <p:txBody>
          <a:bodyPr>
            <a:normAutofit/>
          </a:bodyPr>
          <a:lstStyle/>
          <a:p>
            <a:pPr marL="0" indent="0">
              <a:buNone/>
            </a:pPr>
            <a:r>
              <a:rPr lang="fr-CH" dirty="0"/>
              <a:t>    </a:t>
            </a:r>
            <a:r>
              <a:rPr lang="fr-CH" b="1" dirty="0"/>
              <a:t> </a:t>
            </a:r>
          </a:p>
          <a:p>
            <a:pPr marL="0" indent="0">
              <a:buNone/>
            </a:pPr>
            <a:r>
              <a:rPr lang="fr-CH" b="1" dirty="0"/>
              <a:t>26 oct. 2019 :</a:t>
            </a:r>
          </a:p>
          <a:p>
            <a:pPr marL="0" indent="0">
              <a:buNone/>
            </a:pPr>
            <a:r>
              <a:rPr lang="fr-CH" b="1" dirty="0"/>
              <a:t>         </a:t>
            </a:r>
            <a:r>
              <a:rPr lang="fr-CH" sz="4800" b="1" dirty="0"/>
              <a:t>Journée de l’Energie</a:t>
            </a:r>
          </a:p>
          <a:p>
            <a:pPr marL="0" indent="0">
              <a:buNone/>
            </a:pPr>
            <a:r>
              <a:rPr lang="fr-CH" sz="4800" b="1" i="1" dirty="0" err="1"/>
              <a:t>Electrify</a:t>
            </a:r>
            <a:r>
              <a:rPr lang="fr-CH" sz="4800" b="1" i="1" dirty="0"/>
              <a:t> </a:t>
            </a:r>
            <a:r>
              <a:rPr lang="fr-CH" sz="4800" b="1" i="1" dirty="0" err="1"/>
              <a:t>everything</a:t>
            </a:r>
            <a:r>
              <a:rPr lang="fr-CH" sz="4800" b="1" i="1" dirty="0"/>
              <a:t> </a:t>
            </a:r>
          </a:p>
          <a:p>
            <a:pPr marL="0" indent="0">
              <a:buNone/>
            </a:pPr>
            <a:r>
              <a:rPr lang="fr-CH" b="1" dirty="0"/>
              <a:t>le nouveau mouvement à la mode aux USA </a:t>
            </a:r>
          </a:p>
          <a:p>
            <a:pPr marL="0" indent="0">
              <a:buNone/>
            </a:pPr>
            <a:r>
              <a:rPr lang="fr-CH" b="1" dirty="0">
                <a:solidFill>
                  <a:srgbClr val="C00000"/>
                </a:solidFill>
              </a:rPr>
              <a:t>électrifions tout ce qui est possible: nous attendons l’arrivée de ce slogan chez nous!</a:t>
            </a:r>
            <a:endParaRPr lang="fr-CH" b="1" dirty="0"/>
          </a:p>
        </p:txBody>
      </p:sp>
    </p:spTree>
    <p:extLst>
      <p:ext uri="{BB962C8B-B14F-4D97-AF65-F5344CB8AC3E}">
        <p14:creationId xmlns:p14="http://schemas.microsoft.com/office/powerpoint/2010/main" val="2573477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a:t>So</a:t>
            </a:r>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95536" y="260648"/>
            <a:ext cx="8352927" cy="1151890"/>
          </a:xfrm>
          <a:prstGeom prst="rect">
            <a:avLst/>
          </a:prstGeom>
        </p:spPr>
      </p:pic>
      <p:sp>
        <p:nvSpPr>
          <p:cNvPr id="4" name="Espace réservé du contenu 3">
            <a:extLst>
              <a:ext uri="{FF2B5EF4-FFF2-40B4-BE49-F238E27FC236}">
                <a16:creationId xmlns:a16="http://schemas.microsoft.com/office/drawing/2014/main" id="{3DCE0881-D377-4B2C-9DE8-E2660A648BC3}"/>
              </a:ext>
            </a:extLst>
          </p:cNvPr>
          <p:cNvSpPr>
            <a:spLocks noGrp="1"/>
          </p:cNvSpPr>
          <p:nvPr>
            <p:ph idx="1"/>
          </p:nvPr>
        </p:nvSpPr>
        <p:spPr/>
        <p:txBody>
          <a:bodyPr/>
          <a:lstStyle/>
          <a:p>
            <a:r>
              <a:rPr lang="fr-CH" dirty="0"/>
              <a:t>Stockage Virtuel: </a:t>
            </a:r>
            <a:r>
              <a:rPr lang="fr-CH" dirty="0" err="1"/>
              <a:t>FlexiSolar</a:t>
            </a:r>
            <a:r>
              <a:rPr lang="fr-CH" dirty="0"/>
              <a:t> et notre position</a:t>
            </a:r>
          </a:p>
          <a:p>
            <a:endParaRPr lang="fr-CH" dirty="0"/>
          </a:p>
        </p:txBody>
      </p:sp>
      <p:graphicFrame>
        <p:nvGraphicFramePr>
          <p:cNvPr id="6" name="Tableau 5">
            <a:extLst>
              <a:ext uri="{FF2B5EF4-FFF2-40B4-BE49-F238E27FC236}">
                <a16:creationId xmlns:a16="http://schemas.microsoft.com/office/drawing/2014/main" id="{BFF08C62-0848-4541-B2B8-30EAEF551895}"/>
              </a:ext>
            </a:extLst>
          </p:cNvPr>
          <p:cNvGraphicFramePr>
            <a:graphicFrameLocks noGrp="1"/>
          </p:cNvGraphicFramePr>
          <p:nvPr>
            <p:extLst>
              <p:ext uri="{D42A27DB-BD31-4B8C-83A1-F6EECF244321}">
                <p14:modId xmlns:p14="http://schemas.microsoft.com/office/powerpoint/2010/main" val="2253709781"/>
              </p:ext>
            </p:extLst>
          </p:nvPr>
        </p:nvGraphicFramePr>
        <p:xfrm>
          <a:off x="827584" y="2204864"/>
          <a:ext cx="7776864" cy="4525969"/>
        </p:xfrm>
        <a:graphic>
          <a:graphicData uri="http://schemas.openxmlformats.org/drawingml/2006/table">
            <a:tbl>
              <a:tblPr>
                <a:tableStyleId>{5C22544A-7EE6-4342-B048-85BDC9FD1C3A}</a:tableStyleId>
              </a:tblPr>
              <a:tblGrid>
                <a:gridCol w="3644742">
                  <a:extLst>
                    <a:ext uri="{9D8B030D-6E8A-4147-A177-3AD203B41FA5}">
                      <a16:colId xmlns:a16="http://schemas.microsoft.com/office/drawing/2014/main" val="3963308097"/>
                    </a:ext>
                  </a:extLst>
                </a:gridCol>
                <a:gridCol w="1377374">
                  <a:extLst>
                    <a:ext uri="{9D8B030D-6E8A-4147-A177-3AD203B41FA5}">
                      <a16:colId xmlns:a16="http://schemas.microsoft.com/office/drawing/2014/main" val="2653259070"/>
                    </a:ext>
                  </a:extLst>
                </a:gridCol>
                <a:gridCol w="1377374">
                  <a:extLst>
                    <a:ext uri="{9D8B030D-6E8A-4147-A177-3AD203B41FA5}">
                      <a16:colId xmlns:a16="http://schemas.microsoft.com/office/drawing/2014/main" val="1781647661"/>
                    </a:ext>
                  </a:extLst>
                </a:gridCol>
                <a:gridCol w="1377374">
                  <a:extLst>
                    <a:ext uri="{9D8B030D-6E8A-4147-A177-3AD203B41FA5}">
                      <a16:colId xmlns:a16="http://schemas.microsoft.com/office/drawing/2014/main" val="910011423"/>
                    </a:ext>
                  </a:extLst>
                </a:gridCol>
              </a:tblGrid>
              <a:tr h="287811">
                <a:tc>
                  <a:txBody>
                    <a:bodyPr/>
                    <a:lstStyle/>
                    <a:p>
                      <a:pPr algn="l" fontAlgn="b"/>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Actuel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FlexiSolar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Garde Electricité </a:t>
                      </a:r>
                      <a:endParaRPr lang="fr-CH" sz="12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843928975"/>
                  </a:ext>
                </a:extLst>
              </a:tr>
              <a:tr h="287811">
                <a:tc>
                  <a:txBody>
                    <a:bodyPr/>
                    <a:lstStyle/>
                    <a:p>
                      <a:pPr algn="l" fontAlgn="b"/>
                      <a:r>
                        <a:rPr lang="fr-CH" sz="1200" u="none" strike="noStrike">
                          <a:effectLst/>
                        </a:rPr>
                        <a:t> Production PV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10'000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10'000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10'000 </a:t>
                      </a:r>
                      <a:endParaRPr lang="fr-CH" sz="12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1315392748"/>
                  </a:ext>
                </a:extLst>
              </a:tr>
              <a:tr h="287811">
                <a:tc>
                  <a:txBody>
                    <a:bodyPr/>
                    <a:lstStyle/>
                    <a:p>
                      <a:pPr algn="l" fontAlgn="b"/>
                      <a:r>
                        <a:rPr lang="fr-CH" sz="1200" u="none" strike="noStrike">
                          <a:effectLst/>
                        </a:rPr>
                        <a:t>    dont refoulée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7'800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7'800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7'800 </a:t>
                      </a:r>
                      <a:endParaRPr lang="fr-CH" sz="12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904743430"/>
                  </a:ext>
                </a:extLst>
              </a:tr>
              <a:tr h="287811">
                <a:tc>
                  <a:txBody>
                    <a:bodyPr/>
                    <a:lstStyle/>
                    <a:p>
                      <a:pPr algn="l" fontAlgn="b"/>
                      <a:r>
                        <a:rPr lang="fr-CH" sz="1200" u="none" strike="noStrike">
                          <a:effectLst/>
                        </a:rPr>
                        <a:t>     autoconsommation immédiate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2'200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2'200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2'200 </a:t>
                      </a:r>
                      <a:endParaRPr lang="fr-CH" sz="12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4148241670"/>
                  </a:ext>
                </a:extLst>
              </a:tr>
              <a:tr h="287811">
                <a:tc>
                  <a:txBody>
                    <a:bodyPr/>
                    <a:lstStyle/>
                    <a:p>
                      <a:pPr algn="l" fontAlgn="b"/>
                      <a:r>
                        <a:rPr lang="fr-CH" sz="1200" u="none" strike="noStrike">
                          <a:effectLst/>
                        </a:rPr>
                        <a:t> Prélevé sur stockage virtuel </a:t>
                      </a:r>
                      <a:endParaRPr lang="fr-CH" sz="1200" b="0" i="0" u="none" strike="noStrike">
                        <a:effectLst/>
                        <a:latin typeface="Times New Roman" panose="02020603050405020304" pitchFamily="18" charset="0"/>
                      </a:endParaRPr>
                    </a:p>
                  </a:txBody>
                  <a:tcPr marL="0" marR="0" marT="0" marB="0" anchor="b"/>
                </a:tc>
                <a:tc>
                  <a:txBody>
                    <a:bodyPr/>
                    <a:lstStyle/>
                    <a:p>
                      <a:pPr algn="l" fontAlgn="b"/>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7'800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7'800 </a:t>
                      </a:r>
                      <a:endParaRPr lang="fr-CH" sz="12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047563776"/>
                  </a:ext>
                </a:extLst>
              </a:tr>
              <a:tr h="287811">
                <a:tc>
                  <a:txBody>
                    <a:bodyPr/>
                    <a:lstStyle/>
                    <a:p>
                      <a:pPr algn="l" fontAlgn="b"/>
                      <a:r>
                        <a:rPr lang="fr-CH" sz="1200" u="none" strike="noStrike" dirty="0">
                          <a:effectLst/>
                        </a:rPr>
                        <a:t> Prélevé sur réseau </a:t>
                      </a:r>
                      <a:endParaRPr lang="fr-CH" sz="1200" b="0" i="0" u="none" strike="noStrike" dirty="0">
                        <a:effectLst/>
                        <a:latin typeface="Times New Roman" panose="02020603050405020304" pitchFamily="18" charset="0"/>
                      </a:endParaRPr>
                    </a:p>
                  </a:txBody>
                  <a:tcPr marL="0" marR="0" marT="0" marB="0" anchor="b"/>
                </a:tc>
                <a:tc>
                  <a:txBody>
                    <a:bodyPr/>
                    <a:lstStyle/>
                    <a:p>
                      <a:pPr algn="l" fontAlgn="b"/>
                      <a:r>
                        <a:rPr lang="fr-CH" sz="1200" u="none" strike="noStrike">
                          <a:effectLst/>
                        </a:rPr>
                        <a:t>        12'000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4'200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4'200 </a:t>
                      </a:r>
                      <a:endParaRPr lang="fr-CH" sz="12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267968677"/>
                  </a:ext>
                </a:extLst>
              </a:tr>
              <a:tr h="287811">
                <a:tc>
                  <a:txBody>
                    <a:bodyPr/>
                    <a:lstStyle/>
                    <a:p>
                      <a:pPr algn="l" fontAlgn="b"/>
                      <a:r>
                        <a:rPr lang="fr-CH" sz="1200" u="none" strike="noStrike">
                          <a:effectLst/>
                        </a:rPr>
                        <a:t> Consommation totale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14'200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14'200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14'200 </a:t>
                      </a:r>
                      <a:endParaRPr lang="fr-CH" sz="12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3822366208"/>
                  </a:ext>
                </a:extLst>
              </a:tr>
              <a:tr h="496615">
                <a:tc>
                  <a:txBody>
                    <a:bodyPr/>
                    <a:lstStyle/>
                    <a:p>
                      <a:pPr algn="l" fontAlgn="b"/>
                      <a:r>
                        <a:rPr lang="fr-CH" sz="1200" u="none" strike="noStrike" dirty="0">
                          <a:effectLst/>
                        </a:rPr>
                        <a:t> Coût Energie prélevée </a:t>
                      </a:r>
                      <a:endParaRPr lang="fr-CH" sz="1200" b="0" i="0" u="none" strike="noStrike" dirty="0">
                        <a:effectLst/>
                        <a:latin typeface="Times New Roman" panose="02020603050405020304" pitchFamily="18" charset="0"/>
                      </a:endParaRPr>
                    </a:p>
                  </a:txBody>
                  <a:tcPr marL="0" marR="0" marT="0" marB="0" anchor="b"/>
                </a:tc>
                <a:tc>
                  <a:txBody>
                    <a:bodyPr/>
                    <a:lstStyle/>
                    <a:p>
                      <a:pPr algn="l" fontAlgn="b"/>
                      <a:r>
                        <a:rPr lang="fr-CH" sz="1200" u="none" strike="noStrike">
                          <a:effectLst/>
                        </a:rPr>
                        <a:t>             780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273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273 </a:t>
                      </a:r>
                      <a:endParaRPr lang="fr-CH" sz="12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374468265"/>
                  </a:ext>
                </a:extLst>
              </a:tr>
              <a:tr h="287811">
                <a:tc>
                  <a:txBody>
                    <a:bodyPr/>
                    <a:lstStyle/>
                    <a:p>
                      <a:pPr algn="l" fontAlgn="b"/>
                      <a:r>
                        <a:rPr lang="fr-CH" sz="1200" u="none" strike="noStrike">
                          <a:effectLst/>
                        </a:rPr>
                        <a:t> Crédit pour  Energie refoulée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(507)</a:t>
                      </a:r>
                      <a:endParaRPr lang="fr-CH" sz="1200" b="0" i="0" u="none" strike="noStrike">
                        <a:effectLst/>
                        <a:latin typeface="Times New Roman" panose="02020603050405020304" pitchFamily="18" charset="0"/>
                      </a:endParaRPr>
                    </a:p>
                  </a:txBody>
                  <a:tcPr marL="0" marR="0" marT="0" marB="0" anchor="b"/>
                </a:tc>
                <a:tc>
                  <a:txBody>
                    <a:bodyPr/>
                    <a:lstStyle/>
                    <a:p>
                      <a:pPr algn="l" fontAlgn="b"/>
                      <a:endParaRPr lang="fr-CH" sz="1200" b="0" i="0" u="none" strike="noStrike">
                        <a:effectLst/>
                        <a:latin typeface="Times New Roman" panose="02020603050405020304" pitchFamily="18" charset="0"/>
                      </a:endParaRPr>
                    </a:p>
                  </a:txBody>
                  <a:tcPr marL="0" marR="0" marT="0" marB="0" anchor="b"/>
                </a:tc>
                <a:tc>
                  <a:txBody>
                    <a:bodyPr/>
                    <a:lstStyle/>
                    <a:p>
                      <a:pPr algn="l" fontAlgn="b"/>
                      <a:endParaRPr lang="fr-CH" sz="12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937664998"/>
                  </a:ext>
                </a:extLst>
              </a:tr>
              <a:tr h="287811">
                <a:tc gridSpan="2">
                  <a:txBody>
                    <a:bodyPr/>
                    <a:lstStyle/>
                    <a:p>
                      <a:pPr algn="l" fontAlgn="b"/>
                      <a:r>
                        <a:rPr lang="fr-CH" sz="1200" u="none" strike="noStrike">
                          <a:effectLst/>
                        </a:rPr>
                        <a:t> Achemint énergie  ex-stockage Virt. </a:t>
                      </a:r>
                      <a:endParaRPr lang="fr-CH" sz="1200" b="0" i="0" u="none" strike="noStrike">
                        <a:effectLst/>
                        <a:latin typeface="Times New Roman" panose="02020603050405020304" pitchFamily="18" charset="0"/>
                      </a:endParaRPr>
                    </a:p>
                  </a:txBody>
                  <a:tcPr marL="0" marR="0" marT="0" marB="0" anchor="b"/>
                </a:tc>
                <a:tc hMerge="1">
                  <a:txBody>
                    <a:bodyPr/>
                    <a:lstStyle/>
                    <a:p>
                      <a:endParaRPr lang="fr-CH"/>
                    </a:p>
                  </a:txBody>
                  <a:tcPr/>
                </a:tc>
                <a:tc>
                  <a:txBody>
                    <a:bodyPr/>
                    <a:lstStyle/>
                    <a:p>
                      <a:pPr algn="l" fontAlgn="b"/>
                      <a:r>
                        <a:rPr lang="fr-CH" sz="1200" u="none" strike="noStrike">
                          <a:effectLst/>
                        </a:rPr>
                        <a:t>             800 </a:t>
                      </a:r>
                      <a:endParaRPr lang="fr-CH" sz="1200" b="0" i="0" u="none" strike="noStrike">
                        <a:effectLst/>
                        <a:latin typeface="Times New Roman" panose="02020603050405020304" pitchFamily="18" charset="0"/>
                      </a:endParaRPr>
                    </a:p>
                  </a:txBody>
                  <a:tcPr marL="0" marR="0" marT="0" marB="0" anchor="b"/>
                </a:tc>
                <a:tc>
                  <a:txBody>
                    <a:bodyPr/>
                    <a:lstStyle/>
                    <a:p>
                      <a:pPr algn="l" fontAlgn="b"/>
                      <a:endParaRPr lang="fr-CH" sz="12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684530626"/>
                  </a:ext>
                </a:extLst>
              </a:tr>
              <a:tr h="287811">
                <a:tc>
                  <a:txBody>
                    <a:bodyPr/>
                    <a:lstStyle/>
                    <a:p>
                      <a:pPr algn="l" fontAlgn="b"/>
                      <a:r>
                        <a:rPr lang="fr-CH" sz="1200" u="none" strike="noStrike">
                          <a:effectLst/>
                        </a:rPr>
                        <a:t> Acheminement énergie  ex-réseau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dirty="0">
                          <a:effectLst/>
                        </a:rPr>
                        <a:t>          1'230 </a:t>
                      </a:r>
                      <a:endParaRPr lang="fr-CH" sz="1200" b="0" i="0" u="none" strike="noStrike" dirty="0">
                        <a:effectLst/>
                        <a:latin typeface="Times New Roman" panose="02020603050405020304" pitchFamily="18" charset="0"/>
                      </a:endParaRPr>
                    </a:p>
                  </a:txBody>
                  <a:tcPr marL="0" marR="0" marT="0" marB="0" anchor="b"/>
                </a:tc>
                <a:tc>
                  <a:txBody>
                    <a:bodyPr/>
                    <a:lstStyle/>
                    <a:p>
                      <a:pPr algn="l" fontAlgn="b"/>
                      <a:r>
                        <a:rPr lang="fr-CH" sz="1200" u="none" strike="noStrike">
                          <a:effectLst/>
                        </a:rPr>
                        <a:t>             431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431 </a:t>
                      </a:r>
                      <a:endParaRPr lang="fr-CH" sz="12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4077164470"/>
                  </a:ext>
                </a:extLst>
              </a:tr>
              <a:tr h="287811">
                <a:tc>
                  <a:txBody>
                    <a:bodyPr/>
                    <a:lstStyle/>
                    <a:p>
                      <a:pPr algn="l" fontAlgn="b"/>
                      <a:r>
                        <a:rPr lang="fr-CH" sz="1200" u="none" strike="noStrike">
                          <a:effectLst/>
                        </a:rPr>
                        <a:t>  Coût du service Stockage virtuel </a:t>
                      </a:r>
                      <a:endParaRPr lang="fr-CH" sz="1200" b="0" i="0" u="none" strike="noStrike">
                        <a:effectLst/>
                        <a:latin typeface="Times New Roman" panose="02020603050405020304" pitchFamily="18" charset="0"/>
                      </a:endParaRPr>
                    </a:p>
                  </a:txBody>
                  <a:tcPr marL="0" marR="0" marT="0" marB="0" anchor="b"/>
                </a:tc>
                <a:tc>
                  <a:txBody>
                    <a:bodyPr/>
                    <a:lstStyle/>
                    <a:p>
                      <a:pPr algn="l" fontAlgn="b"/>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314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240 </a:t>
                      </a:r>
                      <a:endParaRPr lang="fr-CH" sz="12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116548492"/>
                  </a:ext>
                </a:extLst>
              </a:tr>
              <a:tr h="287811">
                <a:tc>
                  <a:txBody>
                    <a:bodyPr/>
                    <a:lstStyle/>
                    <a:p>
                      <a:pPr algn="l" fontAlgn="b"/>
                      <a:r>
                        <a:rPr lang="fr-CH" sz="1200" u="none" strike="noStrike">
                          <a:effectLst/>
                        </a:rPr>
                        <a:t> Taxes diverses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576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576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202 </a:t>
                      </a:r>
                      <a:endParaRPr lang="fr-CH" sz="12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72247888"/>
                  </a:ext>
                </a:extLst>
              </a:tr>
              <a:tr h="287811">
                <a:tc>
                  <a:txBody>
                    <a:bodyPr/>
                    <a:lstStyle/>
                    <a:p>
                      <a:pPr algn="l" fontAlgn="b"/>
                      <a:r>
                        <a:rPr lang="fr-CH" sz="1200" u="none" strike="noStrike">
                          <a:effectLst/>
                        </a:rPr>
                        <a:t>  TVA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144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207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82 </a:t>
                      </a:r>
                      <a:endParaRPr lang="fr-CH" sz="1200" b="0" i="0" u="none" strike="noStrike">
                        <a:effectLst/>
                        <a:latin typeface="Times New Roman" panose="02020603050405020304" pitchFamily="18" charset="0"/>
                      </a:endParaRPr>
                    </a:p>
                  </a:txBody>
                  <a:tcPr marL="0" marR="0" marT="0" marB="0" anchor="b"/>
                </a:tc>
                <a:extLst>
                  <a:ext uri="{0D108BD9-81ED-4DB2-BD59-A6C34878D82A}">
                    <a16:rowId xmlns:a16="http://schemas.microsoft.com/office/drawing/2014/main" val="2675093909"/>
                  </a:ext>
                </a:extLst>
              </a:tr>
              <a:tr h="287811">
                <a:tc>
                  <a:txBody>
                    <a:bodyPr/>
                    <a:lstStyle/>
                    <a:p>
                      <a:pPr algn="l" fontAlgn="b"/>
                      <a:r>
                        <a:rPr lang="fr-CH" sz="1200" u="none" strike="noStrike" dirty="0">
                          <a:effectLst/>
                        </a:rPr>
                        <a:t> Coût total net </a:t>
                      </a:r>
                      <a:endParaRPr lang="fr-CH" sz="1200" b="0" i="0" u="none" strike="noStrike" dirty="0">
                        <a:effectLst/>
                        <a:latin typeface="Times New Roman" panose="02020603050405020304" pitchFamily="18" charset="0"/>
                      </a:endParaRPr>
                    </a:p>
                  </a:txBody>
                  <a:tcPr marL="0" marR="0" marT="0" marB="0" anchor="b"/>
                </a:tc>
                <a:tc>
                  <a:txBody>
                    <a:bodyPr/>
                    <a:lstStyle/>
                    <a:p>
                      <a:pPr algn="l" fontAlgn="b"/>
                      <a:r>
                        <a:rPr lang="fr-CH" sz="1200" u="none" strike="noStrike">
                          <a:effectLst/>
                        </a:rPr>
                        <a:t>          2'223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a:effectLst/>
                        </a:rPr>
                        <a:t>          2'600 </a:t>
                      </a:r>
                      <a:endParaRPr lang="fr-CH" sz="1200" b="0" i="0" u="none" strike="noStrike">
                        <a:effectLst/>
                        <a:latin typeface="Times New Roman" panose="02020603050405020304" pitchFamily="18" charset="0"/>
                      </a:endParaRPr>
                    </a:p>
                  </a:txBody>
                  <a:tcPr marL="0" marR="0" marT="0" marB="0" anchor="b"/>
                </a:tc>
                <a:tc>
                  <a:txBody>
                    <a:bodyPr/>
                    <a:lstStyle/>
                    <a:p>
                      <a:pPr algn="l" fontAlgn="b"/>
                      <a:r>
                        <a:rPr lang="fr-CH" sz="1200" u="none" strike="noStrike" dirty="0">
                          <a:effectLst/>
                        </a:rPr>
                        <a:t>          1'228 </a:t>
                      </a:r>
                      <a:endParaRPr lang="fr-CH" sz="1200" b="0" i="0" u="none" strike="noStrike" dirty="0">
                        <a:effectLst/>
                        <a:latin typeface="Times New Roman" panose="02020603050405020304" pitchFamily="18" charset="0"/>
                      </a:endParaRPr>
                    </a:p>
                  </a:txBody>
                  <a:tcPr marL="0" marR="0" marT="0" marB="0" anchor="b"/>
                </a:tc>
                <a:extLst>
                  <a:ext uri="{0D108BD9-81ED-4DB2-BD59-A6C34878D82A}">
                    <a16:rowId xmlns:a16="http://schemas.microsoft.com/office/drawing/2014/main" val="854865803"/>
                  </a:ext>
                </a:extLst>
              </a:tr>
            </a:tbl>
          </a:graphicData>
        </a:graphic>
      </p:graphicFrame>
    </p:spTree>
    <p:extLst>
      <p:ext uri="{BB962C8B-B14F-4D97-AF65-F5344CB8AC3E}">
        <p14:creationId xmlns:p14="http://schemas.microsoft.com/office/powerpoint/2010/main" val="3625895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B83848-9167-49EC-A111-CF360FF39ADA}"/>
              </a:ext>
            </a:extLst>
          </p:cNvPr>
          <p:cNvSpPr>
            <a:spLocks noGrp="1"/>
          </p:cNvSpPr>
          <p:nvPr>
            <p:ph type="title"/>
          </p:nvPr>
        </p:nvSpPr>
        <p:spPr/>
        <p:txBody>
          <a:bodyPr>
            <a:noAutofit/>
          </a:bodyPr>
          <a:lstStyle/>
          <a:p>
            <a:r>
              <a:rPr lang="fr-CH" sz="2400" dirty="0">
                <a:solidFill>
                  <a:srgbClr val="C00000"/>
                </a:solidFill>
              </a:rPr>
              <a:t>Ce relevé des consommations totales de 34 adhérents du quartier voisin démontre que c’est le comportement des usagers qui prime!</a:t>
            </a:r>
            <a:br>
              <a:rPr lang="fr-CH" sz="2400" dirty="0"/>
            </a:br>
            <a:endParaRPr lang="fr-CH" sz="2400" dirty="0"/>
          </a:p>
        </p:txBody>
      </p:sp>
      <p:graphicFrame>
        <p:nvGraphicFramePr>
          <p:cNvPr id="4" name="Espace réservé du contenu 3">
            <a:extLst>
              <a:ext uri="{FF2B5EF4-FFF2-40B4-BE49-F238E27FC236}">
                <a16:creationId xmlns:a16="http://schemas.microsoft.com/office/drawing/2014/main" id="{AA63FAE9-2BF0-4CE0-A3DF-D23F8B6BA1F8}"/>
              </a:ext>
            </a:extLst>
          </p:cNvPr>
          <p:cNvGraphicFramePr>
            <a:graphicFrameLocks noGrp="1"/>
          </p:cNvGraphicFramePr>
          <p:nvPr>
            <p:ph idx="1"/>
            <p:extLst>
              <p:ext uri="{D42A27DB-BD31-4B8C-83A1-F6EECF244321}">
                <p14:modId xmlns:p14="http://schemas.microsoft.com/office/powerpoint/2010/main" val="3544531650"/>
              </p:ext>
            </p:extLst>
          </p:nvPr>
        </p:nvGraphicFramePr>
        <p:xfrm>
          <a:off x="323528" y="1298182"/>
          <a:ext cx="8229600" cy="5285180"/>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383246038"/>
                    </a:ext>
                  </a:extLst>
                </a:gridCol>
                <a:gridCol w="1645920">
                  <a:extLst>
                    <a:ext uri="{9D8B030D-6E8A-4147-A177-3AD203B41FA5}">
                      <a16:colId xmlns:a16="http://schemas.microsoft.com/office/drawing/2014/main" val="1518612172"/>
                    </a:ext>
                  </a:extLst>
                </a:gridCol>
                <a:gridCol w="1645920">
                  <a:extLst>
                    <a:ext uri="{9D8B030D-6E8A-4147-A177-3AD203B41FA5}">
                      <a16:colId xmlns:a16="http://schemas.microsoft.com/office/drawing/2014/main" val="3487730397"/>
                    </a:ext>
                  </a:extLst>
                </a:gridCol>
                <a:gridCol w="1645920">
                  <a:extLst>
                    <a:ext uri="{9D8B030D-6E8A-4147-A177-3AD203B41FA5}">
                      <a16:colId xmlns:a16="http://schemas.microsoft.com/office/drawing/2014/main" val="4051677831"/>
                    </a:ext>
                  </a:extLst>
                </a:gridCol>
                <a:gridCol w="1645920">
                  <a:extLst>
                    <a:ext uri="{9D8B030D-6E8A-4147-A177-3AD203B41FA5}">
                      <a16:colId xmlns:a16="http://schemas.microsoft.com/office/drawing/2014/main" val="2042798350"/>
                    </a:ext>
                  </a:extLst>
                </a:gridCol>
              </a:tblGrid>
              <a:tr h="264259">
                <a:tc>
                  <a:txBody>
                    <a:bodyPr/>
                    <a:lstStyle/>
                    <a:p>
                      <a:pPr algn="r" fontAlgn="b"/>
                      <a:r>
                        <a:rPr lang="fr-CH" sz="1100" b="0" i="0" u="none" strike="noStrike" dirty="0" err="1">
                          <a:solidFill>
                            <a:srgbClr val="000000"/>
                          </a:solidFill>
                          <a:effectLst/>
                          <a:latin typeface="Arial" panose="020B0604020202020204" pitchFamily="34" charset="0"/>
                          <a:cs typeface="Arial" panose="020B0604020202020204" pitchFamily="34" charset="0"/>
                        </a:rPr>
                        <a:t>Ref</a:t>
                      </a:r>
                      <a:endParaRPr lang="fr-CH" sz="11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100" b="0" i="0" u="none" strike="noStrike">
                          <a:solidFill>
                            <a:srgbClr val="000000"/>
                          </a:solidFill>
                          <a:effectLst/>
                          <a:latin typeface="Arial" panose="020B0604020202020204" pitchFamily="34" charset="0"/>
                          <a:cs typeface="Arial" panose="020B0604020202020204" pitchFamily="34" charset="0"/>
                        </a:rPr>
                        <a:t>Conso totale</a:t>
                      </a:r>
                    </a:p>
                  </a:txBody>
                  <a:tcPr marL="3810" marR="3810" marT="3810" marB="0" anchor="b"/>
                </a:tc>
                <a:tc>
                  <a:txBody>
                    <a:bodyPr/>
                    <a:lstStyle/>
                    <a:p>
                      <a:pPr algn="r" fontAlgn="b"/>
                      <a:endParaRPr lang="fr-CH" sz="1100" b="0"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100" b="0" i="0" u="none" strike="noStrike">
                          <a:solidFill>
                            <a:srgbClr val="000000"/>
                          </a:solidFill>
                          <a:effectLst/>
                          <a:latin typeface="Arial" panose="020B0604020202020204" pitchFamily="34" charset="0"/>
                          <a:cs typeface="Arial" panose="020B0604020202020204" pitchFamily="34" charset="0"/>
                        </a:rPr>
                        <a:t>Ref</a:t>
                      </a:r>
                    </a:p>
                  </a:txBody>
                  <a:tcPr marL="3810" marR="3810" marT="3810" marB="0" anchor="b"/>
                </a:tc>
                <a:tc>
                  <a:txBody>
                    <a:bodyPr/>
                    <a:lstStyle/>
                    <a:p>
                      <a:pPr algn="r" fontAlgn="b"/>
                      <a:r>
                        <a:rPr lang="fr-CH" sz="1100" b="0" i="0" u="none" strike="noStrike">
                          <a:solidFill>
                            <a:srgbClr val="000000"/>
                          </a:solidFill>
                          <a:effectLst/>
                          <a:latin typeface="Arial" panose="020B0604020202020204" pitchFamily="34" charset="0"/>
                          <a:cs typeface="Arial" panose="020B0604020202020204" pitchFamily="34" charset="0"/>
                        </a:rPr>
                        <a:t>Conso totale</a:t>
                      </a:r>
                    </a:p>
                  </a:txBody>
                  <a:tcPr marL="3810" marR="3810" marT="3810" marB="0" anchor="b"/>
                </a:tc>
                <a:extLst>
                  <a:ext uri="{0D108BD9-81ED-4DB2-BD59-A6C34878D82A}">
                    <a16:rowId xmlns:a16="http://schemas.microsoft.com/office/drawing/2014/main" val="1176963054"/>
                  </a:ext>
                </a:extLst>
              </a:tr>
              <a:tr h="264259">
                <a:tc>
                  <a:txBody>
                    <a:bodyPr/>
                    <a:lstStyle/>
                    <a:p>
                      <a:pPr algn="r" fontAlgn="b"/>
                      <a:r>
                        <a:rPr lang="fr-CH" sz="1400" b="0" i="0" u="none" strike="noStrike" dirty="0">
                          <a:solidFill>
                            <a:srgbClr val="000000"/>
                          </a:solidFill>
                          <a:effectLst/>
                          <a:latin typeface="Arial" panose="020B0604020202020204" pitchFamily="34" charset="0"/>
                          <a:cs typeface="Arial" panose="020B0604020202020204" pitchFamily="34" charset="0"/>
                        </a:rPr>
                        <a:t>594</a:t>
                      </a:r>
                    </a:p>
                  </a:txBody>
                  <a:tcPr marL="3810" marR="3810" marT="3810" marB="0" anchor="b"/>
                </a:tc>
                <a:tc>
                  <a:txBody>
                    <a:bodyPr/>
                    <a:lstStyle/>
                    <a:p>
                      <a:pPr algn="r" fontAlgn="b"/>
                      <a:r>
                        <a:rPr lang="fr-CH" sz="1400" b="0" i="0" u="none" strike="noStrike" dirty="0">
                          <a:solidFill>
                            <a:srgbClr val="000000"/>
                          </a:solidFill>
                          <a:effectLst/>
                          <a:latin typeface="Arial" panose="020B0604020202020204" pitchFamily="34" charset="0"/>
                          <a:cs typeface="Arial" panose="020B0604020202020204" pitchFamily="34" charset="0"/>
                        </a:rPr>
                        <a:t>           1'600 </a:t>
                      </a:r>
                    </a:p>
                  </a:txBody>
                  <a:tcPr marL="3810" marR="3810" marT="3810" marB="0" anchor="b"/>
                </a:tc>
                <a:tc>
                  <a:txBody>
                    <a:bodyPr/>
                    <a:lstStyle/>
                    <a:p>
                      <a:pPr algn="l" fontAlgn="b"/>
                      <a:endParaRPr lang="fr-CH" sz="1400" b="0"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865</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11'000 </a:t>
                      </a:r>
                    </a:p>
                  </a:txBody>
                  <a:tcPr marL="3810" marR="3810" marT="3810" marB="0" anchor="b"/>
                </a:tc>
                <a:extLst>
                  <a:ext uri="{0D108BD9-81ED-4DB2-BD59-A6C34878D82A}">
                    <a16:rowId xmlns:a16="http://schemas.microsoft.com/office/drawing/2014/main" val="3791699621"/>
                  </a:ext>
                </a:extLst>
              </a:tr>
              <a:tr h="264259">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1'224</a:t>
                      </a:r>
                    </a:p>
                  </a:txBody>
                  <a:tcPr marL="3810" marR="3810" marT="3810" marB="0" anchor="b"/>
                </a:tc>
                <a:tc>
                  <a:txBody>
                    <a:bodyPr/>
                    <a:lstStyle/>
                    <a:p>
                      <a:pPr algn="r" fontAlgn="b"/>
                      <a:r>
                        <a:rPr lang="fr-CH" sz="1400" b="0" i="0" u="none" strike="noStrike" dirty="0">
                          <a:solidFill>
                            <a:srgbClr val="000000"/>
                          </a:solidFill>
                          <a:effectLst/>
                          <a:latin typeface="Arial" panose="020B0604020202020204" pitchFamily="34" charset="0"/>
                          <a:cs typeface="Arial" panose="020B0604020202020204" pitchFamily="34" charset="0"/>
                        </a:rPr>
                        <a:t>           4'764 </a:t>
                      </a:r>
                    </a:p>
                  </a:txBody>
                  <a:tcPr marL="3810" marR="3810" marT="3810" marB="0" anchor="b"/>
                </a:tc>
                <a:tc>
                  <a:txBody>
                    <a:bodyPr/>
                    <a:lstStyle/>
                    <a:p>
                      <a:pPr algn="l"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863</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11'000 </a:t>
                      </a:r>
                    </a:p>
                  </a:txBody>
                  <a:tcPr marL="3810" marR="3810" marT="3810" marB="0" anchor="b"/>
                </a:tc>
                <a:extLst>
                  <a:ext uri="{0D108BD9-81ED-4DB2-BD59-A6C34878D82A}">
                    <a16:rowId xmlns:a16="http://schemas.microsoft.com/office/drawing/2014/main" val="35279175"/>
                  </a:ext>
                </a:extLst>
              </a:tr>
              <a:tr h="264259">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1'512</a:t>
                      </a:r>
                    </a:p>
                  </a:txBody>
                  <a:tcPr marL="3810" marR="3810" marT="3810" marB="0" anchor="b"/>
                </a:tc>
                <a:tc>
                  <a:txBody>
                    <a:bodyPr/>
                    <a:lstStyle/>
                    <a:p>
                      <a:pPr algn="r" fontAlgn="b"/>
                      <a:r>
                        <a:rPr lang="fr-CH" sz="1400" b="0" i="0" u="none" strike="noStrike" dirty="0">
                          <a:solidFill>
                            <a:srgbClr val="000000"/>
                          </a:solidFill>
                          <a:effectLst/>
                          <a:latin typeface="Arial" panose="020B0604020202020204" pitchFamily="34" charset="0"/>
                          <a:cs typeface="Arial" panose="020B0604020202020204" pitchFamily="34" charset="0"/>
                        </a:rPr>
                        <a:t>           5'600 </a:t>
                      </a:r>
                    </a:p>
                  </a:txBody>
                  <a:tcPr marL="3810" marR="3810" marT="3810" marB="0" anchor="b"/>
                </a:tc>
                <a:tc>
                  <a:txBody>
                    <a:bodyPr/>
                    <a:lstStyle/>
                    <a:p>
                      <a:pPr algn="l" fontAlgn="b"/>
                      <a:endParaRPr lang="fr-CH" sz="1400" b="0"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880</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11'170 </a:t>
                      </a:r>
                    </a:p>
                  </a:txBody>
                  <a:tcPr marL="3810" marR="3810" marT="3810" marB="0" anchor="b"/>
                </a:tc>
                <a:extLst>
                  <a:ext uri="{0D108BD9-81ED-4DB2-BD59-A6C34878D82A}">
                    <a16:rowId xmlns:a16="http://schemas.microsoft.com/office/drawing/2014/main" val="4230522112"/>
                  </a:ext>
                </a:extLst>
              </a:tr>
              <a:tr h="264259">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1'560</a:t>
                      </a:r>
                    </a:p>
                  </a:txBody>
                  <a:tcPr marL="3810" marR="3810" marT="3810" marB="0" anchor="b"/>
                </a:tc>
                <a:tc>
                  <a:txBody>
                    <a:bodyPr/>
                    <a:lstStyle/>
                    <a:p>
                      <a:pPr algn="r" fontAlgn="b"/>
                      <a:r>
                        <a:rPr lang="fr-CH" sz="1400" b="0" i="0" u="none" strike="noStrike" dirty="0">
                          <a:solidFill>
                            <a:srgbClr val="000000"/>
                          </a:solidFill>
                          <a:effectLst/>
                          <a:latin typeface="Arial" panose="020B0604020202020204" pitchFamily="34" charset="0"/>
                          <a:cs typeface="Arial" panose="020B0604020202020204" pitchFamily="34" charset="0"/>
                        </a:rPr>
                        <a:t>           6'600 </a:t>
                      </a:r>
                    </a:p>
                  </a:txBody>
                  <a:tcPr marL="3810" marR="3810" marT="3810" marB="0" anchor="b"/>
                </a:tc>
                <a:tc>
                  <a:txBody>
                    <a:bodyPr/>
                    <a:lstStyle/>
                    <a:p>
                      <a:pPr algn="l"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1'502</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11'400 </a:t>
                      </a:r>
                    </a:p>
                  </a:txBody>
                  <a:tcPr marL="3810" marR="3810" marT="3810" marB="0" anchor="b"/>
                </a:tc>
                <a:extLst>
                  <a:ext uri="{0D108BD9-81ED-4DB2-BD59-A6C34878D82A}">
                    <a16:rowId xmlns:a16="http://schemas.microsoft.com/office/drawing/2014/main" val="677889146"/>
                  </a:ext>
                </a:extLst>
              </a:tr>
              <a:tr h="264259">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1'521</a:t>
                      </a:r>
                    </a:p>
                  </a:txBody>
                  <a:tcPr marL="3810" marR="3810" marT="3810" marB="0" anchor="b"/>
                </a:tc>
                <a:tc>
                  <a:txBody>
                    <a:bodyPr/>
                    <a:lstStyle/>
                    <a:p>
                      <a:pPr algn="r" fontAlgn="b"/>
                      <a:r>
                        <a:rPr lang="fr-CH" sz="1400" b="0" i="0" u="none" strike="noStrike" dirty="0">
                          <a:solidFill>
                            <a:srgbClr val="000000"/>
                          </a:solidFill>
                          <a:effectLst/>
                          <a:latin typeface="Arial" panose="020B0604020202020204" pitchFamily="34" charset="0"/>
                          <a:cs typeface="Arial" panose="020B0604020202020204" pitchFamily="34" charset="0"/>
                        </a:rPr>
                        <a:t>           7'103 </a:t>
                      </a:r>
                    </a:p>
                  </a:txBody>
                  <a:tcPr marL="3810" marR="3810" marT="3810" marB="0" anchor="b"/>
                </a:tc>
                <a:tc>
                  <a:txBody>
                    <a:bodyPr/>
                    <a:lstStyle/>
                    <a:p>
                      <a:pPr algn="l" fontAlgn="b"/>
                      <a:endParaRPr lang="fr-CH" sz="1400" b="0"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1'557</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12'000 </a:t>
                      </a:r>
                    </a:p>
                  </a:txBody>
                  <a:tcPr marL="3810" marR="3810" marT="3810" marB="0" anchor="b"/>
                </a:tc>
                <a:extLst>
                  <a:ext uri="{0D108BD9-81ED-4DB2-BD59-A6C34878D82A}">
                    <a16:rowId xmlns:a16="http://schemas.microsoft.com/office/drawing/2014/main" val="2016955929"/>
                  </a:ext>
                </a:extLst>
              </a:tr>
              <a:tr h="264259">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884</a:t>
                      </a:r>
                    </a:p>
                  </a:txBody>
                  <a:tcPr marL="3810" marR="3810" marT="3810" marB="0" anchor="b"/>
                </a:tc>
                <a:tc>
                  <a:txBody>
                    <a:bodyPr/>
                    <a:lstStyle/>
                    <a:p>
                      <a:pPr algn="r" fontAlgn="b"/>
                      <a:r>
                        <a:rPr lang="fr-CH" sz="1400" b="0" i="0" u="none" strike="noStrike" dirty="0">
                          <a:solidFill>
                            <a:srgbClr val="000000"/>
                          </a:solidFill>
                          <a:effectLst/>
                          <a:latin typeface="Arial" panose="020B0604020202020204" pitchFamily="34" charset="0"/>
                          <a:cs typeface="Arial" panose="020B0604020202020204" pitchFamily="34" charset="0"/>
                        </a:rPr>
                        <a:t>           8'081 </a:t>
                      </a:r>
                    </a:p>
                  </a:txBody>
                  <a:tcPr marL="3810" marR="3810" marT="3810" marB="0" anchor="b"/>
                </a:tc>
                <a:tc>
                  <a:txBody>
                    <a:bodyPr/>
                    <a:lstStyle/>
                    <a:p>
                      <a:pPr algn="l" fontAlgn="b"/>
                      <a:endParaRPr lang="fr-CH" sz="1400" b="0"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851</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12'500 </a:t>
                      </a:r>
                    </a:p>
                  </a:txBody>
                  <a:tcPr marL="3810" marR="3810" marT="3810" marB="0" anchor="b"/>
                </a:tc>
                <a:extLst>
                  <a:ext uri="{0D108BD9-81ED-4DB2-BD59-A6C34878D82A}">
                    <a16:rowId xmlns:a16="http://schemas.microsoft.com/office/drawing/2014/main" val="2649204758"/>
                  </a:ext>
                </a:extLst>
              </a:tr>
              <a:tr h="264259">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1'545</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8'500 </a:t>
                      </a:r>
                    </a:p>
                  </a:txBody>
                  <a:tcPr marL="3810" marR="3810" marT="3810" marB="0" anchor="b"/>
                </a:tc>
                <a:tc>
                  <a:txBody>
                    <a:bodyPr/>
                    <a:lstStyle/>
                    <a:p>
                      <a:pPr algn="l"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1'077</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14'000 </a:t>
                      </a:r>
                    </a:p>
                  </a:txBody>
                  <a:tcPr marL="3810" marR="3810" marT="3810" marB="0" anchor="b"/>
                </a:tc>
                <a:extLst>
                  <a:ext uri="{0D108BD9-81ED-4DB2-BD59-A6C34878D82A}">
                    <a16:rowId xmlns:a16="http://schemas.microsoft.com/office/drawing/2014/main" val="3461260912"/>
                  </a:ext>
                </a:extLst>
              </a:tr>
              <a:tr h="264259">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935</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8'575 </a:t>
                      </a:r>
                    </a:p>
                  </a:txBody>
                  <a:tcPr marL="3810" marR="3810" marT="3810" marB="0" anchor="b"/>
                </a:tc>
                <a:tc>
                  <a:txBody>
                    <a:bodyPr/>
                    <a:lstStyle/>
                    <a:p>
                      <a:pPr algn="l"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1'542</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14'000 </a:t>
                      </a:r>
                    </a:p>
                  </a:txBody>
                  <a:tcPr marL="3810" marR="3810" marT="3810" marB="0" anchor="b"/>
                </a:tc>
                <a:extLst>
                  <a:ext uri="{0D108BD9-81ED-4DB2-BD59-A6C34878D82A}">
                    <a16:rowId xmlns:a16="http://schemas.microsoft.com/office/drawing/2014/main" val="1400830116"/>
                  </a:ext>
                </a:extLst>
              </a:tr>
              <a:tr h="264259">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1'482</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8'700 </a:t>
                      </a:r>
                    </a:p>
                  </a:txBody>
                  <a:tcPr marL="3810" marR="3810" marT="3810" marB="0" anchor="b"/>
                </a:tc>
                <a:tc>
                  <a:txBody>
                    <a:bodyPr/>
                    <a:lstStyle/>
                    <a:p>
                      <a:pPr algn="l"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1'563</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14'000 </a:t>
                      </a:r>
                    </a:p>
                  </a:txBody>
                  <a:tcPr marL="3810" marR="3810" marT="3810" marB="0" anchor="b"/>
                </a:tc>
                <a:extLst>
                  <a:ext uri="{0D108BD9-81ED-4DB2-BD59-A6C34878D82A}">
                    <a16:rowId xmlns:a16="http://schemas.microsoft.com/office/drawing/2014/main" val="3428335260"/>
                  </a:ext>
                </a:extLst>
              </a:tr>
              <a:tr h="264259">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1'568</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9'032 </a:t>
                      </a:r>
                    </a:p>
                  </a:txBody>
                  <a:tcPr marL="3810" marR="3810" marT="3810" marB="0" anchor="b"/>
                </a:tc>
                <a:tc>
                  <a:txBody>
                    <a:bodyPr/>
                    <a:lstStyle/>
                    <a:p>
                      <a:pPr algn="l"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1'572</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14'183 </a:t>
                      </a:r>
                    </a:p>
                  </a:txBody>
                  <a:tcPr marL="3810" marR="3810" marT="3810" marB="0" anchor="b"/>
                </a:tc>
                <a:extLst>
                  <a:ext uri="{0D108BD9-81ED-4DB2-BD59-A6C34878D82A}">
                    <a16:rowId xmlns:a16="http://schemas.microsoft.com/office/drawing/2014/main" val="294273335"/>
                  </a:ext>
                </a:extLst>
              </a:tr>
              <a:tr h="264259">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267</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9'200 </a:t>
                      </a:r>
                    </a:p>
                  </a:txBody>
                  <a:tcPr marL="3810" marR="3810" marT="3810" marB="0" anchor="b"/>
                </a:tc>
                <a:tc>
                  <a:txBody>
                    <a:bodyPr/>
                    <a:lstStyle/>
                    <a:p>
                      <a:pPr algn="l"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1'489</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15'000 </a:t>
                      </a:r>
                    </a:p>
                  </a:txBody>
                  <a:tcPr marL="3810" marR="3810" marT="3810" marB="0" anchor="b"/>
                </a:tc>
                <a:extLst>
                  <a:ext uri="{0D108BD9-81ED-4DB2-BD59-A6C34878D82A}">
                    <a16:rowId xmlns:a16="http://schemas.microsoft.com/office/drawing/2014/main" val="441962850"/>
                  </a:ext>
                </a:extLst>
              </a:tr>
              <a:tr h="264259">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1'531</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9'960 </a:t>
                      </a:r>
                    </a:p>
                  </a:txBody>
                  <a:tcPr marL="3810" marR="3810" marT="3810" marB="0" anchor="b"/>
                </a:tc>
                <a:tc>
                  <a:txBody>
                    <a:bodyPr/>
                    <a:lstStyle/>
                    <a:p>
                      <a:pPr algn="l"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1'522</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15'506 </a:t>
                      </a:r>
                    </a:p>
                  </a:txBody>
                  <a:tcPr marL="3810" marR="3810" marT="3810" marB="0" anchor="b"/>
                </a:tc>
                <a:extLst>
                  <a:ext uri="{0D108BD9-81ED-4DB2-BD59-A6C34878D82A}">
                    <a16:rowId xmlns:a16="http://schemas.microsoft.com/office/drawing/2014/main" val="1632418728"/>
                  </a:ext>
                </a:extLst>
              </a:tr>
              <a:tr h="264259">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1'558</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10'000 </a:t>
                      </a:r>
                    </a:p>
                  </a:txBody>
                  <a:tcPr marL="3810" marR="3810" marT="3810" marB="0" anchor="b"/>
                </a:tc>
                <a:tc>
                  <a:txBody>
                    <a:bodyPr/>
                    <a:lstStyle/>
                    <a:p>
                      <a:pPr algn="l"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1'527</a:t>
                      </a:r>
                    </a:p>
                  </a:txBody>
                  <a:tcPr marL="3810" marR="3810" marT="3810" marB="0" anchor="b"/>
                </a:tc>
                <a:tc>
                  <a:txBody>
                    <a:bodyPr/>
                    <a:lstStyle/>
                    <a:p>
                      <a:pPr algn="r" fontAlgn="b"/>
                      <a:r>
                        <a:rPr lang="fr-CH" sz="1400" b="1" i="0" u="none" strike="noStrike" dirty="0">
                          <a:solidFill>
                            <a:srgbClr val="000000"/>
                          </a:solidFill>
                          <a:effectLst/>
                          <a:latin typeface="Arial" panose="020B0604020202020204" pitchFamily="34" charset="0"/>
                          <a:cs typeface="Arial" panose="020B0604020202020204" pitchFamily="34" charset="0"/>
                        </a:rPr>
                        <a:t>    16'000 </a:t>
                      </a:r>
                    </a:p>
                  </a:txBody>
                  <a:tcPr marL="3810" marR="3810" marT="3810" marB="0" anchor="b"/>
                </a:tc>
                <a:extLst>
                  <a:ext uri="{0D108BD9-81ED-4DB2-BD59-A6C34878D82A}">
                    <a16:rowId xmlns:a16="http://schemas.microsoft.com/office/drawing/2014/main" val="2730350053"/>
                  </a:ext>
                </a:extLst>
              </a:tr>
              <a:tr h="264259">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1'541</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10'149 </a:t>
                      </a:r>
                    </a:p>
                  </a:txBody>
                  <a:tcPr marL="3810" marR="3810" marT="3810" marB="0" anchor="b"/>
                </a:tc>
                <a:tc>
                  <a:txBody>
                    <a:bodyPr/>
                    <a:lstStyle/>
                    <a:p>
                      <a:pPr algn="l"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400" b="0" i="0" u="none" strike="noStrike" dirty="0">
                          <a:solidFill>
                            <a:srgbClr val="000000"/>
                          </a:solidFill>
                          <a:effectLst/>
                          <a:latin typeface="Arial" panose="020B0604020202020204" pitchFamily="34" charset="0"/>
                          <a:cs typeface="Arial" panose="020B0604020202020204" pitchFamily="34" charset="0"/>
                        </a:rPr>
                        <a:t>1'567</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16'700 </a:t>
                      </a:r>
                    </a:p>
                  </a:txBody>
                  <a:tcPr marL="3810" marR="3810" marT="3810" marB="0" anchor="b"/>
                </a:tc>
                <a:extLst>
                  <a:ext uri="{0D108BD9-81ED-4DB2-BD59-A6C34878D82A}">
                    <a16:rowId xmlns:a16="http://schemas.microsoft.com/office/drawing/2014/main" val="1966207177"/>
                  </a:ext>
                </a:extLst>
              </a:tr>
              <a:tr h="264259">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1'539</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10'500 </a:t>
                      </a:r>
                    </a:p>
                  </a:txBody>
                  <a:tcPr marL="3810" marR="3810" marT="3810" marB="0" anchor="b"/>
                </a:tc>
                <a:tc>
                  <a:txBody>
                    <a:bodyPr/>
                    <a:lstStyle/>
                    <a:p>
                      <a:pPr algn="l" fontAlgn="b"/>
                      <a:endParaRPr lang="fr-CH" sz="1400" b="0"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400" b="0" i="0" u="none" strike="noStrike" dirty="0">
                          <a:solidFill>
                            <a:srgbClr val="000000"/>
                          </a:solidFill>
                          <a:effectLst/>
                          <a:latin typeface="Arial" panose="020B0604020202020204" pitchFamily="34" charset="0"/>
                          <a:cs typeface="Arial" panose="020B0604020202020204" pitchFamily="34" charset="0"/>
                        </a:rPr>
                        <a:t>1'546</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16'720 </a:t>
                      </a:r>
                    </a:p>
                  </a:txBody>
                  <a:tcPr marL="3810" marR="3810" marT="3810" marB="0" anchor="b"/>
                </a:tc>
                <a:extLst>
                  <a:ext uri="{0D108BD9-81ED-4DB2-BD59-A6C34878D82A}">
                    <a16:rowId xmlns:a16="http://schemas.microsoft.com/office/drawing/2014/main" val="138650352"/>
                  </a:ext>
                </a:extLst>
              </a:tr>
              <a:tr h="264259">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890</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10'600 </a:t>
                      </a:r>
                    </a:p>
                  </a:txBody>
                  <a:tcPr marL="3810" marR="3810" marT="3810" marB="0" anchor="b"/>
                </a:tc>
                <a:tc>
                  <a:txBody>
                    <a:bodyPr/>
                    <a:lstStyle/>
                    <a:p>
                      <a:pPr algn="l" fontAlgn="b"/>
                      <a:endParaRPr lang="fr-CH" sz="1400" b="0"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400" b="0" i="0" u="none" strike="noStrike" dirty="0">
                          <a:solidFill>
                            <a:srgbClr val="000000"/>
                          </a:solidFill>
                          <a:effectLst/>
                          <a:latin typeface="Arial" panose="020B0604020202020204" pitchFamily="34" charset="0"/>
                          <a:cs typeface="Arial" panose="020B0604020202020204" pitchFamily="34" charset="0"/>
                        </a:rPr>
                        <a:t>1'510</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16'919 </a:t>
                      </a:r>
                    </a:p>
                  </a:txBody>
                  <a:tcPr marL="3810" marR="3810" marT="3810" marB="0" anchor="b"/>
                </a:tc>
                <a:extLst>
                  <a:ext uri="{0D108BD9-81ED-4DB2-BD59-A6C34878D82A}">
                    <a16:rowId xmlns:a16="http://schemas.microsoft.com/office/drawing/2014/main" val="3531788325"/>
                  </a:ext>
                </a:extLst>
              </a:tr>
              <a:tr h="264259">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482</a:t>
                      </a:r>
                    </a:p>
                  </a:txBody>
                  <a:tcPr marL="3810" marR="3810" marT="3810" marB="0" anchor="b"/>
                </a:tc>
                <a:tc>
                  <a:txBody>
                    <a:bodyPr/>
                    <a:lstStyle/>
                    <a:p>
                      <a:pPr algn="r" fontAlgn="b"/>
                      <a:r>
                        <a:rPr lang="fr-CH" sz="1400" b="0" i="0" u="none" strike="noStrike">
                          <a:solidFill>
                            <a:srgbClr val="000000"/>
                          </a:solidFill>
                          <a:effectLst/>
                          <a:latin typeface="Arial" panose="020B0604020202020204" pitchFamily="34" charset="0"/>
                          <a:cs typeface="Arial" panose="020B0604020202020204" pitchFamily="34" charset="0"/>
                        </a:rPr>
                        <a:t>         11'000 </a:t>
                      </a:r>
                    </a:p>
                  </a:txBody>
                  <a:tcPr marL="3810" marR="3810" marT="3810" marB="0" anchor="b"/>
                </a:tc>
                <a:tc>
                  <a:txBody>
                    <a:bodyPr/>
                    <a:lstStyle/>
                    <a:p>
                      <a:pPr algn="l" fontAlgn="b"/>
                      <a:endParaRPr lang="fr-CH" sz="1400" b="0"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400" b="0" i="0" u="none" strike="noStrike" dirty="0">
                          <a:solidFill>
                            <a:srgbClr val="000000"/>
                          </a:solidFill>
                          <a:effectLst/>
                          <a:latin typeface="Arial" panose="020B0604020202020204" pitchFamily="34" charset="0"/>
                          <a:cs typeface="Arial" panose="020B0604020202020204" pitchFamily="34" charset="0"/>
                        </a:rPr>
                        <a:t>1'513</a:t>
                      </a:r>
                    </a:p>
                  </a:txBody>
                  <a:tcPr marL="3810" marR="3810" marT="3810" marB="0" anchor="b"/>
                </a:tc>
                <a:tc>
                  <a:txBody>
                    <a:bodyPr/>
                    <a:lstStyle/>
                    <a:p>
                      <a:pPr algn="r" fontAlgn="b"/>
                      <a:r>
                        <a:rPr lang="fr-CH" sz="1400" b="0" i="0" u="none" strike="noStrike" dirty="0">
                          <a:solidFill>
                            <a:srgbClr val="000000"/>
                          </a:solidFill>
                          <a:effectLst/>
                          <a:latin typeface="Arial" panose="020B0604020202020204" pitchFamily="34" charset="0"/>
                          <a:cs typeface="Arial" panose="020B0604020202020204" pitchFamily="34" charset="0"/>
                        </a:rPr>
                        <a:t>    28'000 </a:t>
                      </a:r>
                    </a:p>
                  </a:txBody>
                  <a:tcPr marL="3810" marR="3810" marT="3810" marB="0" anchor="b"/>
                </a:tc>
                <a:extLst>
                  <a:ext uri="{0D108BD9-81ED-4DB2-BD59-A6C34878D82A}">
                    <a16:rowId xmlns:a16="http://schemas.microsoft.com/office/drawing/2014/main" val="899705742"/>
                  </a:ext>
                </a:extLst>
              </a:tr>
              <a:tr h="264259">
                <a:tc>
                  <a:txBody>
                    <a:bodyPr/>
                    <a:lstStyle/>
                    <a:p>
                      <a:pPr algn="l" fontAlgn="b"/>
                      <a:endParaRPr lang="fr-CH" sz="1100" b="0"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endParaRPr lang="fr-CH" sz="1100" b="0"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endParaRPr lang="fr-CH" sz="1100" b="0"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endParaRPr lang="fr-CH" sz="11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2426745177"/>
                  </a:ext>
                </a:extLst>
              </a:tr>
              <a:tr h="264259">
                <a:tc gridSpan="2">
                  <a:txBody>
                    <a:bodyPr/>
                    <a:lstStyle/>
                    <a:p>
                      <a:pPr algn="l" fontAlgn="b"/>
                      <a:r>
                        <a:rPr lang="fr-CH" sz="1100" b="1" i="0" u="none" strike="noStrike">
                          <a:solidFill>
                            <a:srgbClr val="000000"/>
                          </a:solidFill>
                          <a:effectLst/>
                          <a:latin typeface="Arial" panose="020B0604020202020204" pitchFamily="34" charset="0"/>
                          <a:cs typeface="Arial" panose="020B0604020202020204" pitchFamily="34" charset="0"/>
                        </a:rPr>
                        <a:t>TOTAL sur 34 cas</a:t>
                      </a:r>
                    </a:p>
                  </a:txBody>
                  <a:tcPr marL="3810" marR="3810" marT="3810" marB="0" anchor="b"/>
                </a:tc>
                <a:tc hMerge="1">
                  <a:txBody>
                    <a:bodyPr/>
                    <a:lstStyle/>
                    <a:p>
                      <a:endParaRPr lang="fr-CH"/>
                    </a:p>
                  </a:txBody>
                  <a:tcPr/>
                </a:tc>
                <a:tc>
                  <a:txBody>
                    <a:bodyPr/>
                    <a:lstStyle/>
                    <a:p>
                      <a:pPr algn="l" fontAlgn="b"/>
                      <a:endParaRPr lang="fr-CH" sz="1100" b="1"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endParaRPr lang="fr-CH" sz="1400" b="1"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r" fontAlgn="b"/>
                      <a:r>
                        <a:rPr lang="fr-CH" sz="1400" b="1" i="0" u="none" strike="noStrike" dirty="0">
                          <a:solidFill>
                            <a:srgbClr val="000000"/>
                          </a:solidFill>
                          <a:effectLst/>
                          <a:latin typeface="Arial" panose="020B0604020202020204" pitchFamily="34" charset="0"/>
                          <a:cs typeface="Arial" panose="020B0604020202020204" pitchFamily="34" charset="0"/>
                        </a:rPr>
                        <a:t>    11'472 </a:t>
                      </a:r>
                    </a:p>
                  </a:txBody>
                  <a:tcPr marL="3810" marR="3810" marT="3810" marB="0" anchor="b"/>
                </a:tc>
                <a:extLst>
                  <a:ext uri="{0D108BD9-81ED-4DB2-BD59-A6C34878D82A}">
                    <a16:rowId xmlns:a16="http://schemas.microsoft.com/office/drawing/2014/main" val="1971466170"/>
                  </a:ext>
                </a:extLst>
              </a:tr>
            </a:tbl>
          </a:graphicData>
        </a:graphic>
      </p:graphicFrame>
    </p:spTree>
    <p:extLst>
      <p:ext uri="{BB962C8B-B14F-4D97-AF65-F5344CB8AC3E}">
        <p14:creationId xmlns:p14="http://schemas.microsoft.com/office/powerpoint/2010/main" val="287251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8352927" cy="1151890"/>
          </a:xfrm>
          <a:prstGeom prst="rect">
            <a:avLst/>
          </a:prstGeom>
        </p:spPr>
      </p:pic>
      <p:sp>
        <p:nvSpPr>
          <p:cNvPr id="3" name="Espace réservé du contenu 2"/>
          <p:cNvSpPr>
            <a:spLocks noGrp="1"/>
          </p:cNvSpPr>
          <p:nvPr>
            <p:ph idx="1"/>
          </p:nvPr>
        </p:nvSpPr>
        <p:spPr>
          <a:xfrm>
            <a:off x="457200" y="1600200"/>
            <a:ext cx="8229600" cy="4925144"/>
          </a:xfrm>
        </p:spPr>
        <p:txBody>
          <a:bodyPr>
            <a:normAutofit fontScale="62500" lnSpcReduction="20000"/>
          </a:bodyPr>
          <a:lstStyle/>
          <a:p>
            <a:pPr marL="0" indent="0">
              <a:buNone/>
            </a:pPr>
            <a:r>
              <a:rPr lang="fr-CH" dirty="0"/>
              <a:t>    </a:t>
            </a:r>
            <a:r>
              <a:rPr lang="fr-CH" b="1" dirty="0"/>
              <a:t>AGO samedi 26 octobre 2019, 10h, à Bussigny</a:t>
            </a:r>
          </a:p>
          <a:p>
            <a:pPr marL="0" indent="0">
              <a:buNone/>
            </a:pPr>
            <a:endParaRPr lang="fr-CH" dirty="0"/>
          </a:p>
          <a:p>
            <a:pPr marL="0" indent="0">
              <a:buNone/>
            </a:pPr>
            <a:r>
              <a:rPr lang="fr-CH" dirty="0"/>
              <a:t>L’ordre du jour est le suivant :</a:t>
            </a:r>
          </a:p>
          <a:p>
            <a:pPr marL="0" indent="0">
              <a:buNone/>
            </a:pPr>
            <a:r>
              <a:rPr lang="fr-CH" b="1" dirty="0"/>
              <a:t>0- Rappels pour le parking et fiches bleues….</a:t>
            </a:r>
          </a:p>
          <a:p>
            <a:pPr marL="0" indent="0">
              <a:buNone/>
            </a:pPr>
            <a:r>
              <a:rPr lang="fr-CH" b="1" dirty="0"/>
              <a:t>    Hommage à Marc Jaccard</a:t>
            </a:r>
            <a:br>
              <a:rPr lang="fr-CH" b="1" dirty="0"/>
            </a:br>
            <a:r>
              <a:rPr lang="fr-CH" sz="2600" b="1" dirty="0">
                <a:solidFill>
                  <a:srgbClr val="C00000"/>
                </a:solidFill>
              </a:rPr>
              <a:t>lecture du texte de G. </a:t>
            </a:r>
            <a:r>
              <a:rPr lang="fr-CH" sz="2600" b="1" dirty="0" err="1">
                <a:solidFill>
                  <a:srgbClr val="C00000"/>
                </a:solidFill>
              </a:rPr>
              <a:t>Gruaz</a:t>
            </a:r>
            <a:r>
              <a:rPr lang="fr-CH" sz="2600" b="1" dirty="0">
                <a:solidFill>
                  <a:srgbClr val="C00000"/>
                </a:solidFill>
              </a:rPr>
              <a:t> (sur note site à la date du 29 mars 2019), suivie d’un moment de silence</a:t>
            </a:r>
            <a:endParaRPr lang="fr-CH" sz="2600" b="1" dirty="0"/>
          </a:p>
          <a:p>
            <a:pPr marL="0" indent="0">
              <a:buNone/>
            </a:pPr>
            <a:r>
              <a:rPr lang="fr-CH" b="1" dirty="0"/>
              <a:t>1- Liste de présence</a:t>
            </a:r>
            <a:br>
              <a:rPr lang="fr-CH" b="1" dirty="0"/>
            </a:br>
            <a:r>
              <a:rPr lang="fr-CH" sz="2600" b="1" dirty="0">
                <a:solidFill>
                  <a:srgbClr val="C00000"/>
                </a:solidFill>
              </a:rPr>
              <a:t>salle pleine, 106 adhérents présents, plus une vingtaine d’accompagnants. 34 autres adhérents se sont faits excuser.</a:t>
            </a:r>
            <a:endParaRPr lang="fr-CH" sz="2600" dirty="0">
              <a:solidFill>
                <a:srgbClr val="C00000"/>
              </a:solidFill>
            </a:endParaRPr>
          </a:p>
          <a:p>
            <a:pPr marL="0" indent="0">
              <a:buNone/>
            </a:pPr>
            <a:endParaRPr lang="fr-CH" b="1" dirty="0"/>
          </a:p>
          <a:p>
            <a:pPr marL="0" indent="0">
              <a:buNone/>
            </a:pPr>
            <a:r>
              <a:rPr lang="fr-CH" b="1" dirty="0"/>
              <a:t>2</a:t>
            </a:r>
            <a:r>
              <a:rPr lang="fr-CH" dirty="0"/>
              <a:t>- </a:t>
            </a:r>
            <a:r>
              <a:rPr lang="fr-CH" b="1" dirty="0"/>
              <a:t>Assemblée Générale Ordinaire</a:t>
            </a:r>
          </a:p>
          <a:p>
            <a:pPr marL="0" indent="0">
              <a:buNone/>
            </a:pPr>
            <a:endParaRPr lang="fr-CH" b="1" dirty="0"/>
          </a:p>
          <a:p>
            <a:pPr marL="0" indent="0">
              <a:buNone/>
            </a:pPr>
            <a:r>
              <a:rPr lang="fr-CH" b="1" dirty="0"/>
              <a:t>3- Discussion, questions, réponses</a:t>
            </a:r>
          </a:p>
          <a:p>
            <a:pPr marL="0" indent="0">
              <a:buNone/>
            </a:pPr>
            <a:r>
              <a:rPr lang="fr-CH" b="1" dirty="0"/>
              <a:t>      </a:t>
            </a:r>
          </a:p>
          <a:p>
            <a:pPr marL="0" indent="0">
              <a:buNone/>
            </a:pPr>
            <a:r>
              <a:rPr lang="fr-CH" b="1" dirty="0"/>
              <a:t>4- Verres de contact</a:t>
            </a:r>
          </a:p>
          <a:p>
            <a:pPr marL="0" indent="0">
              <a:buNone/>
            </a:pPr>
            <a:endParaRPr lang="fr-CH" b="1" dirty="0"/>
          </a:p>
          <a:p>
            <a:pPr marL="0" indent="0">
              <a:buNone/>
            </a:pPr>
            <a:endParaRPr lang="fr-CH" b="1" dirty="0"/>
          </a:p>
          <a:p>
            <a:pPr marL="0" indent="0">
              <a:buNone/>
            </a:pPr>
            <a:endParaRPr lang="fr-CH" b="1" dirty="0"/>
          </a:p>
          <a:p>
            <a:endParaRPr lang="fr-CH" dirty="0"/>
          </a:p>
        </p:txBody>
      </p:sp>
    </p:spTree>
    <p:extLst>
      <p:ext uri="{BB962C8B-B14F-4D97-AF65-F5344CB8AC3E}">
        <p14:creationId xmlns:p14="http://schemas.microsoft.com/office/powerpoint/2010/main" val="2273719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95536" y="260648"/>
            <a:ext cx="8352927" cy="1151890"/>
          </a:xfrm>
          <a:prstGeom prst="rect">
            <a:avLst/>
          </a:prstGeom>
        </p:spPr>
      </p:pic>
      <p:sp>
        <p:nvSpPr>
          <p:cNvPr id="3" name="Espace réservé du contenu 2"/>
          <p:cNvSpPr>
            <a:spLocks noGrp="1"/>
          </p:cNvSpPr>
          <p:nvPr>
            <p:ph idx="1"/>
          </p:nvPr>
        </p:nvSpPr>
        <p:spPr>
          <a:xfrm>
            <a:off x="457200" y="1600200"/>
            <a:ext cx="8229600" cy="4925144"/>
          </a:xfrm>
        </p:spPr>
        <p:txBody>
          <a:bodyPr>
            <a:normAutofit/>
          </a:bodyPr>
          <a:lstStyle/>
          <a:p>
            <a:pPr marL="0" indent="0">
              <a:buNone/>
            </a:pPr>
            <a:r>
              <a:rPr lang="fr-CH" dirty="0"/>
              <a:t>    </a:t>
            </a:r>
            <a:r>
              <a:rPr lang="fr-CH" b="1" dirty="0"/>
              <a:t> </a:t>
            </a:r>
          </a:p>
          <a:p>
            <a:endParaRPr lang="fr-CH" b="1" dirty="0"/>
          </a:p>
        </p:txBody>
      </p:sp>
      <p:pic>
        <p:nvPicPr>
          <p:cNvPr id="6" name="Image 5" descr="Marc Jaccard est décrit par ses proches comme &quot;un homme droit, toujours en quête de la vérité et qui aimait beaucoup son pays&quot;. L'ancien syndic de Prangins est décédé jeudi dernier.">
            <a:extLst>
              <a:ext uri="{FF2B5EF4-FFF2-40B4-BE49-F238E27FC236}">
                <a16:creationId xmlns:a16="http://schemas.microsoft.com/office/drawing/2014/main" id="{82DCCA70-5EA7-4414-A896-EFFF01B9A55B}"/>
              </a:ext>
            </a:extLst>
          </p:cNvPr>
          <p:cNvPicPr/>
          <p:nvPr/>
        </p:nvPicPr>
        <p:blipFill>
          <a:blip r:embed="rId4">
            <a:extLst>
              <a:ext uri="{28A0092B-C50C-407E-A947-70E740481C1C}">
                <a14:useLocalDpi xmlns:a14="http://schemas.microsoft.com/office/drawing/2010/main" val="0"/>
              </a:ext>
            </a:extLst>
          </a:blip>
          <a:srcRect l="20032" r="20187"/>
          <a:stretch>
            <a:fillRect/>
          </a:stretch>
        </p:blipFill>
        <p:spPr bwMode="auto">
          <a:xfrm>
            <a:off x="1835696" y="1681162"/>
            <a:ext cx="5400599" cy="4844182"/>
          </a:xfrm>
          <a:prstGeom prst="rect">
            <a:avLst/>
          </a:prstGeom>
          <a:noFill/>
          <a:ln>
            <a:noFill/>
          </a:ln>
        </p:spPr>
      </p:pic>
    </p:spTree>
    <p:extLst>
      <p:ext uri="{BB962C8B-B14F-4D97-AF65-F5344CB8AC3E}">
        <p14:creationId xmlns:p14="http://schemas.microsoft.com/office/powerpoint/2010/main" val="3396859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95536" y="260648"/>
            <a:ext cx="8352927" cy="1151890"/>
          </a:xfrm>
          <a:prstGeom prst="rect">
            <a:avLst/>
          </a:prstGeom>
        </p:spPr>
      </p:pic>
      <p:sp>
        <p:nvSpPr>
          <p:cNvPr id="3" name="Espace réservé du contenu 2"/>
          <p:cNvSpPr>
            <a:spLocks noGrp="1"/>
          </p:cNvSpPr>
          <p:nvPr>
            <p:ph idx="1"/>
          </p:nvPr>
        </p:nvSpPr>
        <p:spPr/>
        <p:txBody>
          <a:bodyPr>
            <a:normAutofit fontScale="77500" lnSpcReduction="20000"/>
          </a:bodyPr>
          <a:lstStyle/>
          <a:p>
            <a:pPr marL="0" indent="0">
              <a:buNone/>
            </a:pPr>
            <a:r>
              <a:rPr lang="fr-CH" sz="3600" dirty="0"/>
              <a:t>2- </a:t>
            </a:r>
            <a:r>
              <a:rPr lang="fr-CH" sz="3600" b="1" dirty="0"/>
              <a:t>Assemblée Générale Ordinaire</a:t>
            </a:r>
            <a:endParaRPr lang="fr-CH" sz="3600" dirty="0"/>
          </a:p>
          <a:p>
            <a:pPr marL="0" indent="0">
              <a:buNone/>
            </a:pPr>
            <a:r>
              <a:rPr lang="fr-CH" sz="3600" dirty="0"/>
              <a:t> 2.1 Procès-verbal AG 2018</a:t>
            </a:r>
          </a:p>
          <a:p>
            <a:pPr marL="630238" indent="-630238">
              <a:buNone/>
            </a:pPr>
            <a:r>
              <a:rPr lang="fr-CH" sz="3600" dirty="0"/>
              <a:t> 2.2 Rapport du président pour 2018-19</a:t>
            </a:r>
            <a:br>
              <a:rPr lang="fr-CH" sz="2000" dirty="0">
                <a:solidFill>
                  <a:srgbClr val="C00000"/>
                </a:solidFill>
              </a:rPr>
            </a:br>
            <a:r>
              <a:rPr lang="fr-CH" sz="2000" dirty="0">
                <a:solidFill>
                  <a:srgbClr val="C00000"/>
                </a:solidFill>
              </a:rPr>
              <a:t>-&gt; </a:t>
            </a:r>
            <a:r>
              <a:rPr lang="fr-CH" sz="2600" dirty="0">
                <a:solidFill>
                  <a:srgbClr val="C00000"/>
                </a:solidFill>
              </a:rPr>
              <a:t>pas de questions</a:t>
            </a:r>
            <a:r>
              <a:rPr lang="fr-CH" sz="2000" dirty="0">
                <a:solidFill>
                  <a:srgbClr val="C00000"/>
                </a:solidFill>
              </a:rPr>
              <a:t>.</a:t>
            </a:r>
            <a:endParaRPr lang="fr-CH" sz="3600" dirty="0"/>
          </a:p>
          <a:p>
            <a:pPr marL="0" indent="0">
              <a:buNone/>
            </a:pPr>
            <a:r>
              <a:rPr lang="fr-CH" sz="3600" dirty="0"/>
              <a:t> 2.3 Comptes au 30 avril 2019 - Rapport du vérificateur.</a:t>
            </a:r>
          </a:p>
          <a:p>
            <a:pPr marL="630238" indent="-630238">
              <a:buNone/>
            </a:pPr>
            <a:r>
              <a:rPr lang="fr-CH" sz="3600" dirty="0"/>
              <a:t> 2.4 Décharge au comité - Remerciements au  vérificateur des comptes</a:t>
            </a:r>
          </a:p>
          <a:p>
            <a:pPr marL="0" indent="0">
              <a:buNone/>
            </a:pPr>
            <a:r>
              <a:rPr lang="fr-CH" sz="3600" dirty="0"/>
              <a:t> 2.5 Nominations: comités et vérificateur</a:t>
            </a:r>
          </a:p>
          <a:p>
            <a:pPr marL="0" indent="0">
              <a:buNone/>
            </a:pPr>
            <a:r>
              <a:rPr lang="fr-CH" sz="3600" dirty="0"/>
              <a:t> 2.6 Cotisations 2020</a:t>
            </a:r>
          </a:p>
          <a:p>
            <a:pPr marL="0" indent="0">
              <a:buNone/>
            </a:pPr>
            <a:r>
              <a:rPr lang="fr-CH" sz="3600" dirty="0"/>
              <a:t> 2.7 Divers</a:t>
            </a:r>
          </a:p>
        </p:txBody>
      </p:sp>
    </p:spTree>
    <p:extLst>
      <p:ext uri="{BB962C8B-B14F-4D97-AF65-F5344CB8AC3E}">
        <p14:creationId xmlns:p14="http://schemas.microsoft.com/office/powerpoint/2010/main" val="1467038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95536" y="260648"/>
            <a:ext cx="8352927" cy="1151890"/>
          </a:xfrm>
          <a:prstGeom prst="rect">
            <a:avLst/>
          </a:prstGeom>
        </p:spPr>
      </p:pic>
      <p:sp>
        <p:nvSpPr>
          <p:cNvPr id="3" name="Espace réservé du contenu 2"/>
          <p:cNvSpPr>
            <a:spLocks noGrp="1"/>
          </p:cNvSpPr>
          <p:nvPr>
            <p:ph idx="1"/>
          </p:nvPr>
        </p:nvSpPr>
        <p:spPr>
          <a:xfrm>
            <a:off x="457200" y="1772817"/>
            <a:ext cx="8229600" cy="3816424"/>
          </a:xfrm>
        </p:spPr>
        <p:txBody>
          <a:bodyPr>
            <a:normAutofit/>
          </a:bodyPr>
          <a:lstStyle/>
          <a:p>
            <a:pPr marL="0" indent="0">
              <a:buNone/>
            </a:pPr>
            <a:r>
              <a:rPr lang="fr-CH" dirty="0"/>
              <a:t> </a:t>
            </a:r>
            <a:endParaRPr lang="fr-CH" b="1" dirty="0"/>
          </a:p>
        </p:txBody>
      </p:sp>
      <p:graphicFrame>
        <p:nvGraphicFramePr>
          <p:cNvPr id="4" name="Tableau 3"/>
          <p:cNvGraphicFramePr>
            <a:graphicFrameLocks noGrp="1"/>
          </p:cNvGraphicFramePr>
          <p:nvPr>
            <p:extLst>
              <p:ext uri="{D42A27DB-BD31-4B8C-83A1-F6EECF244321}">
                <p14:modId xmlns:p14="http://schemas.microsoft.com/office/powerpoint/2010/main" val="1217643795"/>
              </p:ext>
            </p:extLst>
          </p:nvPr>
        </p:nvGraphicFramePr>
        <p:xfrm>
          <a:off x="683568" y="1844823"/>
          <a:ext cx="7632847" cy="4837309"/>
        </p:xfrm>
        <a:graphic>
          <a:graphicData uri="http://schemas.openxmlformats.org/drawingml/2006/table">
            <a:tbl>
              <a:tblPr>
                <a:tableStyleId>{5C22544A-7EE6-4342-B048-85BDC9FD1C3A}</a:tableStyleId>
              </a:tblPr>
              <a:tblGrid>
                <a:gridCol w="3404694">
                  <a:extLst>
                    <a:ext uri="{9D8B030D-6E8A-4147-A177-3AD203B41FA5}">
                      <a16:colId xmlns:a16="http://schemas.microsoft.com/office/drawing/2014/main" val="20000"/>
                    </a:ext>
                  </a:extLst>
                </a:gridCol>
                <a:gridCol w="807625">
                  <a:extLst>
                    <a:ext uri="{9D8B030D-6E8A-4147-A177-3AD203B41FA5}">
                      <a16:colId xmlns:a16="http://schemas.microsoft.com/office/drawing/2014/main" val="20001"/>
                    </a:ext>
                  </a:extLst>
                </a:gridCol>
                <a:gridCol w="1710264">
                  <a:extLst>
                    <a:ext uri="{9D8B030D-6E8A-4147-A177-3AD203B41FA5}">
                      <a16:colId xmlns:a16="http://schemas.microsoft.com/office/drawing/2014/main" val="20002"/>
                    </a:ext>
                  </a:extLst>
                </a:gridCol>
                <a:gridCol w="1710264">
                  <a:extLst>
                    <a:ext uri="{9D8B030D-6E8A-4147-A177-3AD203B41FA5}">
                      <a16:colId xmlns:a16="http://schemas.microsoft.com/office/drawing/2014/main" val="20003"/>
                    </a:ext>
                  </a:extLst>
                </a:gridCol>
              </a:tblGrid>
              <a:tr h="504057">
                <a:tc gridSpan="4">
                  <a:txBody>
                    <a:bodyPr/>
                    <a:lstStyle/>
                    <a:p>
                      <a:pPr algn="ctr" fontAlgn="b"/>
                      <a:r>
                        <a:rPr lang="fr-CH" sz="1600" u="none" strike="noStrike" dirty="0">
                          <a:effectLst/>
                          <a:latin typeface="Arial" panose="020B0604020202020204" pitchFamily="34" charset="0"/>
                          <a:cs typeface="Arial" panose="020B0604020202020204" pitchFamily="34" charset="0"/>
                        </a:rPr>
                        <a:t> BILAN au 30 avril </a:t>
                      </a:r>
                      <a:endParaRPr lang="fr-CH" sz="1600" b="1" i="0" u="none" strike="noStrike" dirty="0">
                        <a:effectLst/>
                        <a:latin typeface="Arial" panose="020B0604020202020204" pitchFamily="34" charset="0"/>
                        <a:cs typeface="Arial" panose="020B0604020202020204" pitchFamily="34" charset="0"/>
                      </a:endParaRPr>
                    </a:p>
                  </a:txBody>
                  <a:tcPr marL="0" marR="0" marT="0" marB="0" anchor="b"/>
                </a:tc>
                <a:tc hMerge="1">
                  <a:txBody>
                    <a:bodyPr/>
                    <a:lstStyle/>
                    <a:p>
                      <a:endParaRPr lang="fr-CH"/>
                    </a:p>
                  </a:txBody>
                  <a:tcPr/>
                </a:tc>
                <a:tc hMerge="1">
                  <a:txBody>
                    <a:bodyPr/>
                    <a:lstStyle/>
                    <a:p>
                      <a:endParaRPr lang="fr-CH"/>
                    </a:p>
                  </a:txBody>
                  <a:tcPr/>
                </a:tc>
                <a:tc hMerge="1">
                  <a:txBody>
                    <a:bodyPr/>
                    <a:lstStyle/>
                    <a:p>
                      <a:endParaRPr lang="fr-CH"/>
                    </a:p>
                  </a:txBody>
                  <a:tcPr/>
                </a:tc>
                <a:extLst>
                  <a:ext uri="{0D108BD9-81ED-4DB2-BD59-A6C34878D82A}">
                    <a16:rowId xmlns:a16="http://schemas.microsoft.com/office/drawing/2014/main" val="10000"/>
                  </a:ext>
                </a:extLst>
              </a:tr>
              <a:tr h="453077">
                <a:tc>
                  <a:txBody>
                    <a:bodyPr/>
                    <a:lstStyle/>
                    <a:p>
                      <a:pPr algn="l" fontAlgn="b"/>
                      <a:r>
                        <a:rPr lang="fr-CH" sz="1600" b="1" u="none" strike="noStrike" dirty="0">
                          <a:effectLst/>
                          <a:latin typeface="Arial" panose="020B0604020202020204" pitchFamily="34" charset="0"/>
                          <a:cs typeface="Arial" panose="020B0604020202020204" pitchFamily="34" charset="0"/>
                        </a:rPr>
                        <a:t> Date du bilan </a:t>
                      </a:r>
                      <a:endParaRPr lang="fr-CH"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fr-CH"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fr-CH" sz="1600" b="1" u="none" strike="noStrike" dirty="0">
                          <a:effectLst/>
                          <a:latin typeface="Arial" panose="020B0604020202020204" pitchFamily="34" charset="0"/>
                          <a:cs typeface="Arial" panose="020B0604020202020204" pitchFamily="34" charset="0"/>
                        </a:rPr>
                        <a:t>               </a:t>
                      </a:r>
                    </a:p>
                    <a:p>
                      <a:pPr algn="l" fontAlgn="b"/>
                      <a:r>
                        <a:rPr lang="fr-CH" sz="1600" b="1" u="none" strike="noStrike" dirty="0">
                          <a:effectLst/>
                          <a:latin typeface="Arial" panose="020B0604020202020204" pitchFamily="34" charset="0"/>
                          <a:cs typeface="Arial" panose="020B0604020202020204" pitchFamily="34" charset="0"/>
                        </a:rPr>
                        <a:t>           2019</a:t>
                      </a:r>
                      <a:endParaRPr lang="fr-CH"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fr-CH" sz="1600" b="0" u="none" strike="noStrike" dirty="0">
                          <a:effectLst/>
                          <a:latin typeface="Arial" panose="020B0604020202020204" pitchFamily="34" charset="0"/>
                          <a:cs typeface="Arial" panose="020B0604020202020204" pitchFamily="34" charset="0"/>
                        </a:rPr>
                        <a:t>                2018</a:t>
                      </a:r>
                      <a:endParaRPr lang="fr-CH" sz="16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1"/>
                  </a:ext>
                </a:extLst>
              </a:tr>
              <a:tr h="566347">
                <a:tc>
                  <a:txBody>
                    <a:bodyPr/>
                    <a:lstStyle/>
                    <a:p>
                      <a:pPr algn="l" fontAlgn="b"/>
                      <a:r>
                        <a:rPr lang="fr-CH" sz="1600" u="none" strike="noStrike" dirty="0">
                          <a:effectLst/>
                          <a:latin typeface="Arial" panose="020B0604020202020204" pitchFamily="34" charset="0"/>
                          <a:cs typeface="Arial" panose="020B0604020202020204" pitchFamily="34" charset="0"/>
                        </a:rPr>
                        <a:t> Compte de CCP </a:t>
                      </a:r>
                      <a:endParaRPr lang="fr-CH" sz="16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fr-CH" sz="16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fr-CH" sz="2000" b="1" i="0" u="none" strike="noStrike" dirty="0">
                          <a:effectLst/>
                          <a:latin typeface="Arial" panose="020B0604020202020204" pitchFamily="34" charset="0"/>
                          <a:cs typeface="Arial" panose="020B0604020202020204" pitchFamily="34" charset="0"/>
                        </a:rPr>
                        <a:t>                        146’203</a:t>
                      </a:r>
                    </a:p>
                  </a:txBody>
                  <a:tcPr marL="0" marR="0" marT="0" marB="0" anchor="b"/>
                </a:tc>
                <a:tc>
                  <a:txBody>
                    <a:bodyPr/>
                    <a:lstStyle/>
                    <a:p>
                      <a:pPr algn="ctr" fontAlgn="b"/>
                      <a:r>
                        <a:rPr lang="fr-CH" sz="2000" b="0" i="0" u="none" strike="noStrike" dirty="0">
                          <a:effectLst/>
                          <a:latin typeface="Arial" panose="020B0604020202020204" pitchFamily="34" charset="0"/>
                          <a:cs typeface="Arial" panose="020B0604020202020204" pitchFamily="34" charset="0"/>
                        </a:rPr>
                        <a:t>         132’153 </a:t>
                      </a:r>
                    </a:p>
                  </a:txBody>
                  <a:tcPr marL="0" marR="0" marT="0" marB="0" anchor="b"/>
                </a:tc>
                <a:extLst>
                  <a:ext uri="{0D108BD9-81ED-4DB2-BD59-A6C34878D82A}">
                    <a16:rowId xmlns:a16="http://schemas.microsoft.com/office/drawing/2014/main" val="10002"/>
                  </a:ext>
                </a:extLst>
              </a:tr>
              <a:tr h="283173">
                <a:tc>
                  <a:txBody>
                    <a:bodyPr/>
                    <a:lstStyle/>
                    <a:p>
                      <a:pPr algn="l" fontAlgn="b"/>
                      <a:r>
                        <a:rPr lang="fr-CH" sz="1600" u="none" strike="noStrike" dirty="0">
                          <a:effectLst/>
                          <a:latin typeface="Arial" panose="020B0604020202020204" pitchFamily="34" charset="0"/>
                          <a:cs typeface="Arial" panose="020B0604020202020204" pitchFamily="34" charset="0"/>
                        </a:rPr>
                        <a:t> </a:t>
                      </a:r>
                      <a:endParaRPr lang="fr-CH" sz="16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fr-CH" sz="16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fr-CH" sz="20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fr-CH" sz="20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3"/>
                  </a:ext>
                </a:extLst>
              </a:tr>
              <a:tr h="566347">
                <a:tc>
                  <a:txBody>
                    <a:bodyPr/>
                    <a:lstStyle/>
                    <a:p>
                      <a:pPr algn="l" fontAlgn="b"/>
                      <a:r>
                        <a:rPr lang="fr-CH" sz="1600" b="1" u="none" strike="noStrike" dirty="0">
                          <a:effectLst/>
                          <a:latin typeface="Arial" panose="020B0604020202020204" pitchFamily="34" charset="0"/>
                          <a:cs typeface="Arial" panose="020B0604020202020204" pitchFamily="34" charset="0"/>
                        </a:rPr>
                        <a:t> Total de l'actif </a:t>
                      </a:r>
                      <a:endParaRPr lang="fr-CH"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fr-CH"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fr-CH" sz="2000" b="1" i="0" u="none" strike="noStrike" dirty="0">
                          <a:effectLst/>
                          <a:latin typeface="Arial" panose="020B0604020202020204" pitchFamily="34" charset="0"/>
                          <a:cs typeface="Arial" panose="020B0604020202020204" pitchFamily="34" charset="0"/>
                        </a:rPr>
                        <a:t>                        146’203 </a:t>
                      </a:r>
                    </a:p>
                  </a:txBody>
                  <a:tcPr marL="0" marR="0" marT="0" marB="0" anchor="b"/>
                </a:tc>
                <a:tc>
                  <a:txBody>
                    <a:bodyPr/>
                    <a:lstStyle/>
                    <a:p>
                      <a:pPr algn="ctr" fontAlgn="b"/>
                      <a:r>
                        <a:rPr lang="fr-CH" sz="2000" b="0" i="0" u="none" strike="noStrike" dirty="0">
                          <a:effectLst/>
                          <a:latin typeface="Arial" panose="020B0604020202020204" pitchFamily="34" charset="0"/>
                          <a:cs typeface="Arial" panose="020B0604020202020204" pitchFamily="34" charset="0"/>
                        </a:rPr>
                        <a:t>           132’153 </a:t>
                      </a:r>
                    </a:p>
                  </a:txBody>
                  <a:tcPr marL="0" marR="0" marT="0" marB="0" anchor="b"/>
                </a:tc>
                <a:extLst>
                  <a:ext uri="{0D108BD9-81ED-4DB2-BD59-A6C34878D82A}">
                    <a16:rowId xmlns:a16="http://schemas.microsoft.com/office/drawing/2014/main" val="10004"/>
                  </a:ext>
                </a:extLst>
              </a:tr>
              <a:tr h="283173">
                <a:tc>
                  <a:txBody>
                    <a:bodyPr/>
                    <a:lstStyle/>
                    <a:p>
                      <a:pPr algn="l" fontAlgn="b"/>
                      <a:endParaRPr lang="fr-CH" sz="16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fr-CH" sz="16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fr-CH" sz="20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fr-CH" sz="20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5"/>
                  </a:ext>
                </a:extLst>
              </a:tr>
              <a:tr h="283173">
                <a:tc>
                  <a:txBody>
                    <a:bodyPr/>
                    <a:lstStyle/>
                    <a:p>
                      <a:pPr algn="l" fontAlgn="b"/>
                      <a:r>
                        <a:rPr lang="fr-CH" sz="1600" u="none" strike="noStrike" dirty="0">
                          <a:effectLst/>
                          <a:latin typeface="Arial" panose="020B0604020202020204" pitchFamily="34" charset="0"/>
                          <a:cs typeface="Arial" panose="020B0604020202020204" pitchFamily="34" charset="0"/>
                        </a:rPr>
                        <a:t> Factures à payer </a:t>
                      </a:r>
                      <a:endParaRPr lang="fr-CH" sz="16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fr-CH" sz="16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ctr" fontAlgn="b"/>
                      <a:endParaRPr lang="fr-CH" sz="20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fr-CH" sz="2000" b="0" i="0" u="none" strike="noStrike" dirty="0">
                          <a:effectLst/>
                          <a:latin typeface="Arial" panose="020B0604020202020204" pitchFamily="34" charset="0"/>
                          <a:cs typeface="Arial" panose="020B0604020202020204" pitchFamily="34" charset="0"/>
                        </a:rPr>
                        <a:t>             3’678          </a:t>
                      </a:r>
                    </a:p>
                  </a:txBody>
                  <a:tcPr marL="0" marR="0" marT="0" marB="0" anchor="b"/>
                </a:tc>
                <a:extLst>
                  <a:ext uri="{0D108BD9-81ED-4DB2-BD59-A6C34878D82A}">
                    <a16:rowId xmlns:a16="http://schemas.microsoft.com/office/drawing/2014/main" val="10006"/>
                  </a:ext>
                </a:extLst>
              </a:tr>
              <a:tr h="296829">
                <a:tc>
                  <a:txBody>
                    <a:bodyPr/>
                    <a:lstStyle/>
                    <a:p>
                      <a:pPr algn="l" fontAlgn="b"/>
                      <a:r>
                        <a:rPr lang="fr-CH" sz="1600" u="none" strike="noStrike" dirty="0">
                          <a:effectLst/>
                          <a:latin typeface="Arial" panose="020B0604020202020204" pitchFamily="34" charset="0"/>
                          <a:cs typeface="Arial" panose="020B0604020202020204" pitchFamily="34" charset="0"/>
                        </a:rPr>
                        <a:t> Factures à recevoir </a:t>
                      </a:r>
                      <a:endParaRPr lang="fr-CH" sz="16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fr-CH" sz="16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fr-CH" sz="2000" b="1" i="0" u="none" strike="noStrike" dirty="0">
                          <a:effectLst/>
                          <a:latin typeface="Arial" panose="020B0604020202020204" pitchFamily="34" charset="0"/>
                          <a:cs typeface="Arial" panose="020B0604020202020204" pitchFamily="34" charset="0"/>
                        </a:rPr>
                        <a:t>   3’000   </a:t>
                      </a:r>
                    </a:p>
                  </a:txBody>
                  <a:tcPr marL="0" marR="0" marT="0" marB="0" anchor="b"/>
                </a:tc>
                <a:tc>
                  <a:txBody>
                    <a:bodyPr/>
                    <a:lstStyle/>
                    <a:p>
                      <a:pPr algn="ctr" fontAlgn="b"/>
                      <a:r>
                        <a:rPr lang="fr-CH" sz="2000" b="0" i="0" u="none" strike="noStrike" dirty="0">
                          <a:effectLst/>
                          <a:latin typeface="Arial" panose="020B0604020202020204" pitchFamily="34" charset="0"/>
                          <a:cs typeface="Arial" panose="020B0604020202020204" pitchFamily="34" charset="0"/>
                        </a:rPr>
                        <a:t>             3’000</a:t>
                      </a:r>
                    </a:p>
                  </a:txBody>
                  <a:tcPr marL="0" marR="0" marT="0" marB="0" anchor="b"/>
                </a:tc>
                <a:extLst>
                  <a:ext uri="{0D108BD9-81ED-4DB2-BD59-A6C34878D82A}">
                    <a16:rowId xmlns:a16="http://schemas.microsoft.com/office/drawing/2014/main" val="10007"/>
                  </a:ext>
                </a:extLst>
              </a:tr>
              <a:tr h="492772">
                <a:tc gridSpan="2">
                  <a:txBody>
                    <a:bodyPr/>
                    <a:lstStyle/>
                    <a:p>
                      <a:pPr algn="l" fontAlgn="b"/>
                      <a:r>
                        <a:rPr lang="fr-CH" sz="1600" u="none" strike="noStrike" dirty="0">
                          <a:effectLst/>
                          <a:latin typeface="Arial" panose="020B0604020202020204" pitchFamily="34" charset="0"/>
                          <a:cs typeface="Arial" panose="020B0604020202020204" pitchFamily="34" charset="0"/>
                        </a:rPr>
                        <a:t> Provision pour </a:t>
                      </a:r>
                      <a:r>
                        <a:rPr lang="fr-CH" sz="1600" u="none" strike="noStrike" dirty="0">
                          <a:solidFill>
                            <a:srgbClr val="C00000"/>
                          </a:solidFill>
                          <a:effectLst/>
                          <a:latin typeface="Arial" panose="020B0604020202020204" pitchFamily="34" charset="0"/>
                          <a:cs typeface="Arial" panose="020B0604020202020204" pitchFamily="34" charset="0"/>
                        </a:rPr>
                        <a:t>opérations futures</a:t>
                      </a:r>
                      <a:endParaRPr lang="fr-CH" sz="1600" b="0" i="0" u="none" strike="noStrike" dirty="0">
                        <a:effectLst/>
                        <a:latin typeface="Arial" panose="020B0604020202020204" pitchFamily="34" charset="0"/>
                        <a:cs typeface="Arial" panose="020B0604020202020204" pitchFamily="34" charset="0"/>
                      </a:endParaRPr>
                    </a:p>
                  </a:txBody>
                  <a:tcPr marL="0" marR="0" marT="0" marB="0" anchor="b"/>
                </a:tc>
                <a:tc hMerge="1">
                  <a:txBody>
                    <a:bodyPr/>
                    <a:lstStyle/>
                    <a:p>
                      <a:endParaRPr lang="fr-CH"/>
                    </a:p>
                  </a:txBody>
                  <a:tcPr/>
                </a:tc>
                <a:tc>
                  <a:txBody>
                    <a:bodyPr/>
                    <a:lstStyle/>
                    <a:p>
                      <a:pPr algn="ctr" fontAlgn="b"/>
                      <a:r>
                        <a:rPr lang="fr-CH" sz="2000" b="1" i="0" u="none" strike="noStrike" dirty="0">
                          <a:effectLst/>
                          <a:latin typeface="Arial" panose="020B0604020202020204" pitchFamily="34" charset="0"/>
                          <a:cs typeface="Arial" panose="020B0604020202020204" pitchFamily="34" charset="0"/>
                        </a:rPr>
                        <a:t> 139'000 </a:t>
                      </a:r>
                    </a:p>
                  </a:txBody>
                  <a:tcPr marL="0" marR="0" marT="0" marB="0" anchor="b"/>
                </a:tc>
                <a:tc>
                  <a:txBody>
                    <a:bodyPr/>
                    <a:lstStyle/>
                    <a:p>
                      <a:pPr algn="ctr" fontAlgn="b"/>
                      <a:r>
                        <a:rPr lang="fr-CH" sz="2000" b="0" i="0" u="none" strike="noStrike" dirty="0">
                          <a:effectLst/>
                          <a:latin typeface="Arial" panose="020B0604020202020204" pitchFamily="34" charset="0"/>
                          <a:cs typeface="Arial" panose="020B0604020202020204" pitchFamily="34" charset="0"/>
                        </a:rPr>
                        <a:t>         122'000 </a:t>
                      </a:r>
                    </a:p>
                  </a:txBody>
                  <a:tcPr marL="0" marR="0" marT="0" marB="0" anchor="b"/>
                </a:tc>
                <a:extLst>
                  <a:ext uri="{0D108BD9-81ED-4DB2-BD59-A6C34878D82A}">
                    <a16:rowId xmlns:a16="http://schemas.microsoft.com/office/drawing/2014/main" val="10008"/>
                  </a:ext>
                </a:extLst>
              </a:tr>
              <a:tr h="283173">
                <a:tc>
                  <a:txBody>
                    <a:bodyPr/>
                    <a:lstStyle/>
                    <a:p>
                      <a:pPr algn="l" fontAlgn="b"/>
                      <a:r>
                        <a:rPr lang="fr-CH" sz="1600" u="none" strike="noStrike" dirty="0">
                          <a:effectLst/>
                          <a:latin typeface="Arial" panose="020B0604020202020204" pitchFamily="34" charset="0"/>
                          <a:cs typeface="Arial" panose="020B0604020202020204" pitchFamily="34" charset="0"/>
                        </a:rPr>
                        <a:t> Bénéfice /(Perte) reporté </a:t>
                      </a:r>
                      <a:endParaRPr lang="fr-CH" sz="16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fr-CH" sz="16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fr-CH" sz="2000" b="1" i="0" u="none" strike="noStrike" dirty="0">
                          <a:effectLst/>
                          <a:latin typeface="Arial" panose="020B0604020202020204" pitchFamily="34" charset="0"/>
                          <a:cs typeface="Arial" panose="020B0604020202020204" pitchFamily="34" charset="0"/>
                        </a:rPr>
                        <a:t>     4’203 </a:t>
                      </a:r>
                    </a:p>
                  </a:txBody>
                  <a:tcPr marL="0" marR="0" marT="0" marB="0" anchor="b"/>
                </a:tc>
                <a:tc>
                  <a:txBody>
                    <a:bodyPr/>
                    <a:lstStyle/>
                    <a:p>
                      <a:pPr algn="ctr" fontAlgn="b"/>
                      <a:r>
                        <a:rPr lang="fr-CH" sz="2000" b="0" i="0" u="none" strike="noStrike" dirty="0">
                          <a:effectLst/>
                          <a:latin typeface="Arial" panose="020B0604020202020204" pitchFamily="34" charset="0"/>
                          <a:cs typeface="Arial" panose="020B0604020202020204" pitchFamily="34" charset="0"/>
                        </a:rPr>
                        <a:t>             3’475</a:t>
                      </a:r>
                    </a:p>
                  </a:txBody>
                  <a:tcPr marL="0" marR="0" marT="0" marB="0" anchor="b"/>
                </a:tc>
                <a:extLst>
                  <a:ext uri="{0D108BD9-81ED-4DB2-BD59-A6C34878D82A}">
                    <a16:rowId xmlns:a16="http://schemas.microsoft.com/office/drawing/2014/main" val="10009"/>
                  </a:ext>
                </a:extLst>
              </a:tr>
              <a:tr h="566347">
                <a:tc>
                  <a:txBody>
                    <a:bodyPr/>
                    <a:lstStyle/>
                    <a:p>
                      <a:pPr algn="l" fontAlgn="b"/>
                      <a:r>
                        <a:rPr lang="fr-CH" sz="1600" b="1" u="none" strike="noStrike" dirty="0">
                          <a:effectLst/>
                          <a:latin typeface="Arial" panose="020B0604020202020204" pitchFamily="34" charset="0"/>
                          <a:cs typeface="Arial" panose="020B0604020202020204" pitchFamily="34" charset="0"/>
                        </a:rPr>
                        <a:t> Total du passif </a:t>
                      </a:r>
                      <a:endParaRPr lang="fr-CH"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fr-CH" sz="1600" b="1"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ctr" fontAlgn="b"/>
                      <a:r>
                        <a:rPr lang="fr-CH" sz="2000" b="1" i="0" u="none" strike="noStrike" dirty="0">
                          <a:effectLst/>
                          <a:latin typeface="Arial" panose="020B0604020202020204" pitchFamily="34" charset="0"/>
                          <a:cs typeface="Arial" panose="020B0604020202020204" pitchFamily="34" charset="0"/>
                        </a:rPr>
                        <a:t>  </a:t>
                      </a:r>
                    </a:p>
                    <a:p>
                      <a:pPr algn="ctr" fontAlgn="b"/>
                      <a:r>
                        <a:rPr lang="fr-CH" sz="2000" b="1" i="0" u="none" strike="noStrike" dirty="0">
                          <a:effectLst/>
                          <a:latin typeface="Arial" panose="020B0604020202020204" pitchFamily="34" charset="0"/>
                          <a:cs typeface="Arial" panose="020B0604020202020204" pitchFamily="34" charset="0"/>
                        </a:rPr>
                        <a:t>146’203 </a:t>
                      </a:r>
                    </a:p>
                  </a:txBody>
                  <a:tcPr marL="0" marR="0" marT="0" marB="0" anchor="b"/>
                </a:tc>
                <a:tc>
                  <a:txBody>
                    <a:bodyPr/>
                    <a:lstStyle/>
                    <a:p>
                      <a:pPr algn="ctr" fontAlgn="b"/>
                      <a:r>
                        <a:rPr lang="fr-CH" sz="2000" b="0" i="0" u="none" strike="noStrike" dirty="0">
                          <a:effectLst/>
                          <a:latin typeface="Arial" panose="020B0604020202020204" pitchFamily="34" charset="0"/>
                          <a:cs typeface="Arial" panose="020B0604020202020204" pitchFamily="34" charset="0"/>
                        </a:rPr>
                        <a:t>         132’153 </a:t>
                      </a:r>
                    </a:p>
                  </a:txBody>
                  <a:tcPr marL="0" marR="0" marT="0"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4191206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95536" y="240388"/>
            <a:ext cx="8352927" cy="1151890"/>
          </a:xfrm>
          <a:prstGeom prst="rect">
            <a:avLst/>
          </a:prstGeom>
        </p:spPr>
      </p:pic>
      <p:sp>
        <p:nvSpPr>
          <p:cNvPr id="3" name="Espace réservé du contenu 2"/>
          <p:cNvSpPr>
            <a:spLocks noGrp="1"/>
          </p:cNvSpPr>
          <p:nvPr>
            <p:ph idx="1"/>
          </p:nvPr>
        </p:nvSpPr>
        <p:spPr/>
        <p:txBody>
          <a:bodyPr>
            <a:normAutofit/>
          </a:bodyPr>
          <a:lstStyle/>
          <a:p>
            <a:pPr marL="0" indent="0">
              <a:buNone/>
            </a:pPr>
            <a:endParaRPr lang="fr-CH" sz="3600" dirty="0"/>
          </a:p>
          <a:p>
            <a:pPr marL="0" indent="0">
              <a:buNone/>
            </a:pPr>
            <a:endParaRPr lang="fr-CH" sz="3600" dirty="0"/>
          </a:p>
        </p:txBody>
      </p:sp>
      <p:graphicFrame>
        <p:nvGraphicFramePr>
          <p:cNvPr id="6" name="Tableau 5"/>
          <p:cNvGraphicFramePr>
            <a:graphicFrameLocks noGrp="1"/>
          </p:cNvGraphicFramePr>
          <p:nvPr>
            <p:extLst>
              <p:ext uri="{D42A27DB-BD31-4B8C-83A1-F6EECF244321}">
                <p14:modId xmlns:p14="http://schemas.microsoft.com/office/powerpoint/2010/main" val="2413689295"/>
              </p:ext>
            </p:extLst>
          </p:nvPr>
        </p:nvGraphicFramePr>
        <p:xfrm>
          <a:off x="539552" y="1726442"/>
          <a:ext cx="7704856" cy="4891170"/>
        </p:xfrm>
        <a:graphic>
          <a:graphicData uri="http://schemas.openxmlformats.org/drawingml/2006/table">
            <a:tbl>
              <a:tblPr>
                <a:tableStyleId>{5C22544A-7EE6-4342-B048-85BDC9FD1C3A}</a:tableStyleId>
              </a:tblPr>
              <a:tblGrid>
                <a:gridCol w="4075902">
                  <a:extLst>
                    <a:ext uri="{9D8B030D-6E8A-4147-A177-3AD203B41FA5}">
                      <a16:colId xmlns:a16="http://schemas.microsoft.com/office/drawing/2014/main" val="20000"/>
                    </a:ext>
                  </a:extLst>
                </a:gridCol>
                <a:gridCol w="1968277">
                  <a:extLst>
                    <a:ext uri="{9D8B030D-6E8A-4147-A177-3AD203B41FA5}">
                      <a16:colId xmlns:a16="http://schemas.microsoft.com/office/drawing/2014/main" val="20001"/>
                    </a:ext>
                  </a:extLst>
                </a:gridCol>
                <a:gridCol w="1660677">
                  <a:extLst>
                    <a:ext uri="{9D8B030D-6E8A-4147-A177-3AD203B41FA5}">
                      <a16:colId xmlns:a16="http://schemas.microsoft.com/office/drawing/2014/main" val="20002"/>
                    </a:ext>
                  </a:extLst>
                </a:gridCol>
              </a:tblGrid>
              <a:tr h="284142">
                <a:tc>
                  <a:txBody>
                    <a:bodyPr/>
                    <a:lstStyle/>
                    <a:p>
                      <a:pPr algn="l" fontAlgn="b"/>
                      <a:r>
                        <a:rPr lang="fr-CH" sz="1200" b="1" i="0" u="none" strike="noStrike" dirty="0">
                          <a:effectLst/>
                          <a:latin typeface="Arial" panose="020B0604020202020204" pitchFamily="34" charset="0"/>
                          <a:cs typeface="Arial" panose="020B0604020202020204" pitchFamily="34" charset="0"/>
                        </a:rPr>
                        <a:t> COMPTE de PERTES &amp; PROFITS : </a:t>
                      </a:r>
                    </a:p>
                  </a:txBody>
                  <a:tcPr marL="0" marR="0" marT="0" marB="0" anchor="b"/>
                </a:tc>
                <a:tc>
                  <a:txBody>
                    <a:bodyPr/>
                    <a:lstStyle/>
                    <a:p>
                      <a:pPr algn="ctr" fontAlgn="b"/>
                      <a:r>
                        <a:rPr lang="fr-CH" sz="1200" b="0" i="0" u="none" strike="noStrike" dirty="0">
                          <a:effectLst/>
                          <a:latin typeface="Arial" panose="020B0604020202020204" pitchFamily="34" charset="0"/>
                          <a:cs typeface="Arial" panose="020B0604020202020204" pitchFamily="34" charset="0"/>
                        </a:rPr>
                        <a:t> Ex. 2018-19 </a:t>
                      </a:r>
                    </a:p>
                  </a:txBody>
                  <a:tcPr marL="0" marR="0" marT="0" marB="0" anchor="b"/>
                </a:tc>
                <a:tc>
                  <a:txBody>
                    <a:bodyPr/>
                    <a:lstStyle/>
                    <a:p>
                      <a:pPr algn="ctr" fontAlgn="b"/>
                      <a:r>
                        <a:rPr lang="fr-CH" sz="1200" b="0" i="0" u="none" strike="noStrike" dirty="0">
                          <a:effectLst/>
                          <a:latin typeface="Arial" panose="020B0604020202020204" pitchFamily="34" charset="0"/>
                          <a:cs typeface="Arial" panose="020B0604020202020204" pitchFamily="34" charset="0"/>
                        </a:rPr>
                        <a:t> Ex. 2017-18 </a:t>
                      </a:r>
                    </a:p>
                  </a:txBody>
                  <a:tcPr marL="0" marR="0" marT="0" marB="0" anchor="b"/>
                </a:tc>
                <a:extLst>
                  <a:ext uri="{0D108BD9-81ED-4DB2-BD59-A6C34878D82A}">
                    <a16:rowId xmlns:a16="http://schemas.microsoft.com/office/drawing/2014/main" val="10000"/>
                  </a:ext>
                </a:extLst>
              </a:tr>
              <a:tr h="284142">
                <a:tc>
                  <a:txBody>
                    <a:bodyPr/>
                    <a:lstStyle/>
                    <a:p>
                      <a:pPr algn="l" fontAlgn="b"/>
                      <a:r>
                        <a:rPr lang="fr-CH" sz="1200" b="0" i="0" u="none" strike="noStrike" dirty="0">
                          <a:effectLst/>
                          <a:latin typeface="Arial" panose="020B0604020202020204" pitchFamily="34" charset="0"/>
                          <a:cs typeface="Arial" panose="020B0604020202020204" pitchFamily="34" charset="0"/>
                        </a:rPr>
                        <a:t> Cotisations et dons encaissés </a:t>
                      </a:r>
                    </a:p>
                  </a:txBody>
                  <a:tcPr marL="0" marR="0" marT="0" marB="0" anchor="b"/>
                </a:tc>
                <a:tc>
                  <a:txBody>
                    <a:bodyPr/>
                    <a:lstStyle/>
                    <a:p>
                      <a:pPr algn="l" fontAlgn="b"/>
                      <a:r>
                        <a:rPr lang="fr-CH" sz="1200" b="0" i="0" u="none" strike="noStrike" dirty="0">
                          <a:effectLst/>
                          <a:latin typeface="Arial" panose="020B0604020202020204" pitchFamily="34" charset="0"/>
                          <a:cs typeface="Arial" panose="020B0604020202020204" pitchFamily="34" charset="0"/>
                        </a:rPr>
                        <a:t>                 35’860 </a:t>
                      </a:r>
                    </a:p>
                  </a:txBody>
                  <a:tcPr marL="0" marR="0" marT="0" marB="0" anchor="b"/>
                </a:tc>
                <a:tc>
                  <a:txBody>
                    <a:bodyPr/>
                    <a:lstStyle/>
                    <a:p>
                      <a:pPr algn="l" fontAlgn="b"/>
                      <a:r>
                        <a:rPr lang="fr-CH" sz="1200" b="0" i="0" u="none" strike="noStrike" dirty="0">
                          <a:effectLst/>
                          <a:latin typeface="Arial" panose="020B0604020202020204" pitchFamily="34" charset="0"/>
                          <a:cs typeface="Arial" panose="020B0604020202020204" pitchFamily="34" charset="0"/>
                        </a:rPr>
                        <a:t>          35’866</a:t>
                      </a:r>
                    </a:p>
                  </a:txBody>
                  <a:tcPr marL="0" marR="0" marT="0" marB="0" anchor="b"/>
                </a:tc>
                <a:extLst>
                  <a:ext uri="{0D108BD9-81ED-4DB2-BD59-A6C34878D82A}">
                    <a16:rowId xmlns:a16="http://schemas.microsoft.com/office/drawing/2014/main" val="10001"/>
                  </a:ext>
                </a:extLst>
              </a:tr>
              <a:tr h="409157">
                <a:tc>
                  <a:txBody>
                    <a:bodyPr/>
                    <a:lstStyle/>
                    <a:p>
                      <a:pPr algn="l" fontAlgn="b"/>
                      <a:r>
                        <a:rPr lang="fr-CH" sz="1200" b="0" i="1" u="none" strike="noStrike" dirty="0">
                          <a:effectLst/>
                          <a:latin typeface="Arial" panose="020B0604020202020204" pitchFamily="34" charset="0"/>
                          <a:cs typeface="Arial" panose="020B0604020202020204" pitchFamily="34" charset="0"/>
                        </a:rPr>
                        <a:t>    dont année en cours (janvier à avril) </a:t>
                      </a:r>
                    </a:p>
                  </a:txBody>
                  <a:tcPr marL="0" marR="0" marT="0" marB="0" anchor="b"/>
                </a:tc>
                <a:tc>
                  <a:txBody>
                    <a:bodyPr/>
                    <a:lstStyle/>
                    <a:p>
                      <a:pPr algn="l" fontAlgn="b"/>
                      <a:r>
                        <a:rPr lang="fr-CH" sz="1200" b="0" i="1" u="none" strike="noStrike" dirty="0">
                          <a:effectLst/>
                          <a:latin typeface="Arial" panose="020B0604020202020204" pitchFamily="34" charset="0"/>
                          <a:cs typeface="Arial" panose="020B0604020202020204" pitchFamily="34" charset="0"/>
                        </a:rPr>
                        <a:t>                 34’112</a:t>
                      </a:r>
                    </a:p>
                  </a:txBody>
                  <a:tcPr marL="0" marR="0" marT="0" marB="0" anchor="b"/>
                </a:tc>
                <a:tc>
                  <a:txBody>
                    <a:bodyPr/>
                    <a:lstStyle/>
                    <a:p>
                      <a:pPr algn="l" fontAlgn="b"/>
                      <a:r>
                        <a:rPr lang="fr-CH" sz="1200" b="0" i="1" u="none" strike="noStrike" dirty="0">
                          <a:effectLst/>
                          <a:latin typeface="Arial" panose="020B0604020202020204" pitchFamily="34" charset="0"/>
                          <a:cs typeface="Arial" panose="020B0604020202020204" pitchFamily="34" charset="0"/>
                        </a:rPr>
                        <a:t>         32’256</a:t>
                      </a:r>
                    </a:p>
                  </a:txBody>
                  <a:tcPr marL="0" marR="0" marT="0" marB="0" anchor="b"/>
                </a:tc>
                <a:extLst>
                  <a:ext uri="{0D108BD9-81ED-4DB2-BD59-A6C34878D82A}">
                    <a16:rowId xmlns:a16="http://schemas.microsoft.com/office/drawing/2014/main" val="10002"/>
                  </a:ext>
                </a:extLst>
              </a:tr>
              <a:tr h="406713">
                <a:tc>
                  <a:txBody>
                    <a:bodyPr/>
                    <a:lstStyle/>
                    <a:p>
                      <a:pPr algn="l" fontAlgn="b"/>
                      <a:r>
                        <a:rPr lang="fr-CH" sz="1200" b="0" i="1" u="none" strike="noStrike">
                          <a:effectLst/>
                          <a:latin typeface="Arial" panose="020B0604020202020204" pitchFamily="34" charset="0"/>
                          <a:cs typeface="Arial" panose="020B0604020202020204" pitchFamily="34" charset="0"/>
                        </a:rPr>
                        <a:t>    dont année précédente (mai à décembre) </a:t>
                      </a:r>
                    </a:p>
                  </a:txBody>
                  <a:tcPr marL="0" marR="0" marT="0" marB="0" anchor="b"/>
                </a:tc>
                <a:tc>
                  <a:txBody>
                    <a:bodyPr/>
                    <a:lstStyle/>
                    <a:p>
                      <a:pPr algn="l" fontAlgn="b"/>
                      <a:r>
                        <a:rPr lang="fr-CH" sz="1200" b="0" i="1" u="none" strike="noStrike" dirty="0">
                          <a:effectLst/>
                          <a:latin typeface="Arial" panose="020B0604020202020204" pitchFamily="34" charset="0"/>
                          <a:cs typeface="Arial" panose="020B0604020202020204" pitchFamily="34" charset="0"/>
                        </a:rPr>
                        <a:t>                   1’748 </a:t>
                      </a:r>
                    </a:p>
                  </a:txBody>
                  <a:tcPr marL="0" marR="0" marT="0" marB="0" anchor="b"/>
                </a:tc>
                <a:tc>
                  <a:txBody>
                    <a:bodyPr/>
                    <a:lstStyle/>
                    <a:p>
                      <a:pPr algn="l" fontAlgn="b"/>
                      <a:r>
                        <a:rPr lang="fr-CH" sz="1200" b="0" i="1" u="none" strike="noStrike" dirty="0">
                          <a:effectLst/>
                          <a:latin typeface="Arial" panose="020B0604020202020204" pitchFamily="34" charset="0"/>
                          <a:cs typeface="Arial" panose="020B0604020202020204" pitchFamily="34" charset="0"/>
                        </a:rPr>
                        <a:t>          3’610 </a:t>
                      </a:r>
                    </a:p>
                  </a:txBody>
                  <a:tcPr marL="0" marR="0" marT="0" marB="0" anchor="b"/>
                </a:tc>
                <a:extLst>
                  <a:ext uri="{0D108BD9-81ED-4DB2-BD59-A6C34878D82A}">
                    <a16:rowId xmlns:a16="http://schemas.microsoft.com/office/drawing/2014/main" val="10003"/>
                  </a:ext>
                </a:extLst>
              </a:tr>
              <a:tr h="198574">
                <a:tc>
                  <a:txBody>
                    <a:bodyPr/>
                    <a:lstStyle/>
                    <a:p>
                      <a:pPr algn="l" fontAlgn="b"/>
                      <a:r>
                        <a:rPr lang="fr-CH" sz="1200" b="0" i="0" u="none" strike="noStrike">
                          <a:effectLst/>
                          <a:latin typeface="Arial" panose="020B0604020202020204" pitchFamily="34" charset="0"/>
                          <a:cs typeface="Arial" panose="020B0604020202020204" pitchFamily="34" charset="0"/>
                        </a:rPr>
                        <a:t> Produits financiers </a:t>
                      </a:r>
                    </a:p>
                  </a:txBody>
                  <a:tcPr marL="0" marR="0" marT="0" marB="0" anchor="b"/>
                </a:tc>
                <a:tc>
                  <a:txBody>
                    <a:bodyPr/>
                    <a:lstStyle/>
                    <a:p>
                      <a:pPr algn="l" fontAlgn="b"/>
                      <a:endParaRPr lang="fr-CH" sz="1200" b="0" i="0"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r>
                        <a:rPr lang="fr-CH" sz="1200" b="0" i="0" u="none" strike="noStrike" dirty="0">
                          <a:effectLst/>
                          <a:latin typeface="Arial" panose="020B0604020202020204" pitchFamily="34" charset="0"/>
                          <a:cs typeface="Arial" panose="020B0604020202020204" pitchFamily="34" charset="0"/>
                        </a:rPr>
                        <a:t>                    </a:t>
                      </a:r>
                    </a:p>
                  </a:txBody>
                  <a:tcPr marL="0" marR="0" marT="0" marB="0" anchor="b"/>
                </a:tc>
                <a:extLst>
                  <a:ext uri="{0D108BD9-81ED-4DB2-BD59-A6C34878D82A}">
                    <a16:rowId xmlns:a16="http://schemas.microsoft.com/office/drawing/2014/main" val="10004"/>
                  </a:ext>
                </a:extLst>
              </a:tr>
              <a:tr h="284142">
                <a:tc>
                  <a:txBody>
                    <a:bodyPr/>
                    <a:lstStyle/>
                    <a:p>
                      <a:pPr algn="l" fontAlgn="b"/>
                      <a:endParaRPr lang="fr-CH" sz="1200" b="0" i="1"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fr-CH" sz="1200" b="0" i="1"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fr-CH" sz="1200" b="0" i="1"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5"/>
                  </a:ext>
                </a:extLst>
              </a:tr>
              <a:tr h="284142">
                <a:tc>
                  <a:txBody>
                    <a:bodyPr/>
                    <a:lstStyle/>
                    <a:p>
                      <a:pPr algn="l" fontAlgn="b"/>
                      <a:r>
                        <a:rPr lang="fr-CH" sz="1200" b="1" i="0" u="none" strike="noStrike">
                          <a:effectLst/>
                          <a:latin typeface="Arial" panose="020B0604020202020204" pitchFamily="34" charset="0"/>
                          <a:cs typeface="Arial" panose="020B0604020202020204" pitchFamily="34" charset="0"/>
                        </a:rPr>
                        <a:t> Charges: </a:t>
                      </a:r>
                    </a:p>
                  </a:txBody>
                  <a:tcPr marL="0" marR="0" marT="0" marB="0" anchor="b"/>
                </a:tc>
                <a:tc>
                  <a:txBody>
                    <a:bodyPr/>
                    <a:lstStyle/>
                    <a:p>
                      <a:pPr algn="l" fontAlgn="b"/>
                      <a:endParaRPr lang="fr-CH" sz="1200" b="0" i="0"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fr-CH" sz="1200" b="0" i="0"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06"/>
                  </a:ext>
                </a:extLst>
              </a:tr>
              <a:tr h="284142">
                <a:tc>
                  <a:txBody>
                    <a:bodyPr/>
                    <a:lstStyle/>
                    <a:p>
                      <a:pPr algn="l" fontAlgn="b"/>
                      <a:r>
                        <a:rPr lang="fr-CH" sz="1200" b="0" i="0" u="none" strike="noStrike">
                          <a:effectLst/>
                          <a:latin typeface="Arial" panose="020B0604020202020204" pitchFamily="34" charset="0"/>
                          <a:cs typeface="Arial" panose="020B0604020202020204" pitchFamily="34" charset="0"/>
                        </a:rPr>
                        <a:t> Coûts de l'information fournie aux adhérents </a:t>
                      </a:r>
                    </a:p>
                  </a:txBody>
                  <a:tcPr marL="0" marR="0" marT="0" marB="0" anchor="b"/>
                </a:tc>
                <a:tc>
                  <a:txBody>
                    <a:bodyPr/>
                    <a:lstStyle/>
                    <a:p>
                      <a:pPr algn="l" fontAlgn="b"/>
                      <a:r>
                        <a:rPr lang="fr-CH" sz="1200" b="0" i="0" u="none" strike="noStrike" dirty="0">
                          <a:effectLst/>
                          <a:latin typeface="Arial" panose="020B0604020202020204" pitchFamily="34" charset="0"/>
                          <a:cs typeface="Arial" panose="020B0604020202020204" pitchFamily="34" charset="0"/>
                        </a:rPr>
                        <a:t>                 15’522</a:t>
                      </a:r>
                    </a:p>
                  </a:txBody>
                  <a:tcPr marL="0" marR="0" marT="0" marB="0" anchor="b"/>
                </a:tc>
                <a:tc>
                  <a:txBody>
                    <a:bodyPr/>
                    <a:lstStyle/>
                    <a:p>
                      <a:pPr algn="l" fontAlgn="b"/>
                      <a:r>
                        <a:rPr lang="fr-CH" sz="1200" b="0" i="0" u="none" strike="noStrike" dirty="0">
                          <a:effectLst/>
                          <a:latin typeface="Arial" panose="020B0604020202020204" pitchFamily="34" charset="0"/>
                          <a:cs typeface="Arial" panose="020B0604020202020204" pitchFamily="34" charset="0"/>
                        </a:rPr>
                        <a:t>          17’971</a:t>
                      </a:r>
                    </a:p>
                  </a:txBody>
                  <a:tcPr marL="0" marR="0" marT="0" marB="0" anchor="b"/>
                </a:tc>
                <a:extLst>
                  <a:ext uri="{0D108BD9-81ED-4DB2-BD59-A6C34878D82A}">
                    <a16:rowId xmlns:a16="http://schemas.microsoft.com/office/drawing/2014/main" val="10007"/>
                  </a:ext>
                </a:extLst>
              </a:tr>
              <a:tr h="284142">
                <a:tc>
                  <a:txBody>
                    <a:bodyPr/>
                    <a:lstStyle/>
                    <a:p>
                      <a:pPr algn="l" fontAlgn="b"/>
                      <a:r>
                        <a:rPr lang="fr-CH" sz="1200" b="0" i="0" u="none" strike="noStrike" dirty="0">
                          <a:effectLst/>
                          <a:latin typeface="Arial" panose="020B0604020202020204" pitchFamily="34" charset="0"/>
                          <a:cs typeface="Arial" panose="020B0604020202020204" pitchFamily="34" charset="0"/>
                        </a:rPr>
                        <a:t> Coûts de l'acquisition de l'information  </a:t>
                      </a:r>
                    </a:p>
                  </a:txBody>
                  <a:tcPr marL="0" marR="0" marT="0" marB="0" anchor="b"/>
                </a:tc>
                <a:tc>
                  <a:txBody>
                    <a:bodyPr/>
                    <a:lstStyle/>
                    <a:p>
                      <a:pPr algn="l" fontAlgn="b"/>
                      <a:r>
                        <a:rPr lang="fr-CH" sz="1200" b="0" i="0" u="none" strike="noStrike" dirty="0">
                          <a:effectLst/>
                          <a:latin typeface="Arial" panose="020B0604020202020204" pitchFamily="34" charset="0"/>
                          <a:cs typeface="Arial" panose="020B0604020202020204" pitchFamily="34" charset="0"/>
                        </a:rPr>
                        <a:t>                   2’050</a:t>
                      </a:r>
                    </a:p>
                  </a:txBody>
                  <a:tcPr marL="0" marR="0" marT="0" marB="0" anchor="b"/>
                </a:tc>
                <a:tc>
                  <a:txBody>
                    <a:bodyPr/>
                    <a:lstStyle/>
                    <a:p>
                      <a:pPr algn="l" fontAlgn="b"/>
                      <a:r>
                        <a:rPr lang="fr-CH" sz="1200" b="0" i="1" u="none" strike="noStrike" dirty="0">
                          <a:effectLst/>
                          <a:latin typeface="Arial" panose="020B0604020202020204" pitchFamily="34" charset="0"/>
                          <a:cs typeface="Arial" panose="020B0604020202020204" pitchFamily="34" charset="0"/>
                        </a:rPr>
                        <a:t>            4’765</a:t>
                      </a:r>
                    </a:p>
                  </a:txBody>
                  <a:tcPr marL="0" marR="0" marT="0" marB="0" anchor="b"/>
                </a:tc>
                <a:extLst>
                  <a:ext uri="{0D108BD9-81ED-4DB2-BD59-A6C34878D82A}">
                    <a16:rowId xmlns:a16="http://schemas.microsoft.com/office/drawing/2014/main" val="10008"/>
                  </a:ext>
                </a:extLst>
              </a:tr>
              <a:tr h="284142">
                <a:tc>
                  <a:txBody>
                    <a:bodyPr/>
                    <a:lstStyle/>
                    <a:p>
                      <a:pPr algn="l" fontAlgn="b"/>
                      <a:r>
                        <a:rPr lang="fr-CH" sz="1200" b="0" i="0" u="none" strike="noStrike" dirty="0">
                          <a:effectLst/>
                          <a:latin typeface="Arial" panose="020B0604020202020204" pitchFamily="34" charset="0"/>
                          <a:cs typeface="Arial" panose="020B0604020202020204" pitchFamily="34" charset="0"/>
                        </a:rPr>
                        <a:t> Frais juridiques  </a:t>
                      </a:r>
                    </a:p>
                  </a:txBody>
                  <a:tcPr marL="0" marR="0" marT="0" marB="0" anchor="b"/>
                </a:tc>
                <a:tc>
                  <a:txBody>
                    <a:bodyPr/>
                    <a:lstStyle/>
                    <a:p>
                      <a:pPr algn="l" fontAlgn="b"/>
                      <a:r>
                        <a:rPr lang="fr-CH" sz="1200" b="0" i="0" u="none" strike="noStrike" dirty="0">
                          <a:effectLst/>
                          <a:latin typeface="Arial" panose="020B0604020202020204" pitchFamily="34" charset="0"/>
                          <a:cs typeface="Arial" panose="020B0604020202020204" pitchFamily="34" charset="0"/>
                        </a:rPr>
                        <a:t>                       </a:t>
                      </a:r>
                    </a:p>
                  </a:txBody>
                  <a:tcPr marL="0" marR="0" marT="0" marB="0" anchor="b"/>
                </a:tc>
                <a:tc>
                  <a:txBody>
                    <a:bodyPr/>
                    <a:lstStyle/>
                    <a:p>
                      <a:pPr algn="l" fontAlgn="b"/>
                      <a:r>
                        <a:rPr lang="fr-CH" sz="1200" b="0" i="0" u="none" strike="noStrike" dirty="0">
                          <a:effectLst/>
                          <a:latin typeface="Arial" panose="020B0604020202020204" pitchFamily="34" charset="0"/>
                          <a:cs typeface="Arial" panose="020B0604020202020204" pitchFamily="34" charset="0"/>
                        </a:rPr>
                        <a:t>            3’351 </a:t>
                      </a:r>
                    </a:p>
                  </a:txBody>
                  <a:tcPr marL="0" marR="0" marT="0" marB="0" anchor="b"/>
                </a:tc>
                <a:extLst>
                  <a:ext uri="{0D108BD9-81ED-4DB2-BD59-A6C34878D82A}">
                    <a16:rowId xmlns:a16="http://schemas.microsoft.com/office/drawing/2014/main" val="10009"/>
                  </a:ext>
                </a:extLst>
              </a:tr>
              <a:tr h="284142">
                <a:tc>
                  <a:txBody>
                    <a:bodyPr/>
                    <a:lstStyle/>
                    <a:p>
                      <a:pPr algn="l" fontAlgn="b"/>
                      <a:r>
                        <a:rPr lang="fr-CH" sz="1200" b="0" i="0" u="none" strike="noStrike">
                          <a:effectLst/>
                          <a:latin typeface="Arial" panose="020B0604020202020204" pitchFamily="34" charset="0"/>
                          <a:cs typeface="Arial" panose="020B0604020202020204" pitchFamily="34" charset="0"/>
                        </a:rPr>
                        <a:t> Frais divers (CCP, comité) </a:t>
                      </a:r>
                    </a:p>
                  </a:txBody>
                  <a:tcPr marL="0" marR="0" marT="0" marB="0" anchor="b"/>
                </a:tc>
                <a:tc>
                  <a:txBody>
                    <a:bodyPr/>
                    <a:lstStyle/>
                    <a:p>
                      <a:pPr algn="l" fontAlgn="b"/>
                      <a:r>
                        <a:rPr lang="fr-CH" sz="1200" b="0" i="0" u="none" strike="noStrike" dirty="0">
                          <a:effectLst/>
                          <a:latin typeface="Arial" panose="020B0604020202020204" pitchFamily="34" charset="0"/>
                          <a:cs typeface="Arial" panose="020B0604020202020204" pitchFamily="34" charset="0"/>
                        </a:rPr>
                        <a:t>                      559</a:t>
                      </a:r>
                    </a:p>
                  </a:txBody>
                  <a:tcPr marL="0" marR="0" marT="0" marB="0" anchor="b"/>
                </a:tc>
                <a:tc>
                  <a:txBody>
                    <a:bodyPr/>
                    <a:lstStyle/>
                    <a:p>
                      <a:pPr algn="l" fontAlgn="b"/>
                      <a:r>
                        <a:rPr lang="fr-CH" sz="1200" b="0" i="0" u="none" strike="noStrike" dirty="0">
                          <a:effectLst/>
                          <a:latin typeface="Arial" panose="020B0604020202020204" pitchFamily="34" charset="0"/>
                          <a:cs typeface="Arial" panose="020B0604020202020204" pitchFamily="34" charset="0"/>
                        </a:rPr>
                        <a:t>             1’043 </a:t>
                      </a:r>
                    </a:p>
                  </a:txBody>
                  <a:tcPr marL="0" marR="0" marT="0" marB="0" anchor="b"/>
                </a:tc>
                <a:extLst>
                  <a:ext uri="{0D108BD9-81ED-4DB2-BD59-A6C34878D82A}">
                    <a16:rowId xmlns:a16="http://schemas.microsoft.com/office/drawing/2014/main" val="3732452965"/>
                  </a:ext>
                </a:extLst>
              </a:tr>
              <a:tr h="284142">
                <a:tc>
                  <a:txBody>
                    <a:bodyPr/>
                    <a:lstStyle/>
                    <a:p>
                      <a:pPr algn="l" fontAlgn="b"/>
                      <a:r>
                        <a:rPr lang="fr-CH" sz="1200" b="0" i="0" u="none" strike="noStrike">
                          <a:effectLst/>
                          <a:latin typeface="Arial" panose="020B0604020202020204" pitchFamily="34" charset="0"/>
                          <a:cs typeface="Arial" panose="020B0604020202020204" pitchFamily="34" charset="0"/>
                        </a:rPr>
                        <a:t> Provision pour opérations futures </a:t>
                      </a:r>
                    </a:p>
                  </a:txBody>
                  <a:tcPr marL="0" marR="0" marT="0" marB="0" anchor="b"/>
                </a:tc>
                <a:tc>
                  <a:txBody>
                    <a:bodyPr/>
                    <a:lstStyle/>
                    <a:p>
                      <a:pPr algn="l" fontAlgn="b"/>
                      <a:r>
                        <a:rPr lang="fr-CH" sz="1200" b="0" i="0" u="none" strike="noStrike" dirty="0">
                          <a:effectLst/>
                          <a:latin typeface="Arial" panose="020B0604020202020204" pitchFamily="34" charset="0"/>
                          <a:cs typeface="Arial" panose="020B0604020202020204" pitchFamily="34" charset="0"/>
                        </a:rPr>
                        <a:t>                 17’000</a:t>
                      </a:r>
                    </a:p>
                  </a:txBody>
                  <a:tcPr marL="0" marR="0" marT="0" marB="0" anchor="b"/>
                </a:tc>
                <a:tc>
                  <a:txBody>
                    <a:bodyPr/>
                    <a:lstStyle/>
                    <a:p>
                      <a:pPr algn="l" fontAlgn="b"/>
                      <a:r>
                        <a:rPr lang="fr-CH" sz="1200" b="0" i="0" u="none" strike="noStrike" dirty="0">
                          <a:effectLst/>
                          <a:latin typeface="Arial" panose="020B0604020202020204" pitchFamily="34" charset="0"/>
                          <a:cs typeface="Arial" panose="020B0604020202020204" pitchFamily="34" charset="0"/>
                        </a:rPr>
                        <a:t>             8'000 </a:t>
                      </a:r>
                    </a:p>
                  </a:txBody>
                  <a:tcPr marL="0" marR="0" marT="0" marB="0" anchor="b"/>
                </a:tc>
                <a:extLst>
                  <a:ext uri="{0D108BD9-81ED-4DB2-BD59-A6C34878D82A}">
                    <a16:rowId xmlns:a16="http://schemas.microsoft.com/office/drawing/2014/main" val="10010"/>
                  </a:ext>
                </a:extLst>
              </a:tr>
              <a:tr h="284142">
                <a:tc>
                  <a:txBody>
                    <a:bodyPr/>
                    <a:lstStyle/>
                    <a:p>
                      <a:pPr algn="l" fontAlgn="b"/>
                      <a:r>
                        <a:rPr lang="fr-CH" sz="1200" b="0" i="1" u="none" strike="noStrike">
                          <a:effectLst/>
                          <a:latin typeface="Arial" panose="020B0604020202020204" pitchFamily="34" charset="0"/>
                          <a:cs typeface="Arial" panose="020B0604020202020204" pitchFamily="34" charset="0"/>
                        </a:rPr>
                        <a:t> Total des Charges </a:t>
                      </a:r>
                    </a:p>
                  </a:txBody>
                  <a:tcPr marL="0" marR="0" marT="0" marB="0" anchor="b"/>
                </a:tc>
                <a:tc>
                  <a:txBody>
                    <a:bodyPr/>
                    <a:lstStyle/>
                    <a:p>
                      <a:pPr algn="l" fontAlgn="b"/>
                      <a:r>
                        <a:rPr lang="fr-CH" sz="1200" b="0" i="1" u="none" strike="noStrike" dirty="0">
                          <a:effectLst/>
                          <a:latin typeface="Arial" panose="020B0604020202020204" pitchFamily="34" charset="0"/>
                          <a:cs typeface="Arial" panose="020B0604020202020204" pitchFamily="34" charset="0"/>
                        </a:rPr>
                        <a:t>                 35’131</a:t>
                      </a:r>
                    </a:p>
                  </a:txBody>
                  <a:tcPr marL="0" marR="0" marT="0" marB="0" anchor="b"/>
                </a:tc>
                <a:tc>
                  <a:txBody>
                    <a:bodyPr/>
                    <a:lstStyle/>
                    <a:p>
                      <a:pPr algn="l" fontAlgn="b"/>
                      <a:r>
                        <a:rPr lang="fr-CH" sz="1200" b="0" i="1" u="none" strike="noStrike" dirty="0">
                          <a:effectLst/>
                          <a:latin typeface="Arial" panose="020B0604020202020204" pitchFamily="34" charset="0"/>
                          <a:cs typeface="Arial" panose="020B0604020202020204" pitchFamily="34" charset="0"/>
                        </a:rPr>
                        <a:t>         35’130</a:t>
                      </a:r>
                    </a:p>
                  </a:txBody>
                  <a:tcPr marL="0" marR="0" marT="0" marB="0" anchor="b"/>
                </a:tc>
                <a:extLst>
                  <a:ext uri="{0D108BD9-81ED-4DB2-BD59-A6C34878D82A}">
                    <a16:rowId xmlns:a16="http://schemas.microsoft.com/office/drawing/2014/main" val="10011"/>
                  </a:ext>
                </a:extLst>
              </a:tr>
              <a:tr h="284142">
                <a:tc>
                  <a:txBody>
                    <a:bodyPr/>
                    <a:lstStyle/>
                    <a:p>
                      <a:pPr algn="l" fontAlgn="b"/>
                      <a:endParaRPr lang="fr-CH" sz="1200" b="0" i="1" u="none" strike="noStrike">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fr-CH" sz="1200" b="0" i="1" u="none" strike="noStrike" dirty="0">
                        <a:effectLst/>
                        <a:latin typeface="Arial" panose="020B0604020202020204" pitchFamily="34" charset="0"/>
                        <a:cs typeface="Arial" panose="020B0604020202020204" pitchFamily="34" charset="0"/>
                      </a:endParaRPr>
                    </a:p>
                  </a:txBody>
                  <a:tcPr marL="0" marR="0" marT="0" marB="0" anchor="b"/>
                </a:tc>
                <a:tc>
                  <a:txBody>
                    <a:bodyPr/>
                    <a:lstStyle/>
                    <a:p>
                      <a:pPr algn="l" fontAlgn="b"/>
                      <a:endParaRPr lang="fr-CH" sz="1200" b="0" i="1" u="none" strike="noStrike" dirty="0">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10012"/>
                  </a:ext>
                </a:extLst>
              </a:tr>
              <a:tr h="284142">
                <a:tc>
                  <a:txBody>
                    <a:bodyPr/>
                    <a:lstStyle/>
                    <a:p>
                      <a:pPr algn="l" fontAlgn="b"/>
                      <a:r>
                        <a:rPr lang="fr-CH" sz="1200" b="1" i="0" u="none" strike="noStrike">
                          <a:effectLst/>
                          <a:latin typeface="Arial" panose="020B0604020202020204" pitchFamily="34" charset="0"/>
                          <a:cs typeface="Arial" panose="020B0604020202020204" pitchFamily="34" charset="0"/>
                        </a:rPr>
                        <a:t> Bénéfice/(Perte)   de l'exercice </a:t>
                      </a:r>
                    </a:p>
                  </a:txBody>
                  <a:tcPr marL="0" marR="0" marT="0" marB="0" anchor="b"/>
                </a:tc>
                <a:tc>
                  <a:txBody>
                    <a:bodyPr/>
                    <a:lstStyle/>
                    <a:p>
                      <a:pPr algn="l" fontAlgn="b"/>
                      <a:r>
                        <a:rPr lang="fr-CH" sz="1200" b="0" i="0" u="none" strike="noStrike" dirty="0">
                          <a:effectLst/>
                          <a:latin typeface="Arial" panose="020B0604020202020204" pitchFamily="34" charset="0"/>
                          <a:cs typeface="Arial" panose="020B0604020202020204" pitchFamily="34" charset="0"/>
                        </a:rPr>
                        <a:t>                      728</a:t>
                      </a:r>
                    </a:p>
                  </a:txBody>
                  <a:tcPr marL="0" marR="0" marT="0" marB="0" anchor="b"/>
                </a:tc>
                <a:tc>
                  <a:txBody>
                    <a:bodyPr/>
                    <a:lstStyle/>
                    <a:p>
                      <a:pPr algn="l" fontAlgn="b"/>
                      <a:r>
                        <a:rPr lang="fr-CH" sz="1200" b="0" i="0" u="none" strike="noStrike" dirty="0">
                          <a:effectLst/>
                          <a:latin typeface="Arial" panose="020B0604020202020204" pitchFamily="34" charset="0"/>
                          <a:cs typeface="Arial" panose="020B0604020202020204" pitchFamily="34" charset="0"/>
                        </a:rPr>
                        <a:t>               736</a:t>
                      </a:r>
                    </a:p>
                  </a:txBody>
                  <a:tcPr marL="0" marR="0" marT="0" marB="0" anchor="b"/>
                </a:tc>
                <a:extLst>
                  <a:ext uri="{0D108BD9-81ED-4DB2-BD59-A6C34878D82A}">
                    <a16:rowId xmlns:a16="http://schemas.microsoft.com/office/drawing/2014/main" val="10013"/>
                  </a:ext>
                </a:extLst>
              </a:tr>
              <a:tr h="284142">
                <a:tc>
                  <a:txBody>
                    <a:bodyPr/>
                    <a:lstStyle/>
                    <a:p>
                      <a:pPr algn="l" fontAlgn="b"/>
                      <a:r>
                        <a:rPr lang="fr-CH" sz="1200" b="0" i="0" u="none" strike="noStrike">
                          <a:effectLst/>
                          <a:latin typeface="Arial" panose="020B0604020202020204" pitchFamily="34" charset="0"/>
                          <a:cs typeface="Arial" panose="020B0604020202020204" pitchFamily="34" charset="0"/>
                        </a:rPr>
                        <a:t> Bénéfice (Perte) reportée exercice précédent </a:t>
                      </a:r>
                    </a:p>
                  </a:txBody>
                  <a:tcPr marL="0" marR="0" marT="0" marB="0" anchor="b"/>
                </a:tc>
                <a:tc>
                  <a:txBody>
                    <a:bodyPr/>
                    <a:lstStyle/>
                    <a:p>
                      <a:pPr algn="l" fontAlgn="b"/>
                      <a:r>
                        <a:rPr lang="fr-CH" sz="1200" b="0" i="0" u="none" strike="noStrike" dirty="0">
                          <a:effectLst/>
                          <a:latin typeface="Arial" panose="020B0604020202020204" pitchFamily="34" charset="0"/>
                          <a:cs typeface="Arial" panose="020B0604020202020204" pitchFamily="34" charset="0"/>
                        </a:rPr>
                        <a:t>                   3’475</a:t>
                      </a:r>
                    </a:p>
                  </a:txBody>
                  <a:tcPr marL="0" marR="0" marT="0" marB="0" anchor="b"/>
                </a:tc>
                <a:tc>
                  <a:txBody>
                    <a:bodyPr/>
                    <a:lstStyle/>
                    <a:p>
                      <a:pPr algn="l" fontAlgn="b"/>
                      <a:r>
                        <a:rPr lang="fr-CH" sz="1200" b="0" i="0" u="none" strike="noStrike" dirty="0">
                          <a:effectLst/>
                          <a:latin typeface="Arial" panose="020B0604020202020204" pitchFamily="34" charset="0"/>
                          <a:cs typeface="Arial" panose="020B0604020202020204" pitchFamily="34" charset="0"/>
                        </a:rPr>
                        <a:t>            2’739</a:t>
                      </a:r>
                    </a:p>
                  </a:txBody>
                  <a:tcPr marL="0" marR="0" marT="0" marB="0" anchor="b"/>
                </a:tc>
                <a:extLst>
                  <a:ext uri="{0D108BD9-81ED-4DB2-BD59-A6C34878D82A}">
                    <a16:rowId xmlns:a16="http://schemas.microsoft.com/office/drawing/2014/main" val="10014"/>
                  </a:ext>
                </a:extLst>
              </a:tr>
              <a:tr h="74715">
                <a:tc>
                  <a:txBody>
                    <a:bodyPr/>
                    <a:lstStyle/>
                    <a:p>
                      <a:pPr algn="l" fontAlgn="b"/>
                      <a:r>
                        <a:rPr lang="fr-CH" sz="1200" b="0" i="0" u="none" strike="noStrike">
                          <a:effectLst/>
                          <a:latin typeface="Arial" panose="020B0604020202020204" pitchFamily="34" charset="0"/>
                          <a:cs typeface="Arial" panose="020B0604020202020204" pitchFamily="34" charset="0"/>
                        </a:rPr>
                        <a:t> Bénéfice reporté au bilan </a:t>
                      </a:r>
                    </a:p>
                  </a:txBody>
                  <a:tcPr marL="0" marR="0" marT="0" marB="0" anchor="b"/>
                </a:tc>
                <a:tc>
                  <a:txBody>
                    <a:bodyPr/>
                    <a:lstStyle/>
                    <a:p>
                      <a:pPr algn="l" fontAlgn="b"/>
                      <a:r>
                        <a:rPr lang="fr-CH" sz="1200" b="0" i="0" u="none" strike="noStrike" dirty="0">
                          <a:effectLst/>
                          <a:latin typeface="Arial" panose="020B0604020202020204" pitchFamily="34" charset="0"/>
                          <a:cs typeface="Arial" panose="020B0604020202020204" pitchFamily="34" charset="0"/>
                        </a:rPr>
                        <a:t>                   4’203 </a:t>
                      </a:r>
                    </a:p>
                  </a:txBody>
                  <a:tcPr marL="0" marR="0" marT="0" marB="0" anchor="b"/>
                </a:tc>
                <a:tc>
                  <a:txBody>
                    <a:bodyPr/>
                    <a:lstStyle/>
                    <a:p>
                      <a:pPr algn="l" fontAlgn="b"/>
                      <a:r>
                        <a:rPr lang="fr-CH" sz="1200" b="0" i="0" u="none" strike="noStrike" dirty="0">
                          <a:effectLst/>
                          <a:latin typeface="Arial" panose="020B0604020202020204" pitchFamily="34" charset="0"/>
                          <a:cs typeface="Arial" panose="020B0604020202020204" pitchFamily="34" charset="0"/>
                        </a:rPr>
                        <a:t>            3’475</a:t>
                      </a:r>
                    </a:p>
                  </a:txBody>
                  <a:tcPr marL="0" marR="0" marT="0" marB="0" anchor="b"/>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27101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95536" y="260648"/>
            <a:ext cx="8352927" cy="1151890"/>
          </a:xfrm>
          <a:prstGeom prst="rect">
            <a:avLst/>
          </a:prstGeom>
        </p:spPr>
      </p:pic>
      <p:graphicFrame>
        <p:nvGraphicFramePr>
          <p:cNvPr id="4" name="Tableau 3">
            <a:extLst>
              <a:ext uri="{FF2B5EF4-FFF2-40B4-BE49-F238E27FC236}">
                <a16:creationId xmlns:a16="http://schemas.microsoft.com/office/drawing/2014/main" id="{21188B18-563F-4AB9-AF88-F20181FA6C72}"/>
              </a:ext>
            </a:extLst>
          </p:cNvPr>
          <p:cNvGraphicFramePr>
            <a:graphicFrameLocks noGrp="1"/>
          </p:cNvGraphicFramePr>
          <p:nvPr>
            <p:extLst>
              <p:ext uri="{D42A27DB-BD31-4B8C-83A1-F6EECF244321}">
                <p14:modId xmlns:p14="http://schemas.microsoft.com/office/powerpoint/2010/main" val="644953040"/>
              </p:ext>
            </p:extLst>
          </p:nvPr>
        </p:nvGraphicFramePr>
        <p:xfrm>
          <a:off x="827584" y="1595098"/>
          <a:ext cx="7488832" cy="5030064"/>
        </p:xfrm>
        <a:graphic>
          <a:graphicData uri="http://schemas.openxmlformats.org/drawingml/2006/table">
            <a:tbl>
              <a:tblPr>
                <a:tableStyleId>{5C22544A-7EE6-4342-B048-85BDC9FD1C3A}</a:tableStyleId>
              </a:tblPr>
              <a:tblGrid>
                <a:gridCol w="3156288">
                  <a:extLst>
                    <a:ext uri="{9D8B030D-6E8A-4147-A177-3AD203B41FA5}">
                      <a16:colId xmlns:a16="http://schemas.microsoft.com/office/drawing/2014/main" val="3029832214"/>
                    </a:ext>
                  </a:extLst>
                </a:gridCol>
                <a:gridCol w="1215465">
                  <a:extLst>
                    <a:ext uri="{9D8B030D-6E8A-4147-A177-3AD203B41FA5}">
                      <a16:colId xmlns:a16="http://schemas.microsoft.com/office/drawing/2014/main" val="2857594196"/>
                    </a:ext>
                  </a:extLst>
                </a:gridCol>
                <a:gridCol w="1215465">
                  <a:extLst>
                    <a:ext uri="{9D8B030D-6E8A-4147-A177-3AD203B41FA5}">
                      <a16:colId xmlns:a16="http://schemas.microsoft.com/office/drawing/2014/main" val="578618537"/>
                    </a:ext>
                  </a:extLst>
                </a:gridCol>
                <a:gridCol w="1019422">
                  <a:extLst>
                    <a:ext uri="{9D8B030D-6E8A-4147-A177-3AD203B41FA5}">
                      <a16:colId xmlns:a16="http://schemas.microsoft.com/office/drawing/2014/main" val="1397403443"/>
                    </a:ext>
                  </a:extLst>
                </a:gridCol>
                <a:gridCol w="882192">
                  <a:extLst>
                    <a:ext uri="{9D8B030D-6E8A-4147-A177-3AD203B41FA5}">
                      <a16:colId xmlns:a16="http://schemas.microsoft.com/office/drawing/2014/main" val="1711210842"/>
                    </a:ext>
                  </a:extLst>
                </a:gridCol>
              </a:tblGrid>
              <a:tr h="1617878">
                <a:tc rowSpan="2">
                  <a:txBody>
                    <a:bodyPr/>
                    <a:lstStyle/>
                    <a:p>
                      <a:pPr algn="l" rtl="0" fontAlgn="b"/>
                      <a:r>
                        <a:rPr lang="fr-CH" sz="1200" u="none" strike="noStrike" dirty="0">
                          <a:effectLst/>
                          <a:latin typeface="Arial" panose="020B0604020202020204" pitchFamily="34" charset="0"/>
                          <a:cs typeface="Arial" panose="020B0604020202020204" pitchFamily="34" charset="0"/>
                        </a:rPr>
                        <a:t> </a:t>
                      </a:r>
                      <a:r>
                        <a:rPr lang="fr-CH" sz="1200" b="1" u="none" strike="noStrike" dirty="0">
                          <a:effectLst/>
                          <a:latin typeface="Arial" panose="020B0604020202020204" pitchFamily="34" charset="0"/>
                          <a:cs typeface="Arial" panose="020B0604020202020204" pitchFamily="34" charset="0"/>
                        </a:rPr>
                        <a:t>Nombre de cotisants par année calendaire: </a:t>
                      </a:r>
                      <a:endParaRPr lang="fr-CH" sz="12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rowSpan="2">
                  <a:txBody>
                    <a:bodyPr/>
                    <a:lstStyle/>
                    <a:p>
                      <a:pPr algn="ctr" rtl="0" fontAlgn="b"/>
                      <a:r>
                        <a:rPr lang="fr-CH" sz="1200" u="none" strike="noStrike" dirty="0">
                          <a:effectLst/>
                          <a:latin typeface="Arial" panose="020B0604020202020204" pitchFamily="34" charset="0"/>
                          <a:cs typeface="Arial" panose="020B0604020202020204" pitchFamily="34" charset="0"/>
                        </a:rPr>
                        <a:t>2016</a:t>
                      </a:r>
                      <a:endParaRPr lang="fr-CH"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rowSpan="2">
                  <a:txBody>
                    <a:bodyPr/>
                    <a:lstStyle/>
                    <a:p>
                      <a:pPr algn="ctr" rtl="0" fontAlgn="b"/>
                      <a:r>
                        <a:rPr lang="fr-CH" sz="1200" u="none" strike="noStrike" dirty="0">
                          <a:effectLst/>
                          <a:latin typeface="Arial" panose="020B0604020202020204" pitchFamily="34" charset="0"/>
                          <a:cs typeface="Arial" panose="020B0604020202020204" pitchFamily="34" charset="0"/>
                        </a:rPr>
                        <a:t>2017</a:t>
                      </a:r>
                      <a:endParaRPr lang="fr-CH"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ctr" rtl="0" fontAlgn="b"/>
                      <a:r>
                        <a:rPr lang="fr-CH" sz="1200" u="none" strike="noStrike">
                          <a:effectLst/>
                          <a:latin typeface="Arial" panose="020B0604020202020204" pitchFamily="34" charset="0"/>
                          <a:cs typeface="Arial" panose="020B0604020202020204" pitchFamily="34" charset="0"/>
                        </a:rPr>
                        <a:t>           </a:t>
                      </a:r>
                      <a:endParaRPr lang="fr-CH" sz="1200" b="1"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ctr" fontAlgn="b"/>
                      <a:endParaRPr lang="fr-CH" sz="1100" b="0"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1460558842"/>
                  </a:ext>
                </a:extLst>
              </a:tr>
              <a:tr h="203947">
                <a:tc vMerge="1">
                  <a:txBody>
                    <a:bodyPr/>
                    <a:lstStyle/>
                    <a:p>
                      <a:endParaRPr lang="fr-CH"/>
                    </a:p>
                  </a:txBody>
                  <a:tcPr/>
                </a:tc>
                <a:tc vMerge="1">
                  <a:txBody>
                    <a:bodyPr/>
                    <a:lstStyle/>
                    <a:p>
                      <a:endParaRPr lang="fr-CH"/>
                    </a:p>
                  </a:txBody>
                  <a:tcPr/>
                </a:tc>
                <a:tc vMerge="1">
                  <a:txBody>
                    <a:bodyPr/>
                    <a:lstStyle/>
                    <a:p>
                      <a:endParaRPr lang="fr-CH"/>
                    </a:p>
                  </a:txBody>
                  <a:tcPr/>
                </a:tc>
                <a:tc>
                  <a:txBody>
                    <a:bodyPr/>
                    <a:lstStyle/>
                    <a:p>
                      <a:pPr algn="ctr" rtl="0" fontAlgn="b"/>
                      <a:r>
                        <a:rPr lang="fr-CH" sz="1200" u="none" strike="noStrike" dirty="0">
                          <a:effectLst/>
                          <a:latin typeface="Arial" panose="020B0604020202020204" pitchFamily="34" charset="0"/>
                          <a:cs typeface="Arial" panose="020B0604020202020204" pitchFamily="34" charset="0"/>
                        </a:rPr>
                        <a:t> 2018</a:t>
                      </a:r>
                      <a:endParaRPr lang="fr-CH" sz="12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ctr" rtl="0" fontAlgn="b"/>
                      <a:r>
                        <a:rPr lang="fr-CH" sz="1200" u="none" strike="noStrike" dirty="0">
                          <a:effectLst/>
                          <a:latin typeface="Arial" panose="020B0604020202020204" pitchFamily="34" charset="0"/>
                          <a:cs typeface="Arial" panose="020B0604020202020204" pitchFamily="34" charset="0"/>
                        </a:rPr>
                        <a:t> 2019</a:t>
                      </a:r>
                      <a:endParaRPr lang="fr-CH" sz="1200" b="1"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2228403468"/>
                  </a:ext>
                </a:extLst>
              </a:tr>
              <a:tr h="225518">
                <a:tc>
                  <a:txBody>
                    <a:bodyPr/>
                    <a:lstStyle/>
                    <a:p>
                      <a:pPr algn="l" rtl="0" fontAlgn="b"/>
                      <a:r>
                        <a:rPr lang="fr-CH" sz="1200" u="none" strike="noStrike" dirty="0">
                          <a:effectLst/>
                          <a:latin typeface="Arial" panose="020B0604020202020204" pitchFamily="34" charset="0"/>
                          <a:cs typeface="Arial" panose="020B0604020202020204" pitchFamily="34" charset="0"/>
                        </a:rPr>
                        <a:t>      période janvier - avril </a:t>
                      </a:r>
                      <a:endParaRPr lang="fr-CH"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rtl="0" fontAlgn="b"/>
                      <a:r>
                        <a:rPr lang="fr-CH" sz="1200" u="none" strike="noStrike" dirty="0">
                          <a:effectLst/>
                          <a:latin typeface="Arial" panose="020B0604020202020204" pitchFamily="34" charset="0"/>
                          <a:cs typeface="Arial" panose="020B0604020202020204" pitchFamily="34" charset="0"/>
                        </a:rPr>
                        <a:t>965</a:t>
                      </a:r>
                      <a:endParaRPr lang="fr-CH"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rtl="0" fontAlgn="b"/>
                      <a:r>
                        <a:rPr lang="fr-CH" sz="1200" b="0" i="0" u="none" strike="noStrike" dirty="0">
                          <a:solidFill>
                            <a:srgbClr val="000000"/>
                          </a:solidFill>
                          <a:effectLst/>
                          <a:latin typeface="Arial" panose="020B0604020202020204" pitchFamily="34" charset="0"/>
                          <a:cs typeface="Arial" panose="020B0604020202020204" pitchFamily="34" charset="0"/>
                        </a:rPr>
                        <a:t>817</a:t>
                      </a:r>
                    </a:p>
                  </a:txBody>
                  <a:tcPr marL="3810" marR="3810" marT="3810" marB="0" anchor="b"/>
                </a:tc>
                <a:tc>
                  <a:txBody>
                    <a:bodyPr/>
                    <a:lstStyle/>
                    <a:p>
                      <a:pPr algn="l" rtl="0" fontAlgn="b"/>
                      <a:r>
                        <a:rPr lang="fr-CH" sz="1200" u="none" strike="noStrike" dirty="0">
                          <a:effectLst/>
                          <a:latin typeface="Arial" panose="020B0604020202020204" pitchFamily="34" charset="0"/>
                          <a:cs typeface="Arial" panose="020B0604020202020204" pitchFamily="34" charset="0"/>
                        </a:rPr>
                        <a:t>831</a:t>
                      </a:r>
                      <a:endParaRPr lang="fr-CH"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rtl="0" fontAlgn="b"/>
                      <a:r>
                        <a:rPr lang="fr-CH" sz="1200" b="1" i="0" u="none" strike="noStrike" dirty="0">
                          <a:solidFill>
                            <a:srgbClr val="000000"/>
                          </a:solidFill>
                          <a:effectLst/>
                          <a:latin typeface="Arial" panose="020B0604020202020204" pitchFamily="34" charset="0"/>
                          <a:cs typeface="Arial" panose="020B0604020202020204" pitchFamily="34" charset="0"/>
                        </a:rPr>
                        <a:t>908</a:t>
                      </a:r>
                    </a:p>
                  </a:txBody>
                  <a:tcPr marL="3810" marR="3810" marT="3810" marB="0" anchor="b"/>
                </a:tc>
                <a:extLst>
                  <a:ext uri="{0D108BD9-81ED-4DB2-BD59-A6C34878D82A}">
                    <a16:rowId xmlns:a16="http://schemas.microsoft.com/office/drawing/2014/main" val="3449256433"/>
                  </a:ext>
                </a:extLst>
              </a:tr>
              <a:tr h="256967">
                <a:tc>
                  <a:txBody>
                    <a:bodyPr/>
                    <a:lstStyle/>
                    <a:p>
                      <a:pPr algn="l" rtl="0" fontAlgn="b"/>
                      <a:r>
                        <a:rPr lang="fr-CH" sz="1200" u="none" strike="noStrike" dirty="0">
                          <a:effectLst/>
                          <a:latin typeface="Arial" panose="020B0604020202020204" pitchFamily="34" charset="0"/>
                          <a:cs typeface="Arial" panose="020B0604020202020204" pitchFamily="34" charset="0"/>
                        </a:rPr>
                        <a:t>      période mai - décembre </a:t>
                      </a:r>
                      <a:endParaRPr lang="fr-CH"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rtl="0" fontAlgn="b"/>
                      <a:r>
                        <a:rPr lang="fr-CH" sz="1200" b="0" i="0" u="none" strike="noStrike" dirty="0">
                          <a:solidFill>
                            <a:srgbClr val="000000"/>
                          </a:solidFill>
                          <a:effectLst/>
                          <a:latin typeface="Arial" panose="020B0604020202020204" pitchFamily="34" charset="0"/>
                          <a:cs typeface="Arial" panose="020B0604020202020204" pitchFamily="34" charset="0"/>
                        </a:rPr>
                        <a:t>149</a:t>
                      </a:r>
                    </a:p>
                  </a:txBody>
                  <a:tcPr marL="3810" marR="3810" marT="3810" marB="0" anchor="b"/>
                </a:tc>
                <a:tc>
                  <a:txBody>
                    <a:bodyPr/>
                    <a:lstStyle/>
                    <a:p>
                      <a:pPr algn="l" rtl="0" fontAlgn="b"/>
                      <a:r>
                        <a:rPr lang="fr-CH" sz="1200" b="0" i="0" u="none" strike="noStrike" dirty="0">
                          <a:solidFill>
                            <a:srgbClr val="000000"/>
                          </a:solidFill>
                          <a:effectLst/>
                          <a:latin typeface="Arial" panose="020B0604020202020204" pitchFamily="34" charset="0"/>
                          <a:cs typeface="Arial" panose="020B0604020202020204" pitchFamily="34" charset="0"/>
                        </a:rPr>
                        <a:t>  81</a:t>
                      </a:r>
                    </a:p>
                  </a:txBody>
                  <a:tcPr marL="3810" marR="3810" marT="3810" marB="0" anchor="b"/>
                </a:tc>
                <a:tc>
                  <a:txBody>
                    <a:bodyPr/>
                    <a:lstStyle/>
                    <a:p>
                      <a:pPr algn="l" rtl="0" fontAlgn="b"/>
                      <a:r>
                        <a:rPr lang="fr-CH" sz="1200" b="0" i="0" u="none" strike="noStrike" dirty="0">
                          <a:solidFill>
                            <a:srgbClr val="000000"/>
                          </a:solidFill>
                          <a:effectLst/>
                          <a:latin typeface="Arial" panose="020B0604020202020204" pitchFamily="34" charset="0"/>
                          <a:cs typeface="Arial" panose="020B0604020202020204" pitchFamily="34" charset="0"/>
                        </a:rPr>
                        <a:t>  48</a:t>
                      </a:r>
                    </a:p>
                  </a:txBody>
                  <a:tcPr marL="3810" marR="3810" marT="3810" marB="0" anchor="b"/>
                </a:tc>
                <a:tc>
                  <a:txBody>
                    <a:bodyPr/>
                    <a:lstStyle/>
                    <a:p>
                      <a:pPr algn="l" fontAlgn="b"/>
                      <a:r>
                        <a:rPr lang="fr-CH" sz="1100" b="0" i="0" u="none" strike="noStrike" dirty="0">
                          <a:solidFill>
                            <a:srgbClr val="C00000"/>
                          </a:solidFill>
                          <a:effectLst/>
                          <a:latin typeface="Arial" panose="020B0604020202020204" pitchFamily="34" charset="0"/>
                          <a:cs typeface="Arial" panose="020B0604020202020204" pitchFamily="34" charset="0"/>
                        </a:rPr>
                        <a:t>   38</a:t>
                      </a:r>
                    </a:p>
                  </a:txBody>
                  <a:tcPr marL="3810" marR="3810" marT="3810" marB="0" anchor="b"/>
                </a:tc>
                <a:extLst>
                  <a:ext uri="{0D108BD9-81ED-4DB2-BD59-A6C34878D82A}">
                    <a16:rowId xmlns:a16="http://schemas.microsoft.com/office/drawing/2014/main" val="2051172402"/>
                  </a:ext>
                </a:extLst>
              </a:tr>
              <a:tr h="0">
                <a:tc>
                  <a:txBody>
                    <a:bodyPr/>
                    <a:lstStyle/>
                    <a:p>
                      <a:pPr algn="l" rtl="0" fontAlgn="b"/>
                      <a:r>
                        <a:rPr lang="fr-CH" sz="1200" u="none" strike="noStrike">
                          <a:effectLst/>
                          <a:latin typeface="Arial" panose="020B0604020202020204" pitchFamily="34" charset="0"/>
                          <a:cs typeface="Arial" panose="020B0604020202020204" pitchFamily="34" charset="0"/>
                        </a:rPr>
                        <a:t> Total pour toute l’année </a:t>
                      </a:r>
                      <a:endParaRPr lang="fr-CH" sz="1200" b="1"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rtl="0" fontAlgn="b"/>
                      <a:r>
                        <a:rPr lang="fr-CH" sz="1200" u="none" strike="noStrike" dirty="0">
                          <a:effectLst/>
                          <a:latin typeface="Arial" panose="020B0604020202020204" pitchFamily="34" charset="0"/>
                          <a:cs typeface="Arial" panose="020B0604020202020204" pitchFamily="34" charset="0"/>
                        </a:rPr>
                        <a:t>             1’114</a:t>
                      </a:r>
                      <a:endParaRPr lang="fr-CH"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rtl="0" fontAlgn="b"/>
                      <a:r>
                        <a:rPr lang="fr-CH" sz="1200" u="none" strike="noStrike" dirty="0">
                          <a:effectLst/>
                          <a:latin typeface="Arial" panose="020B0604020202020204" pitchFamily="34" charset="0"/>
                          <a:cs typeface="Arial" panose="020B0604020202020204" pitchFamily="34" charset="0"/>
                        </a:rPr>
                        <a:t> 898     </a:t>
                      </a:r>
                      <a:endParaRPr lang="fr-CH"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rtl="0" fontAlgn="b"/>
                      <a:r>
                        <a:rPr lang="fr-CH" sz="1200" u="none" strike="noStrike" dirty="0">
                          <a:effectLst/>
                          <a:latin typeface="Arial" panose="020B0604020202020204" pitchFamily="34" charset="0"/>
                          <a:cs typeface="Arial" panose="020B0604020202020204" pitchFamily="34" charset="0"/>
                        </a:rPr>
                        <a:t> 879</a:t>
                      </a:r>
                      <a:endParaRPr lang="fr-CH" sz="12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r>
                        <a:rPr lang="fr-CH" sz="1100" b="0" i="0" u="none" strike="noStrike" dirty="0">
                          <a:solidFill>
                            <a:srgbClr val="C00000"/>
                          </a:solidFill>
                          <a:effectLst/>
                          <a:latin typeface="Arial" panose="020B0604020202020204" pitchFamily="34" charset="0"/>
                          <a:cs typeface="Arial" panose="020B0604020202020204" pitchFamily="34" charset="0"/>
                        </a:rPr>
                        <a:t>950 </a:t>
                      </a:r>
                      <a:r>
                        <a:rPr lang="fr-CH" sz="1100" b="0" i="0" u="none" strike="noStrike" dirty="0" err="1">
                          <a:solidFill>
                            <a:srgbClr val="C00000"/>
                          </a:solidFill>
                          <a:effectLst/>
                          <a:latin typeface="Arial" panose="020B0604020202020204" pitchFamily="34" charset="0"/>
                          <a:cs typeface="Arial" panose="020B0604020202020204" pitchFamily="34" charset="0"/>
                        </a:rPr>
                        <a:t>env</a:t>
                      </a:r>
                      <a:endParaRPr lang="fr-CH" sz="11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2816729674"/>
                  </a:ext>
                </a:extLst>
              </a:tr>
              <a:tr h="335976">
                <a:tc>
                  <a:txBody>
                    <a:bodyPr/>
                    <a:lstStyle/>
                    <a:p>
                      <a:pPr algn="l" fontAlgn="b"/>
                      <a:r>
                        <a:rPr lang="fr-CH" sz="1800" u="none" strike="noStrike">
                          <a:effectLst/>
                          <a:latin typeface="Arial" panose="020B0604020202020204" pitchFamily="34" charset="0"/>
                          <a:cs typeface="Arial" panose="020B0604020202020204" pitchFamily="34" charset="0"/>
                        </a:rPr>
                        <a:t> </a:t>
                      </a:r>
                      <a:endParaRPr lang="fr-CH" sz="1800" b="0"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r>
                        <a:rPr lang="fr-CH" sz="1800" u="none" strike="noStrike">
                          <a:effectLst/>
                          <a:latin typeface="Arial" panose="020B0604020202020204" pitchFamily="34" charset="0"/>
                          <a:cs typeface="Arial" panose="020B0604020202020204" pitchFamily="34" charset="0"/>
                        </a:rPr>
                        <a:t> </a:t>
                      </a:r>
                      <a:endParaRPr lang="fr-CH" sz="1800" b="0"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r>
                        <a:rPr lang="fr-CH" sz="1800" u="none" strike="noStrike" dirty="0">
                          <a:effectLst/>
                          <a:latin typeface="Arial" panose="020B0604020202020204" pitchFamily="34" charset="0"/>
                          <a:cs typeface="Arial" panose="020B0604020202020204" pitchFamily="34" charset="0"/>
                        </a:rPr>
                        <a:t> </a:t>
                      </a:r>
                      <a:endParaRPr lang="fr-CH" sz="18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r>
                        <a:rPr lang="fr-CH" sz="1800" u="none" strike="noStrike">
                          <a:effectLst/>
                          <a:latin typeface="Arial" panose="020B0604020202020204" pitchFamily="34" charset="0"/>
                          <a:cs typeface="Arial" panose="020B0604020202020204" pitchFamily="34" charset="0"/>
                        </a:rPr>
                        <a:t> </a:t>
                      </a:r>
                      <a:endParaRPr lang="fr-CH" sz="1800" b="0"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endParaRPr lang="fr-CH" sz="11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3582453582"/>
                  </a:ext>
                </a:extLst>
              </a:tr>
              <a:tr h="651033">
                <a:tc>
                  <a:txBody>
                    <a:bodyPr/>
                    <a:lstStyle/>
                    <a:p>
                      <a:pPr algn="l" rtl="0" fontAlgn="b"/>
                      <a:r>
                        <a:rPr lang="fr-CH" sz="1400" u="none" strike="noStrike" dirty="0">
                          <a:effectLst/>
                          <a:latin typeface="Arial" panose="020B0604020202020204" pitchFamily="34" charset="0"/>
                          <a:cs typeface="Arial" panose="020B0604020202020204" pitchFamily="34" charset="0"/>
                        </a:rPr>
                        <a:t>                 Pour mémoire: en 2015</a:t>
                      </a:r>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ctr" rtl="0" fontAlgn="b"/>
                      <a:r>
                        <a:rPr lang="fr-CH" sz="1400" b="0" i="0" u="none" strike="noStrike" dirty="0">
                          <a:solidFill>
                            <a:srgbClr val="000000"/>
                          </a:solidFill>
                          <a:effectLst/>
                          <a:latin typeface="Arial" panose="020B0604020202020204" pitchFamily="34" charset="0"/>
                          <a:cs typeface="Arial" panose="020B0604020202020204" pitchFamily="34" charset="0"/>
                        </a:rPr>
                        <a:t>1’252</a:t>
                      </a:r>
                    </a:p>
                  </a:txBody>
                  <a:tcPr marL="3810" marR="3810" marT="3810" marB="0" anchor="b"/>
                </a:tc>
                <a:tc>
                  <a:txBody>
                    <a:bodyPr/>
                    <a:lstStyle/>
                    <a:p>
                      <a:pPr algn="l"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798074493"/>
                  </a:ext>
                </a:extLst>
              </a:tr>
              <a:tr h="511911">
                <a:tc>
                  <a:txBody>
                    <a:bodyPr/>
                    <a:lstStyle/>
                    <a:p>
                      <a:pPr algn="l" rtl="0" fontAlgn="b"/>
                      <a:r>
                        <a:rPr lang="fr-CH" sz="1400" u="none" strike="noStrike" dirty="0">
                          <a:effectLst/>
                          <a:latin typeface="Arial" panose="020B0604020202020204" pitchFamily="34" charset="0"/>
                          <a:cs typeface="Arial" panose="020B0604020202020204" pitchFamily="34" charset="0"/>
                        </a:rPr>
                        <a:t>                                          en 2014</a:t>
                      </a:r>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ctr" rtl="0" fontAlgn="b"/>
                      <a:r>
                        <a:rPr lang="fr-CH" sz="1400" u="none" strike="noStrike" dirty="0">
                          <a:effectLst/>
                          <a:latin typeface="Arial" panose="020B0604020202020204" pitchFamily="34" charset="0"/>
                          <a:cs typeface="Arial" panose="020B0604020202020204" pitchFamily="34" charset="0"/>
                        </a:rPr>
                        <a:t>1’167</a:t>
                      </a:r>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2838841316"/>
                  </a:ext>
                </a:extLst>
              </a:tr>
              <a:tr h="520072">
                <a:tc>
                  <a:txBody>
                    <a:bodyPr/>
                    <a:lstStyle/>
                    <a:p>
                      <a:pPr algn="l" rtl="0" fontAlgn="b"/>
                      <a:r>
                        <a:rPr lang="fr-CH" sz="1400" u="none" strike="noStrike" dirty="0">
                          <a:effectLst/>
                          <a:latin typeface="Arial" panose="020B0604020202020204" pitchFamily="34" charset="0"/>
                          <a:cs typeface="Arial" panose="020B0604020202020204" pitchFamily="34" charset="0"/>
                        </a:rPr>
                        <a:t>                                          en 2013</a:t>
                      </a:r>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ctr" rtl="0" fontAlgn="b"/>
                      <a:r>
                        <a:rPr lang="fr-CH" sz="1400" u="none" strike="noStrike" dirty="0">
                          <a:effectLst/>
                          <a:latin typeface="Arial" panose="020B0604020202020204" pitchFamily="34" charset="0"/>
                          <a:cs typeface="Arial" panose="020B0604020202020204" pitchFamily="34" charset="0"/>
                        </a:rPr>
                        <a:t>490</a:t>
                      </a:r>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r>
                        <a:rPr lang="fr-CH" sz="1800" u="none" strike="noStrike">
                          <a:effectLst/>
                          <a:latin typeface="Arial" panose="020B0604020202020204" pitchFamily="34" charset="0"/>
                          <a:cs typeface="Arial" panose="020B0604020202020204" pitchFamily="34" charset="0"/>
                        </a:rPr>
                        <a:t> </a:t>
                      </a:r>
                      <a:endParaRPr lang="fr-CH" sz="1800" b="0"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r>
                        <a:rPr lang="fr-CH" sz="1800" u="none" strike="noStrike">
                          <a:effectLst/>
                          <a:latin typeface="Arial" panose="020B0604020202020204" pitchFamily="34" charset="0"/>
                          <a:cs typeface="Arial" panose="020B0604020202020204" pitchFamily="34" charset="0"/>
                        </a:rPr>
                        <a:t> </a:t>
                      </a:r>
                      <a:endParaRPr lang="fr-CH" sz="1800" b="0"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endParaRPr lang="fr-CH" sz="1100" b="0" i="0" u="none" strike="noStrike">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2621021825"/>
                  </a:ext>
                </a:extLst>
              </a:tr>
              <a:tr h="520072">
                <a:tc>
                  <a:txBody>
                    <a:bodyPr/>
                    <a:lstStyle/>
                    <a:p>
                      <a:pPr algn="l" rtl="0" fontAlgn="b"/>
                      <a:r>
                        <a:rPr lang="fr-CH" sz="1400" u="none" strike="noStrike" dirty="0">
                          <a:effectLst/>
                          <a:latin typeface="Arial" panose="020B0604020202020204" pitchFamily="34" charset="0"/>
                          <a:cs typeface="Arial" panose="020B0604020202020204" pitchFamily="34" charset="0"/>
                        </a:rPr>
                        <a:t>                                          en 2012</a:t>
                      </a:r>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ctr" rtl="0" fontAlgn="b"/>
                      <a:r>
                        <a:rPr lang="fr-CH" sz="1400" u="none" strike="noStrike" dirty="0">
                          <a:effectLst/>
                          <a:latin typeface="Arial" panose="020B0604020202020204" pitchFamily="34" charset="0"/>
                          <a:cs typeface="Arial" panose="020B0604020202020204" pitchFamily="34" charset="0"/>
                        </a:rPr>
                        <a:t>117</a:t>
                      </a:r>
                      <a:endParaRPr lang="fr-CH" sz="14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r>
                        <a:rPr lang="fr-CH" sz="1800" u="none" strike="noStrike" dirty="0">
                          <a:effectLst/>
                          <a:latin typeface="Arial" panose="020B0604020202020204" pitchFamily="34" charset="0"/>
                          <a:cs typeface="Arial" panose="020B0604020202020204" pitchFamily="34" charset="0"/>
                        </a:rPr>
                        <a:t> </a:t>
                      </a:r>
                      <a:endParaRPr lang="fr-CH" sz="18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r>
                        <a:rPr lang="fr-CH" sz="1800" u="none" strike="noStrike" dirty="0">
                          <a:effectLst/>
                          <a:latin typeface="Arial" panose="020B0604020202020204" pitchFamily="34" charset="0"/>
                          <a:cs typeface="Arial" panose="020B0604020202020204" pitchFamily="34" charset="0"/>
                        </a:rPr>
                        <a:t> </a:t>
                      </a:r>
                      <a:endParaRPr lang="fr-CH" sz="18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tc>
                  <a:txBody>
                    <a:bodyPr/>
                    <a:lstStyle/>
                    <a:p>
                      <a:pPr algn="l" fontAlgn="b"/>
                      <a:endParaRPr lang="fr-CH" sz="1100" b="0" i="0" u="none" strike="noStrike" dirty="0">
                        <a:solidFill>
                          <a:srgbClr val="000000"/>
                        </a:solidFill>
                        <a:effectLst/>
                        <a:latin typeface="Arial" panose="020B0604020202020204" pitchFamily="34" charset="0"/>
                        <a:cs typeface="Arial" panose="020B0604020202020204" pitchFamily="34" charset="0"/>
                      </a:endParaRPr>
                    </a:p>
                  </a:txBody>
                  <a:tcPr marL="3810" marR="3810" marT="3810" marB="0" anchor="b"/>
                </a:tc>
                <a:extLst>
                  <a:ext uri="{0D108BD9-81ED-4DB2-BD59-A6C34878D82A}">
                    <a16:rowId xmlns:a16="http://schemas.microsoft.com/office/drawing/2014/main" val="4222712775"/>
                  </a:ext>
                </a:extLst>
              </a:tr>
            </a:tbl>
          </a:graphicData>
        </a:graphic>
      </p:graphicFrame>
    </p:spTree>
    <p:extLst>
      <p:ext uri="{BB962C8B-B14F-4D97-AF65-F5344CB8AC3E}">
        <p14:creationId xmlns:p14="http://schemas.microsoft.com/office/powerpoint/2010/main" val="8173654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1293</TotalTime>
  <Words>2146</Words>
  <Application>Microsoft Office PowerPoint</Application>
  <PresentationFormat>Affichage à l'écran (4:3)</PresentationFormat>
  <Paragraphs>525</Paragraphs>
  <Slides>20</Slides>
  <Notes>15</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Serveurs OLE incorporés</vt:lpstr>
      </vt:variant>
      <vt:variant>
        <vt:i4>1</vt:i4>
      </vt:variant>
      <vt:variant>
        <vt:lpstr>Titres des diapositives</vt:lpstr>
      </vt:variant>
      <vt:variant>
        <vt:i4>20</vt:i4>
      </vt:variant>
    </vt:vector>
  </HeadingPairs>
  <TitlesOfParts>
    <vt:vector size="25" baseType="lpstr">
      <vt:lpstr>Arial</vt:lpstr>
      <vt:lpstr>Calibri</vt:lpstr>
      <vt:lpstr>Times New Roman</vt:lpstr>
      <vt:lpstr>Thème Office</vt:lpstr>
      <vt:lpstr>Acrobat Document</vt:lpstr>
      <vt:lpstr>Les</vt:lpstr>
      <vt:lpstr>Présentation PowerPoint</vt:lpstr>
      <vt:lpstr>Ce relevé des consommations totales de 34 adhérents du quartier voisin démontre que c’est le comportement des usagers qui prime!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JPP</dc:creator>
  <cp:lastModifiedBy>Raphael Merot</cp:lastModifiedBy>
  <cp:revision>114</cp:revision>
  <cp:lastPrinted>2014-06-05T13:34:46Z</cp:lastPrinted>
  <dcterms:created xsi:type="dcterms:W3CDTF">2012-10-03T16:43:59Z</dcterms:created>
  <dcterms:modified xsi:type="dcterms:W3CDTF">2019-11-11T21:03:44Z</dcterms:modified>
</cp:coreProperties>
</file>