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6" r:id="rId2"/>
    <p:sldId id="285" r:id="rId3"/>
    <p:sldId id="271" r:id="rId4"/>
    <p:sldId id="276" r:id="rId5"/>
    <p:sldId id="272" r:id="rId6"/>
    <p:sldId id="287" r:id="rId7"/>
    <p:sldId id="273" r:id="rId8"/>
    <p:sldId id="278" r:id="rId9"/>
    <p:sldId id="288" r:id="rId10"/>
    <p:sldId id="269" r:id="rId11"/>
  </p:sldIdLst>
  <p:sldSz cx="9144000" cy="6858000" type="screen4x3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C7589D2-1BB2-4554-BCDB-02D4D51932F4}">
          <p14:sldIdLst>
            <p14:sldId id="286"/>
            <p14:sldId id="285"/>
            <p14:sldId id="271"/>
          </p14:sldIdLst>
        </p14:section>
        <p14:section name="Section sans titre" id="{824C9541-7EB4-4D16-8F5E-8C7DA220D258}">
          <p14:sldIdLst>
            <p14:sldId id="276"/>
            <p14:sldId id="272"/>
            <p14:sldId id="287"/>
            <p14:sldId id="273"/>
            <p14:sldId id="278"/>
            <p14:sldId id="288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95" autoAdjust="0"/>
  </p:normalViewPr>
  <p:slideViewPr>
    <p:cSldViewPr>
      <p:cViewPr varScale="1">
        <p:scale>
          <a:sx n="75" d="100"/>
          <a:sy n="75" d="100"/>
        </p:scale>
        <p:origin x="102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E97F1-D39F-46BC-877E-8E7AFBC483FA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09E56-BD49-40C0-BFBE-16C74CE609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96824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9C930-7B78-44BD-ADBD-908FC0DD4527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213D5-82FF-4F63-AAF9-9E78E5A4B7D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5363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2710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1923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2710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2710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95751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10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34634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758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4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827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8689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5388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4687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433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9968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7947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8161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9157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66AF9-9B2A-4B9B-ADC1-4D93B3A88225}" type="datetimeFigureOut">
              <a:rPr lang="fr-CH" smtClean="0"/>
              <a:t>04.10.2017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5931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  </a:t>
            </a:r>
            <a:r>
              <a:rPr lang="fr-CH" b="1" dirty="0"/>
              <a:t> </a:t>
            </a:r>
          </a:p>
          <a:p>
            <a:endParaRPr lang="fr-CH" b="1" dirty="0"/>
          </a:p>
        </p:txBody>
      </p:sp>
      <p:pic>
        <p:nvPicPr>
          <p:cNvPr id="6" name="Picture 2" descr="C:\Users\JPP\Documents\CE 2013\main_blanche_touchez_pa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441356"/>
            <a:ext cx="4032448" cy="524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053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CH" sz="2400" dirty="0"/>
          </a:p>
          <a:p>
            <a:endParaRPr lang="fr-CH" sz="2400" dirty="0"/>
          </a:p>
          <a:p>
            <a:endParaRPr lang="fr-CH" sz="2400" dirty="0"/>
          </a:p>
          <a:p>
            <a:endParaRPr lang="fr-CH" sz="2400" dirty="0"/>
          </a:p>
          <a:p>
            <a:endParaRPr lang="fr-CH" sz="2400" dirty="0"/>
          </a:p>
          <a:p>
            <a:r>
              <a:rPr lang="fr-CH" dirty="0"/>
              <a:t>2.6 :</a:t>
            </a:r>
            <a:r>
              <a:rPr lang="fr-CH" b="1" dirty="0"/>
              <a:t>Cotisation</a:t>
            </a:r>
            <a:r>
              <a:rPr lang="fr-CH" dirty="0"/>
              <a:t> pour 2017</a:t>
            </a:r>
          </a:p>
          <a:p>
            <a:pPr marL="0" indent="0">
              <a:buNone/>
            </a:pPr>
            <a:endParaRPr lang="fr-CH" sz="2400" dirty="0"/>
          </a:p>
          <a:p>
            <a:r>
              <a:rPr lang="fr-CH" sz="2400" dirty="0"/>
              <a:t>2.7  : Divers: coupures Romande Energie</a:t>
            </a:r>
          </a:p>
          <a:p>
            <a:pPr marL="0" indent="0">
              <a:buNone/>
            </a:pPr>
            <a:r>
              <a:rPr lang="fr-CH" sz="2400" dirty="0"/>
              <a:t>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68581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CH" dirty="0"/>
              <a:t>    </a:t>
            </a:r>
            <a:r>
              <a:rPr lang="fr-CH" b="1" dirty="0"/>
              <a:t> Samedi 7 </a:t>
            </a:r>
            <a:r>
              <a:rPr lang="fr-CH" b="1" dirty="0" err="1"/>
              <a:t>cotobre</a:t>
            </a:r>
            <a:r>
              <a:rPr lang="fr-CH" b="1" dirty="0"/>
              <a:t> 2017, 10h,   à Gland   </a:t>
            </a:r>
            <a:endParaRPr lang="fr-CH" dirty="0"/>
          </a:p>
          <a:p>
            <a:pPr marL="0" indent="0">
              <a:buNone/>
            </a:pPr>
            <a:r>
              <a:rPr lang="fr-CH" dirty="0"/>
              <a:t>L’ordre du jour est le suivant :</a:t>
            </a:r>
          </a:p>
          <a:p>
            <a:pPr marL="0" indent="0">
              <a:buNone/>
            </a:pPr>
            <a:r>
              <a:rPr lang="fr-CH" b="1" dirty="0"/>
              <a:t>0-Rappels pour  fiches bleues et questionnaire….</a:t>
            </a:r>
          </a:p>
          <a:p>
            <a:pPr marL="0" indent="0">
              <a:buNone/>
            </a:pPr>
            <a:r>
              <a:rPr lang="fr-CH" b="1" dirty="0"/>
              <a:t>1-Liste de présence</a:t>
            </a:r>
            <a:endParaRPr lang="fr-CH" dirty="0"/>
          </a:p>
          <a:p>
            <a:pPr marL="0" indent="0">
              <a:buNone/>
            </a:pPr>
            <a:r>
              <a:rPr lang="fr-CH" b="1" dirty="0"/>
              <a:t>2</a:t>
            </a:r>
            <a:r>
              <a:rPr lang="fr-CH" dirty="0"/>
              <a:t>-</a:t>
            </a:r>
            <a:r>
              <a:rPr lang="fr-CH" b="1" dirty="0"/>
              <a:t>Assemblée Générale Ordinaire </a:t>
            </a:r>
            <a:endParaRPr lang="fr-CH" dirty="0"/>
          </a:p>
          <a:p>
            <a:pPr marL="0" indent="0">
              <a:buNone/>
            </a:pPr>
            <a:r>
              <a:rPr lang="fr-CH" b="1" dirty="0"/>
              <a:t>3-Forum autour de la loi fédérale sur l’Energie</a:t>
            </a:r>
          </a:p>
          <a:p>
            <a:pPr marL="0" indent="0">
              <a:buNone/>
            </a:pPr>
            <a:r>
              <a:rPr lang="fr-CH" b="1" dirty="0"/>
              <a:t>      -Olivier Feller, CN </a:t>
            </a:r>
          </a:p>
          <a:p>
            <a:pPr marL="0" indent="0">
              <a:buNone/>
            </a:pPr>
            <a:r>
              <a:rPr lang="fr-CH" b="1"/>
              <a:t>      -</a:t>
            </a:r>
            <a:r>
              <a:rPr lang="fr-CH" b="1" dirty="0" err="1"/>
              <a:t>Jean-Léon</a:t>
            </a:r>
            <a:r>
              <a:rPr lang="fr-CH" b="1" dirty="0"/>
              <a:t> Blanc, ancien syndic de Crans-</a:t>
            </a:r>
            <a:r>
              <a:rPr lang="fr-CH" b="1" dirty="0" err="1"/>
              <a:t>Céligny</a:t>
            </a:r>
            <a:endParaRPr lang="fr-CH" b="1" dirty="0"/>
          </a:p>
          <a:p>
            <a:pPr marL="0" indent="0">
              <a:buNone/>
            </a:pPr>
            <a:r>
              <a:rPr lang="fr-CH" b="1" dirty="0"/>
              <a:t>      </a:t>
            </a:r>
          </a:p>
          <a:p>
            <a:pPr marL="0" indent="0">
              <a:buNone/>
            </a:pPr>
            <a:r>
              <a:rPr lang="fr-CH" b="1" dirty="0"/>
              <a:t>4- Verre de l’amitié et pizza-partie.</a:t>
            </a:r>
          </a:p>
          <a:p>
            <a:pPr marL="0" indent="0">
              <a:buNone/>
            </a:pPr>
            <a:endParaRPr lang="fr-CH" b="1" dirty="0"/>
          </a:p>
          <a:p>
            <a:pPr marL="0" indent="0">
              <a:buNone/>
            </a:pPr>
            <a:endParaRPr lang="fr-CH" b="1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73719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H" sz="3600" dirty="0"/>
              <a:t>2-</a:t>
            </a:r>
            <a:r>
              <a:rPr lang="fr-CH" sz="3600" b="1" dirty="0"/>
              <a:t>Assemblée Générale Ordinaire :</a:t>
            </a:r>
            <a:endParaRPr lang="fr-CH" sz="3600" dirty="0"/>
          </a:p>
          <a:p>
            <a:pPr marL="0" indent="0">
              <a:buNone/>
            </a:pPr>
            <a:r>
              <a:rPr lang="fr-CH" sz="3600" dirty="0"/>
              <a:t> 2.1 Procès-verbal AG 2016</a:t>
            </a:r>
          </a:p>
          <a:p>
            <a:pPr marL="0" indent="0">
              <a:buNone/>
            </a:pPr>
            <a:r>
              <a:rPr lang="fr-CH" sz="3600" dirty="0"/>
              <a:t> 2.2 Rapport du président pour 2016-17</a:t>
            </a:r>
          </a:p>
          <a:p>
            <a:pPr marL="0" indent="0">
              <a:buNone/>
            </a:pPr>
            <a:r>
              <a:rPr lang="fr-CH" sz="3600" dirty="0"/>
              <a:t> 2.3 Comptes au 30 avril 2017-Rapport du vérificateur.</a:t>
            </a:r>
          </a:p>
          <a:p>
            <a:pPr marL="0" indent="0">
              <a:buNone/>
            </a:pPr>
            <a:r>
              <a:rPr lang="fr-CH" sz="3600" dirty="0"/>
              <a:t> 2.4 Décharge au comité- Remerciements au vérificateur des comptes</a:t>
            </a:r>
          </a:p>
          <a:p>
            <a:pPr marL="0" indent="0">
              <a:buNone/>
            </a:pPr>
            <a:r>
              <a:rPr lang="fr-CH" sz="3600" dirty="0"/>
              <a:t> 2.5 Nominations: comités et vérificateur.</a:t>
            </a:r>
          </a:p>
          <a:p>
            <a:pPr marL="0" indent="0">
              <a:buNone/>
            </a:pPr>
            <a:r>
              <a:rPr lang="fr-CH" sz="3600" dirty="0"/>
              <a:t> 2.6 Cotisations 2018</a:t>
            </a:r>
          </a:p>
        </p:txBody>
      </p:sp>
    </p:spTree>
    <p:extLst>
      <p:ext uri="{BB962C8B-B14F-4D97-AF65-F5344CB8AC3E}">
        <p14:creationId xmlns:p14="http://schemas.microsoft.com/office/powerpoint/2010/main" val="1467038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</a:t>
            </a:r>
            <a:endParaRPr lang="fr-CH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051456"/>
              </p:ext>
            </p:extLst>
          </p:nvPr>
        </p:nvGraphicFramePr>
        <p:xfrm>
          <a:off x="683568" y="1700808"/>
          <a:ext cx="7632847" cy="5349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4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0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836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CH" sz="1600" u="none" strike="noStrike" dirty="0">
                          <a:effectLst/>
                        </a:rPr>
                        <a:t> BILAN au 30 avril </a:t>
                      </a:r>
                      <a:endParaRPr lang="fr-CH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06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Date du bilan </a:t>
                      </a:r>
                      <a:endParaRPr lang="fr-CH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</a:t>
                      </a:r>
                    </a:p>
                    <a:p>
                      <a:pPr algn="l" fontAlgn="b"/>
                      <a:r>
                        <a:rPr lang="fr-CH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2’017</a:t>
                      </a:r>
                      <a:endParaRPr lang="fr-CH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u="none" strike="noStrike" dirty="0">
                          <a:effectLst/>
                        </a:rPr>
                        <a:t>                2'016</a:t>
                      </a:r>
                      <a:endParaRPr lang="fr-CH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069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Compte de CCP </a:t>
                      </a:r>
                      <a:endParaRPr lang="fr-CH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120’739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118’533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719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</a:t>
                      </a:r>
                      <a:endParaRPr lang="fr-CH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CH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CH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567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Total de l'actif </a:t>
                      </a:r>
                      <a:endParaRPr lang="fr-CH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120’739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118’533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50"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CH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CH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006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Factures à payer </a:t>
                      </a:r>
                      <a:endParaRPr lang="fr-CH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CH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06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Factures à recevoir </a:t>
                      </a:r>
                      <a:endParaRPr lang="fr-CH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4’000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2‘000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0406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Provision pour coûts collecte de signatures </a:t>
                      </a:r>
                      <a:endParaRPr lang="fr-CH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114'000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114'000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06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u="none" strike="noStrike" dirty="0">
                          <a:effectLst/>
                        </a:rPr>
                        <a:t> Bénéfice /(Perte) reporté </a:t>
                      </a:r>
                      <a:endParaRPr lang="fr-CH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2’739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2’533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0567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u="none" strike="noStrike" dirty="0">
                          <a:effectLst/>
                        </a:rPr>
                        <a:t> Total du passif </a:t>
                      </a:r>
                      <a:endParaRPr lang="fr-CH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algn="ctr" fontAlgn="b"/>
                      <a:r>
                        <a:rPr lang="fr-CH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120’739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2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118‘533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20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038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CH" sz="3600" dirty="0"/>
          </a:p>
          <a:p>
            <a:pPr marL="0" indent="0">
              <a:buNone/>
            </a:pPr>
            <a:endParaRPr lang="fr-CH" sz="36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424516"/>
              </p:ext>
            </p:extLst>
          </p:nvPr>
        </p:nvGraphicFramePr>
        <p:xfrm>
          <a:off x="539552" y="1731479"/>
          <a:ext cx="7704856" cy="48887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5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0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COMPTE de PERTES &amp; PROFITS :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Ex.2016-17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Ex.2015-16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Cotisations et dons encaissés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    39'051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72'935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713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1" u="none" strike="noStrike">
                          <a:effectLst/>
                          <a:latin typeface="Times New Roman" panose="02020603050405020304" pitchFamily="18" charset="0"/>
                        </a:rPr>
                        <a:t>    dont année en cours(janvier à avril)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1" u="none" strike="noStrike">
                          <a:effectLst/>
                          <a:latin typeface="Times New Roman" panose="02020603050405020304" pitchFamily="18" charset="0"/>
                        </a:rPr>
                        <a:t>                 29'945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        55'120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713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1" u="none" strike="noStrike">
                          <a:effectLst/>
                          <a:latin typeface="Times New Roman" panose="02020603050405020304" pitchFamily="18" charset="0"/>
                        </a:rPr>
                        <a:t>    dont année précédente (mai à décembre)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1" u="none" strike="noStrike">
                          <a:effectLst/>
                          <a:latin typeface="Times New Roman" panose="02020603050405020304" pitchFamily="18" charset="0"/>
                        </a:rPr>
                        <a:t>                   9'106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        17'815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574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>
                          <a:effectLst/>
                          <a:latin typeface="Times New Roman" panose="02020603050405020304" pitchFamily="18" charset="0"/>
                        </a:rPr>
                        <a:t> Produits financiers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endParaRPr lang="fr-CH" sz="12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1" i="0" u="none" strike="noStrike">
                          <a:effectLst/>
                          <a:latin typeface="Times New Roman" panose="02020603050405020304" pitchFamily="18" charset="0"/>
                        </a:rPr>
                        <a:t> Charges: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>
                          <a:effectLst/>
                          <a:latin typeface="Times New Roman" panose="02020603050405020304" pitchFamily="18" charset="0"/>
                        </a:rPr>
                        <a:t> Coûts de l'information fournie aux adhérents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    30'406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34'240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Coûts de l'acquisition de l'information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      7'043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Frais juridiques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         278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3'457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>
                          <a:effectLst/>
                          <a:latin typeface="Times New Roman" panose="02020603050405020304" pitchFamily="18" charset="0"/>
                        </a:rPr>
                        <a:t> Frais divers (CCP, comité)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      1'118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300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32452965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>
                          <a:effectLst/>
                          <a:latin typeface="Times New Roman" panose="02020603050405020304" pitchFamily="18" charset="0"/>
                        </a:rPr>
                        <a:t> Provision pour opérations futures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34'000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1" u="none" strike="noStrike">
                          <a:effectLst/>
                          <a:latin typeface="Times New Roman" panose="02020603050405020304" pitchFamily="18" charset="0"/>
                        </a:rPr>
                        <a:t> Total des Charges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1" u="none" strike="noStrike">
                          <a:effectLst/>
                          <a:latin typeface="Times New Roman" panose="02020603050405020304" pitchFamily="18" charset="0"/>
                        </a:rPr>
                        <a:t>                 38'844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1" u="none" strike="noStrike" dirty="0">
                          <a:effectLst/>
                          <a:latin typeface="Times New Roman" panose="02020603050405020304" pitchFamily="18" charset="0"/>
                        </a:rPr>
                        <a:t>         71'997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endParaRPr lang="fr-CH" sz="12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1" i="0" u="none" strike="noStrike">
                          <a:effectLst/>
                          <a:latin typeface="Times New Roman" panose="02020603050405020304" pitchFamily="18" charset="0"/>
                        </a:rPr>
                        <a:t> Bénéfice/(Perte)   de l'exercice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>
                          <a:effectLst/>
                          <a:latin typeface="Times New Roman" panose="02020603050405020304" pitchFamily="18" charset="0"/>
                        </a:rPr>
                        <a:t>                      206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945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>
                          <a:effectLst/>
                          <a:latin typeface="Times New Roman" panose="02020603050405020304" pitchFamily="18" charset="0"/>
                        </a:rPr>
                        <a:t> Bénéfice (Perte) reportée exercice précédent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2'533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1'587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020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>
                          <a:effectLst/>
                          <a:latin typeface="Times New Roman" panose="02020603050405020304" pitchFamily="18" charset="0"/>
                        </a:rPr>
                        <a:t> Bénéfice reporté au bilan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2'739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2'533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019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CH" sz="3600" dirty="0"/>
          </a:p>
          <a:p>
            <a:pPr marL="0" indent="0">
              <a:buNone/>
            </a:pPr>
            <a:endParaRPr lang="fr-CH" sz="36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379262"/>
              </p:ext>
            </p:extLst>
          </p:nvPr>
        </p:nvGraphicFramePr>
        <p:xfrm>
          <a:off x="827584" y="1772816"/>
          <a:ext cx="7632848" cy="4789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r-CH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r-CH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713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fr-CH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Nombre de cotisants  par année calendaire: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2'015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2'016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</a:t>
                      </a:r>
                    </a:p>
                    <a:p>
                      <a:pPr algn="ctr" fontAlgn="b"/>
                      <a:r>
                        <a:rPr lang="fr-CH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2’017</a:t>
                      </a:r>
                      <a:endParaRPr lang="fr-CH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155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période Janvier-Avril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916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965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817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574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période Mai -décembre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336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149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Total pour toute l’année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            1’252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2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</a:t>
                      </a:r>
                      <a:r>
                        <a:rPr lang="fr-CH" sz="12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1’114</a:t>
                      </a:r>
                      <a:endParaRPr lang="fr-CH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380"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Pour mémoire: en 2014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1’167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                   en 2013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490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                             en 2012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             117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4142"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365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CH" sz="3600" dirty="0"/>
          </a:p>
          <a:p>
            <a:pPr marL="0" indent="0">
              <a:buNone/>
            </a:pPr>
            <a:endParaRPr lang="fr-CH" sz="3600" dirty="0"/>
          </a:p>
          <a:p>
            <a:r>
              <a:rPr lang="fr-CH" sz="3600" dirty="0"/>
              <a:t>2.4 Vote du quitus et de la  décharge au réviseur</a:t>
            </a:r>
          </a:p>
          <a:p>
            <a:pPr marL="0" indent="0">
              <a:buNone/>
            </a:pPr>
            <a:endParaRPr lang="fr-CH" sz="3600" dirty="0"/>
          </a:p>
        </p:txBody>
      </p:sp>
    </p:spTree>
    <p:extLst>
      <p:ext uri="{BB962C8B-B14F-4D97-AF65-F5344CB8AC3E}">
        <p14:creationId xmlns:p14="http://schemas.microsoft.com/office/powerpoint/2010/main" val="1240617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CH" sz="3600" dirty="0"/>
          </a:p>
          <a:p>
            <a:pPr marL="0" indent="0">
              <a:buNone/>
            </a:pPr>
            <a:endParaRPr lang="fr-CH" sz="36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193477"/>
              </p:ext>
            </p:extLst>
          </p:nvPr>
        </p:nvGraphicFramePr>
        <p:xfrm>
          <a:off x="971599" y="1557776"/>
          <a:ext cx="7272808" cy="44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7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2976"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SEIC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Loi En.FR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Loi En.VD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97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Michel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Girardet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Gland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7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Hans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 den Hurk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Gland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434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Edouard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Meier</a:t>
                      </a:r>
                    </a:p>
                  </a:txBody>
                  <a:tcPr marL="3810" marR="3810" marT="381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Epalinges</a:t>
                      </a:r>
                    </a:p>
                  </a:txBody>
                  <a:tcPr marL="3810" marR="3810" marT="381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97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J.Daniel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Savoy</a:t>
                      </a:r>
                    </a:p>
                  </a:txBody>
                  <a:tcPr marL="3810" marR="3810" marT="381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Villars/Glâne</a:t>
                      </a:r>
                    </a:p>
                  </a:txBody>
                  <a:tcPr marL="3810" marR="3810" marT="381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97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Jaccard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Prangins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168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Raymond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Paillex</a:t>
                      </a:r>
                    </a:p>
                  </a:txBody>
                  <a:tcPr marL="3810" marR="3810" marT="381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Mezery près Donneloye</a:t>
                      </a:r>
                    </a:p>
                  </a:txBody>
                  <a:tcPr marL="3810" marR="3810" marT="381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7814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Gilbert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Gruaz</a:t>
                      </a:r>
                    </a:p>
                  </a:txBody>
                  <a:tcPr marL="3810" marR="3810" marT="381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Vufflens</a:t>
                      </a:r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le C.</a:t>
                      </a:r>
                    </a:p>
                  </a:txBody>
                  <a:tcPr marL="3810" marR="3810" marT="381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97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Pierre 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Cornu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Fiez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97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François 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Matthey</a:t>
                      </a:r>
                    </a:p>
                  </a:txBody>
                  <a:tcPr marL="3810" marR="3810" marT="381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Bassins</a:t>
                      </a:r>
                    </a:p>
                  </a:txBody>
                  <a:tcPr marL="3810" marR="3810" marT="381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976"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976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J.Pierre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Merot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Gland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810" marR="3810" marT="381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2433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CH" sz="3600" dirty="0"/>
          </a:p>
          <a:p>
            <a:pPr marL="0" indent="0">
              <a:buNone/>
            </a:pPr>
            <a:endParaRPr lang="fr-CH" sz="36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163723"/>
              </p:ext>
            </p:extLst>
          </p:nvPr>
        </p:nvGraphicFramePr>
        <p:xfrm>
          <a:off x="827583" y="2060850"/>
          <a:ext cx="7200801" cy="2664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0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859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Cercle Consultatif d'experts</a:t>
                      </a:r>
                    </a:p>
                  </a:txBody>
                  <a:tcPr marL="3810" marR="3810" marT="381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859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Olivier 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Feller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Genolier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859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Christophe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Reyff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Pensier (FR)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859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Guy-Philippe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Bolay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Lutry</a:t>
                      </a: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859"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J.François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Dupont</a:t>
                      </a: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Pampigny</a:t>
                      </a:r>
                      <a:endParaRPr lang="fr-CH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2135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403</Words>
  <Application>Microsoft Office PowerPoint</Application>
  <PresentationFormat>Affichage à l'écran (4:3)</PresentationFormat>
  <Paragraphs>185</Paragraphs>
  <Slides>10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JPP</dc:creator>
  <cp:lastModifiedBy>Jean-Pierre Mérot</cp:lastModifiedBy>
  <cp:revision>68</cp:revision>
  <cp:lastPrinted>2014-06-05T13:34:46Z</cp:lastPrinted>
  <dcterms:created xsi:type="dcterms:W3CDTF">2012-10-03T16:43:59Z</dcterms:created>
  <dcterms:modified xsi:type="dcterms:W3CDTF">2017-10-04T13:11:00Z</dcterms:modified>
</cp:coreProperties>
</file>