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6" r:id="rId2"/>
    <p:sldId id="292" r:id="rId3"/>
    <p:sldId id="289" r:id="rId4"/>
    <p:sldId id="293" r:id="rId5"/>
    <p:sldId id="294" r:id="rId6"/>
    <p:sldId id="295" r:id="rId7"/>
    <p:sldId id="296" r:id="rId8"/>
    <p:sldId id="271" r:id="rId9"/>
    <p:sldId id="285" r:id="rId10"/>
    <p:sldId id="290" r:id="rId11"/>
    <p:sldId id="291" r:id="rId1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86"/>
            <p14:sldId id="292"/>
            <p14:sldId id="289"/>
            <p14:sldId id="293"/>
            <p14:sldId id="294"/>
            <p14:sldId id="295"/>
            <p14:sldId id="296"/>
            <p14:sldId id="271"/>
          </p14:sldIdLst>
        </p14:section>
        <p14:section name="Section sans titre" id="{824C9541-7EB4-4D16-8F5E-8C7DA220D258}">
          <p14:sldIdLst>
            <p14:sldId id="285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5" autoAdjust="0"/>
  </p:normalViewPr>
  <p:slideViewPr>
    <p:cSldViewPr>
      <p:cViewPr varScale="1">
        <p:scale>
          <a:sx n="75" d="100"/>
          <a:sy n="75" d="100"/>
        </p:scale>
        <p:origin x="102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an-Pierre\Dropbox\Documents\CE%202017\Annexe%20LI%20%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an-Pierre\Dropbox\Documents\CE%202017\Annexe%20LI%20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H">
                <a:solidFill>
                  <a:schemeClr val="bg1"/>
                </a:solidFill>
              </a:rPr>
              <a:t>Stratégie énergétique 2050</a:t>
            </a:r>
          </a:p>
          <a:p>
            <a:pPr>
              <a:defRPr/>
            </a:pPr>
            <a:r>
              <a:rPr lang="fr-CH" b="1">
                <a:solidFill>
                  <a:schemeClr val="bg1"/>
                </a:solidFill>
              </a:rPr>
              <a:t>Objectifs de consommation par habitant</a:t>
            </a:r>
          </a:p>
        </c:rich>
      </c:tx>
      <c:layout>
        <c:manualLayout>
          <c:xMode val="edge"/>
          <c:yMode val="edge"/>
          <c:x val="0.5531026370101173"/>
          <c:y val="4.9797696856520385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1744888058864437"/>
          <c:y val="5.3470276999688766E-2"/>
          <c:w val="0.86474485160508785"/>
          <c:h val="0.88716655516099707"/>
        </c:manualLayout>
      </c:layout>
      <c:lineChart>
        <c:grouping val="standard"/>
        <c:varyColors val="0"/>
        <c:ser>
          <c:idx val="0"/>
          <c:order val="0"/>
          <c:tx>
            <c:strRef>
              <c:f>recap!$A$52</c:f>
              <c:strCache>
                <c:ptCount val="1"/>
                <c:pt idx="0">
                  <c:v> Conso. totale d'énergie par habitant 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E3-4F45-8B41-6A0D6963D14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E3-4F45-8B41-6A0D6963D14A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E3-4F45-8B41-6A0D6963D14A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E3-4F45-8B41-6A0D6963D14A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E3-4F45-8B41-6A0D6963D14A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E3-4F45-8B41-6A0D6963D14A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E3-4F45-8B41-6A0D6963D14A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CE3-4F45-8B41-6A0D6963D14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E3-4F45-8B41-6A0D6963D14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E3-4F45-8B41-6A0D6963D14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E3-4F45-8B41-6A0D6963D1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recap!$B$2:$L$2</c:f>
              <c:numCache>
                <c:formatCode>0</c:formatCode>
                <c:ptCount val="11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2025</c:v>
                </c:pt>
                <c:pt idx="6">
                  <c:v>2030</c:v>
                </c:pt>
                <c:pt idx="7">
                  <c:v>2035</c:v>
                </c:pt>
                <c:pt idx="8">
                  <c:v>2040</c:v>
                </c:pt>
                <c:pt idx="9">
                  <c:v>2045</c:v>
                </c:pt>
                <c:pt idx="10">
                  <c:v>2050</c:v>
                </c:pt>
              </c:numCache>
            </c:numRef>
          </c:cat>
          <c:val>
            <c:numRef>
              <c:f>recap!$B$52:$L$52</c:f>
              <c:numCache>
                <c:formatCode>_(* #,##0_);_(* \(#,##0\);_(* "-"??_);_(@_)</c:formatCode>
                <c:ptCount val="11"/>
                <c:pt idx="0" formatCode="_(* #,##0_);_(* \(#,##0\);_(* &quot;-&quot;_);_(@_)">
                  <c:v>32637.443935820964</c:v>
                </c:pt>
                <c:pt idx="1">
                  <c:v>32229.944500420141</c:v>
                </c:pt>
                <c:pt idx="2" formatCode="_(* #,##0_);_(* \(#,##0\);_(* &quot;-&quot;_);_(@_)">
                  <c:v>31822.445065019321</c:v>
                </c:pt>
                <c:pt idx="3" formatCode="_(* #,##0_);_(* \(#,##0\);_(* &quot;-&quot;_);_(@_)">
                  <c:v>28121.939110950094</c:v>
                </c:pt>
                <c:pt idx="4" formatCode="_(* #,##0_);_(* \(#,##0\);_(* &quot;-&quot;_);_(@_)">
                  <c:v>27415.452906089609</c:v>
                </c:pt>
                <c:pt idx="5">
                  <c:v>25707.726453044805</c:v>
                </c:pt>
                <c:pt idx="6" formatCode="_(* #,##0_);_(* \(#,##0\);_(* &quot;-&quot;_);_(@_)">
                  <c:v>24000</c:v>
                </c:pt>
                <c:pt idx="7">
                  <c:v>22500</c:v>
                </c:pt>
                <c:pt idx="8" formatCode="_(* #,##0_);_(* \(#,##0\);_(* &quot;-&quot;_);_(@_)">
                  <c:v>21000</c:v>
                </c:pt>
                <c:pt idx="9">
                  <c:v>19801.671521708973</c:v>
                </c:pt>
                <c:pt idx="10" formatCode="_(* #,##0_);_(* \(#,##0\);_(* &quot;-&quot;_);_(@_)">
                  <c:v>18603.343043417946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CE3-4F45-8B41-6A0D6963D14A}"/>
            </c:ext>
          </c:extLst>
        </c:ser>
        <c:ser>
          <c:idx val="1"/>
          <c:order val="1"/>
          <c:tx>
            <c:strRef>
              <c:f>recap!$A$55</c:f>
              <c:strCache>
                <c:ptCount val="1"/>
                <c:pt idx="0">
                  <c:v> Conso. d'électricité par habitant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8CE3-4F45-8B41-6A0D6963D14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8CE3-4F45-8B41-6A0D6963D14A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8CE3-4F45-8B41-6A0D6963D14A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8CE3-4F45-8B41-6A0D6963D14A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8CE3-4F45-8B41-6A0D6963D14A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8CE3-4F45-8B41-6A0D6963D14A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8CE3-4F45-8B41-6A0D6963D14A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CE3-4F45-8B41-6A0D6963D14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CE3-4F45-8B41-6A0D6963D14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CE3-4F45-8B41-6A0D6963D14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CE3-4F45-8B41-6A0D6963D1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recap!$B$2:$L$2</c:f>
              <c:numCache>
                <c:formatCode>0</c:formatCode>
                <c:ptCount val="11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2025</c:v>
                </c:pt>
                <c:pt idx="6">
                  <c:v>2030</c:v>
                </c:pt>
                <c:pt idx="7">
                  <c:v>2035</c:v>
                </c:pt>
                <c:pt idx="8">
                  <c:v>2040</c:v>
                </c:pt>
                <c:pt idx="9">
                  <c:v>2045</c:v>
                </c:pt>
                <c:pt idx="10">
                  <c:v>2050</c:v>
                </c:pt>
              </c:numCache>
            </c:numRef>
          </c:cat>
          <c:val>
            <c:numRef>
              <c:f>recap!$B$55:$L$55</c:f>
              <c:numCache>
                <c:formatCode>_(* #,##0_);_(* \(#,##0\);_(* "-"??_);_(@_)</c:formatCode>
                <c:ptCount val="11"/>
                <c:pt idx="0">
                  <c:v>7264.9465945346092</c:v>
                </c:pt>
                <c:pt idx="1">
                  <c:v>7426.9008169423487</c:v>
                </c:pt>
                <c:pt idx="2">
                  <c:v>7588.8550393500891</c:v>
                </c:pt>
                <c:pt idx="3">
                  <c:v>7033.691583142132</c:v>
                </c:pt>
                <c:pt idx="4" formatCode="_(* #,##0_);_(* \(#,##0\);_(* &quot;-&quot;_);_(@_)">
                  <c:v>7046.9981966985706</c:v>
                </c:pt>
                <c:pt idx="5">
                  <c:v>6923.4990983492853</c:v>
                </c:pt>
                <c:pt idx="6" formatCode="_(* #,##0_);_(* \(#,##0\);_(* &quot;-&quot;_);_(@_)">
                  <c:v>6800</c:v>
                </c:pt>
                <c:pt idx="7">
                  <c:v>6650</c:v>
                </c:pt>
                <c:pt idx="8" formatCode="_(* #,##0_);_(* \(#,##0\);_(* &quot;-&quot;_);_(@_)">
                  <c:v>6500</c:v>
                </c:pt>
                <c:pt idx="9">
                  <c:v>6410.2517686225547</c:v>
                </c:pt>
                <c:pt idx="10" formatCode="_(* #,##0_);_(* \(#,##0\);_(* &quot;-&quot;_);_(@_)">
                  <c:v>6320.5035372451102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8CE3-4F45-8B41-6A0D6963D14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30254719"/>
        <c:axId val="526885103"/>
      </c:lineChart>
      <c:catAx>
        <c:axId val="530254719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6885103"/>
        <c:crosses val="autoZero"/>
        <c:auto val="1"/>
        <c:lblAlgn val="ctr"/>
        <c:lblOffset val="100"/>
        <c:noMultiLvlLbl val="0"/>
      </c:catAx>
      <c:valAx>
        <c:axId val="526885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 kWh par habitant par année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0254719"/>
        <c:crosses val="autoZero"/>
        <c:crossBetween val="between"/>
      </c:valAx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391603293178096"/>
          <c:y val="0.86966972265721698"/>
          <c:w val="0.63487448684299075"/>
          <c:h val="5.2521376004470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Conso.Finale par groupes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recap!$B$27</c:f>
              <c:strCache>
                <c:ptCount val="1"/>
                <c:pt idx="0">
                  <c:v> 2'000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recap!$A$28:$A$30</c:f>
              <c:strCache>
                <c:ptCount val="3"/>
                <c:pt idx="0">
                  <c:v>           -Ménages  </c:v>
                </c:pt>
                <c:pt idx="1">
                  <c:v>           - "Economie" </c:v>
                </c:pt>
                <c:pt idx="2">
                  <c:v>           - Mobilité  </c:v>
                </c:pt>
              </c:strCache>
            </c:strRef>
          </c:cat>
          <c:val>
            <c:numRef>
              <c:f>recap!$B$28:$B$30</c:f>
              <c:numCache>
                <c:formatCode>0.0%</c:formatCode>
                <c:ptCount val="3"/>
                <c:pt idx="0">
                  <c:v>0.27893083988571699</c:v>
                </c:pt>
                <c:pt idx="1">
                  <c:v>0.36301386035748862</c:v>
                </c:pt>
                <c:pt idx="2">
                  <c:v>0.3580552997567944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30-4BAA-AD40-FDABD6D6B058}"/>
            </c:ext>
          </c:extLst>
        </c:ser>
        <c:ser>
          <c:idx val="2"/>
          <c:order val="2"/>
          <c:tx>
            <c:strRef>
              <c:f>recap!$D$27</c:f>
              <c:strCache>
                <c:ptCount val="1"/>
                <c:pt idx="0">
                  <c:v> 2'010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recap!$A$28:$A$30</c:f>
              <c:strCache>
                <c:ptCount val="3"/>
                <c:pt idx="0">
                  <c:v>           -Ménages  </c:v>
                </c:pt>
                <c:pt idx="1">
                  <c:v>           - "Economie" </c:v>
                </c:pt>
                <c:pt idx="2">
                  <c:v>           - Mobilité  </c:v>
                </c:pt>
              </c:strCache>
            </c:strRef>
          </c:cat>
          <c:val>
            <c:numRef>
              <c:f>recap!$D$28:$D$30</c:f>
              <c:numCache>
                <c:formatCode>0.0%</c:formatCode>
                <c:ptCount val="3"/>
                <c:pt idx="0">
                  <c:v>0.29350367308949488</c:v>
                </c:pt>
                <c:pt idx="1">
                  <c:v>0.36473834084940887</c:v>
                </c:pt>
                <c:pt idx="2">
                  <c:v>0.34175798606109625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30-4BAA-AD40-FDABD6D6B058}"/>
            </c:ext>
          </c:extLst>
        </c:ser>
        <c:ser>
          <c:idx val="3"/>
          <c:order val="3"/>
          <c:tx>
            <c:strRef>
              <c:f>recap!$E$27</c:f>
              <c:strCache>
                <c:ptCount val="1"/>
                <c:pt idx="0">
                  <c:v> 2'015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recap!$A$28:$A$30</c:f>
              <c:strCache>
                <c:ptCount val="3"/>
                <c:pt idx="0">
                  <c:v>           -Ménages  </c:v>
                </c:pt>
                <c:pt idx="1">
                  <c:v>           - "Economie" </c:v>
                </c:pt>
                <c:pt idx="2">
                  <c:v>           - Mobilité  </c:v>
                </c:pt>
              </c:strCache>
            </c:strRef>
          </c:cat>
          <c:val>
            <c:numRef>
              <c:f>recap!$E$28:$E$30</c:f>
              <c:numCache>
                <c:formatCode>0.0%</c:formatCode>
                <c:ptCount val="3"/>
                <c:pt idx="0">
                  <c:v>0.27719595400543917</c:v>
                </c:pt>
                <c:pt idx="1">
                  <c:v>0.35866453552173289</c:v>
                </c:pt>
                <c:pt idx="2">
                  <c:v>0.36413951047282789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30-4BAA-AD40-FDABD6D6B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9041120"/>
        <c:axId val="489039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recap!$C$27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recap!$A$28:$A$30</c15:sqref>
                        </c15:formulaRef>
                      </c:ext>
                    </c:extLst>
                    <c:strCache>
                      <c:ptCount val="3"/>
                      <c:pt idx="0">
                        <c:v>           -Ménages  </c:v>
                      </c:pt>
                      <c:pt idx="1">
                        <c:v>           - "Economie" </c:v>
                      </c:pt>
                      <c:pt idx="2">
                        <c:v>           - Mobilité 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recap!$C$28:$C$30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8530-4BAA-AD40-FDABD6D6B058}"/>
                  </c:ext>
                </c:extLst>
              </c15:ser>
            </c15:filteredBarSeries>
          </c:ext>
        </c:extLst>
      </c:barChart>
      <c:catAx>
        <c:axId val="489041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89039152"/>
        <c:crosses val="autoZero"/>
        <c:auto val="1"/>
        <c:lblAlgn val="ctr"/>
        <c:lblOffset val="100"/>
        <c:noMultiLvlLbl val="0"/>
      </c:catAx>
      <c:valAx>
        <c:axId val="489039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890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2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2316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pic>
        <p:nvPicPr>
          <p:cNvPr id="6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441356"/>
            <a:ext cx="4032448" cy="524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5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L’ECONOMIE: industrie, services et administrations  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CH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Art.4:Confédération, cantons et communes:</a:t>
            </a:r>
          </a:p>
          <a:p>
            <a:pPr marL="0" indent="0">
              <a:buNone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al.1:…tiennent compte des efforts consentis par les milieux économiques et les communes</a:t>
            </a:r>
          </a:p>
          <a:p>
            <a:pPr marL="0" indent="0">
              <a:buNone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al.2:…collaborent avec les organisations économiques </a:t>
            </a:r>
          </a:p>
          <a:p>
            <a:pPr marL="0" indent="0">
              <a:buNone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al.3:… reprennent, partiellement ou totalement, dans le droit d’exécution les accords déjà conclus</a:t>
            </a:r>
          </a:p>
          <a:p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77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PRINCIPES:</a:t>
            </a:r>
            <a:endParaRPr lang="fr-CH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H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Art.5 , al.2: Les mesures et directives doivent être économiquement supportables et réalisables du point de vue de la technique et de l’exploitation.</a:t>
            </a:r>
          </a:p>
          <a:p>
            <a:pPr marL="0" indent="0">
              <a:buNone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milieux intéressés doivent être consultés au préalable</a:t>
            </a:r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1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14 chapitres de la </a:t>
            </a:r>
            <a:r>
              <a:rPr lang="fr-CH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LEne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valeurs indicatives et principes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Approvisionnement énergétique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 d’énergie de réseau et consommation propre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Système de rétribution de l’injection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d’investissements pour photovoltaïque, hydroélectricité et biomasse.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Mesures de soutien particulières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Suppléments perçus sur le réseau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Utilisation économe et efficace de l’énergie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Mesures d’encouragement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Conventions internationales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des impacts et traitement des données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Exécution, compétences et procédure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Dispositions pénales</a:t>
            </a:r>
          </a:p>
          <a:p>
            <a:pPr marL="514350" indent="-514350">
              <a:buFont typeface="+mj-lt"/>
              <a:buAutoNum type="arabicPeriod"/>
            </a:pPr>
            <a:r>
              <a:rPr lang="fr-CH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Dispositions finales</a:t>
            </a:r>
          </a:p>
          <a:p>
            <a:pPr marL="514350" indent="-514350">
              <a:buFont typeface="+mj-lt"/>
              <a:buAutoNum type="arabicPeriod"/>
            </a:pPr>
            <a:endParaRPr lang="fr-CH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2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Samedi 7 octobre 2017, 10h,   à Gland   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Valeurs indicatives de la consommation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23214F4-463A-4A49-BDBD-935A507858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1991939"/>
              </p:ext>
            </p:extLst>
          </p:nvPr>
        </p:nvGraphicFramePr>
        <p:xfrm>
          <a:off x="971600" y="2636912"/>
          <a:ext cx="6671310" cy="3577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433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b="1" dirty="0"/>
              <a:t>Les énergies empruntées à l’environnement</a:t>
            </a:r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5A13EA8A-BBBD-4D30-81F2-B847D310D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11683"/>
              </p:ext>
            </p:extLst>
          </p:nvPr>
        </p:nvGraphicFramePr>
        <p:xfrm>
          <a:off x="539552" y="2521626"/>
          <a:ext cx="7992889" cy="4003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1332">
                  <a:extLst>
                    <a:ext uri="{9D8B030D-6E8A-4147-A177-3AD203B41FA5}">
                      <a16:colId xmlns:a16="http://schemas.microsoft.com/office/drawing/2014/main" val="1941825926"/>
                    </a:ext>
                  </a:extLst>
                </a:gridCol>
                <a:gridCol w="1066667">
                  <a:extLst>
                    <a:ext uri="{9D8B030D-6E8A-4147-A177-3AD203B41FA5}">
                      <a16:colId xmlns:a16="http://schemas.microsoft.com/office/drawing/2014/main" val="2909154212"/>
                    </a:ext>
                  </a:extLst>
                </a:gridCol>
                <a:gridCol w="1052445">
                  <a:extLst>
                    <a:ext uri="{9D8B030D-6E8A-4147-A177-3AD203B41FA5}">
                      <a16:colId xmlns:a16="http://schemas.microsoft.com/office/drawing/2014/main" val="4092675783"/>
                    </a:ext>
                  </a:extLst>
                </a:gridCol>
                <a:gridCol w="1052445">
                  <a:extLst>
                    <a:ext uri="{9D8B030D-6E8A-4147-A177-3AD203B41FA5}">
                      <a16:colId xmlns:a16="http://schemas.microsoft.com/office/drawing/2014/main" val="33191365"/>
                    </a:ext>
                  </a:extLst>
                </a:gridCol>
              </a:tblGrid>
              <a:tr h="588927">
                <a:tc>
                  <a:txBody>
                    <a:bodyPr/>
                    <a:lstStyle/>
                    <a:p>
                      <a:pPr algn="l" fontAlgn="ctr"/>
                      <a:r>
                        <a:rPr lang="fr-CH" sz="2000" u="none" strike="noStrike">
                          <a:effectLst/>
                        </a:rPr>
                        <a:t> Energie Finale  par habitant  en kWh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2000" u="none" strike="noStrike">
                          <a:effectLst/>
                        </a:rPr>
                        <a:t>    2'000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2000" u="none" strike="noStrike">
                          <a:effectLst/>
                        </a:rPr>
                        <a:t>    2'010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2000" u="none" strike="noStrike">
                          <a:effectLst/>
                        </a:rPr>
                        <a:t>    2'015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4015353233"/>
                  </a:ext>
                </a:extLst>
              </a:tr>
              <a:tr h="430561"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Sources fossiles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23'148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21'425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18'206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688612959"/>
                  </a:ext>
                </a:extLst>
              </a:tr>
              <a:tr h="430561"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Electricité( total)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7'265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7'589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7'034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513830053"/>
                  </a:ext>
                </a:extLst>
              </a:tr>
              <a:tr h="425612"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Renouvelables traditionnels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2'037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2'375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2'320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605268479"/>
                  </a:ext>
                </a:extLst>
              </a:tr>
              <a:tr h="425612"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Sous-total "Energie consommée"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32'450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31'389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27'560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829352671"/>
                  </a:ext>
                </a:extLst>
              </a:tr>
              <a:tr h="430561"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 Energie empruntée à l'environnement 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   188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   434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      562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479184236"/>
                  </a:ext>
                </a:extLst>
              </a:tr>
              <a:tr h="430561"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Total général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32'637 </a:t>
                      </a:r>
                      <a:endParaRPr lang="fr-CH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31'822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2000" u="none" strike="noStrike">
                          <a:effectLst/>
                        </a:rPr>
                        <a:t> 28'122 </a:t>
                      </a:r>
                      <a:endParaRPr lang="fr-CH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732477908"/>
                  </a:ext>
                </a:extLst>
              </a:tr>
              <a:tr h="237551"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372559672"/>
                  </a:ext>
                </a:extLst>
              </a:tr>
              <a:tr h="301887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u="none" strike="noStrike">
                          <a:effectLst/>
                        </a:rPr>
                        <a:t> Renouvelables traditionnels: bois, chaleur à distance,carburants biogènes, biogaz  </a:t>
                      </a:r>
                      <a:endParaRPr lang="fr-CH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819002614"/>
                  </a:ext>
                </a:extLst>
              </a:tr>
              <a:tr h="301887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u="none" strike="noStrike">
                          <a:effectLst/>
                        </a:rPr>
                        <a:t> Energie empruntée (chaleur ambiante): via solaire thermique et PAC </a:t>
                      </a:r>
                      <a:endParaRPr lang="fr-CH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83308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73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sz="2400" b="1" dirty="0"/>
              <a:t>Scenario 1: développement «moyen» des renouvelables</a:t>
            </a:r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D74F2EA-89CD-46DC-B3D1-718BACF0A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971107"/>
              </p:ext>
            </p:extLst>
          </p:nvPr>
        </p:nvGraphicFramePr>
        <p:xfrm>
          <a:off x="457199" y="2348880"/>
          <a:ext cx="8229600" cy="3845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6417">
                  <a:extLst>
                    <a:ext uri="{9D8B030D-6E8A-4147-A177-3AD203B41FA5}">
                      <a16:colId xmlns:a16="http://schemas.microsoft.com/office/drawing/2014/main" val="825111949"/>
                    </a:ext>
                  </a:extLst>
                </a:gridCol>
                <a:gridCol w="862039">
                  <a:extLst>
                    <a:ext uri="{9D8B030D-6E8A-4147-A177-3AD203B41FA5}">
                      <a16:colId xmlns:a16="http://schemas.microsoft.com/office/drawing/2014/main" val="1193163778"/>
                    </a:ext>
                  </a:extLst>
                </a:gridCol>
                <a:gridCol w="850545">
                  <a:extLst>
                    <a:ext uri="{9D8B030D-6E8A-4147-A177-3AD203B41FA5}">
                      <a16:colId xmlns:a16="http://schemas.microsoft.com/office/drawing/2014/main" val="776775836"/>
                    </a:ext>
                  </a:extLst>
                </a:gridCol>
                <a:gridCol w="850545">
                  <a:extLst>
                    <a:ext uri="{9D8B030D-6E8A-4147-A177-3AD203B41FA5}">
                      <a16:colId xmlns:a16="http://schemas.microsoft.com/office/drawing/2014/main" val="2162381262"/>
                    </a:ext>
                  </a:extLst>
                </a:gridCol>
                <a:gridCol w="885027">
                  <a:extLst>
                    <a:ext uri="{9D8B030D-6E8A-4147-A177-3AD203B41FA5}">
                      <a16:colId xmlns:a16="http://schemas.microsoft.com/office/drawing/2014/main" val="3337787536"/>
                    </a:ext>
                  </a:extLst>
                </a:gridCol>
                <a:gridCol w="885027">
                  <a:extLst>
                    <a:ext uri="{9D8B030D-6E8A-4147-A177-3AD203B41FA5}">
                      <a16:colId xmlns:a16="http://schemas.microsoft.com/office/drawing/2014/main" val="1044810512"/>
                    </a:ext>
                  </a:extLst>
                </a:gridCol>
              </a:tblGrid>
              <a:tr h="1244784">
                <a:tc>
                  <a:txBody>
                    <a:bodyPr/>
                    <a:lstStyle/>
                    <a:p>
                      <a:pPr algn="l" fontAlgn="ctr"/>
                      <a:r>
                        <a:rPr lang="fr-CH" sz="1800" u="none" strike="noStrike">
                          <a:effectLst/>
                        </a:rPr>
                        <a:t> Energie Finale  par habitant  en kWh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800" u="none" strike="noStrike">
                          <a:effectLst/>
                        </a:rPr>
                        <a:t>    2'000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300" u="none" strike="noStrike">
                          <a:effectLst/>
                        </a:rPr>
                        <a:t>          2'010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300" u="none" strike="noStrike">
                          <a:effectLst/>
                        </a:rPr>
                        <a:t>          2'015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2035 </a:t>
                      </a:r>
                      <a:r>
                        <a:rPr lang="fr-CH" sz="1600" b="1" u="none" strike="noStrike" dirty="0" err="1">
                          <a:effectLst/>
                        </a:rPr>
                        <a:t>Dev.raisonnable</a:t>
                      </a:r>
                      <a:r>
                        <a:rPr lang="fr-CH" sz="1600" b="1" u="none" strike="noStrike" dirty="0">
                          <a:effectLst/>
                        </a:rPr>
                        <a:t> des renouvelables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600" u="none" strike="noStrike">
                          <a:effectLst/>
                        </a:rPr>
                        <a:t> en % de 2000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ctr"/>
                </a:tc>
                <a:extLst>
                  <a:ext uri="{0D108BD9-81ED-4DB2-BD59-A6C34878D82A}">
                    <a16:rowId xmlns:a16="http://schemas.microsoft.com/office/drawing/2014/main" val="2611181745"/>
                  </a:ext>
                </a:extLst>
              </a:tr>
              <a:tr h="29999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Sources fossiles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23'148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21'425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18'206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7'283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31.5%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3512146524"/>
                  </a:ext>
                </a:extLst>
              </a:tr>
              <a:tr h="29999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Electricité( total)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7'265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7'589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7'034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6'320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87.0%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3572375991"/>
                  </a:ext>
                </a:extLst>
              </a:tr>
              <a:tr h="29654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Renouvelables traditionnels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2'037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2'375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2'320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3'500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171.8%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277112672"/>
                  </a:ext>
                </a:extLst>
              </a:tr>
              <a:tr h="29654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Sous-total "Energie consommée"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32'450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31'389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27'560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17'103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52.7%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4151162160"/>
                  </a:ext>
                </a:extLst>
              </a:tr>
              <a:tr h="29999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 Energie empruntée à l'environnement 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   188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   434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   562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1'500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799.4%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2988851301"/>
                  </a:ext>
                </a:extLst>
              </a:tr>
              <a:tr h="29999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Total général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32'637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31'822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28'122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18'603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57.0%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545724632"/>
                  </a:ext>
                </a:extLst>
              </a:tr>
              <a:tr h="165512"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1818310486"/>
                  </a:ext>
                </a:extLst>
              </a:tr>
              <a:tr h="210338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Renouvelables traditionnels: bois, chaleur à distance,carburants biogènes, biogaz  </a:t>
                      </a:r>
                      <a:endParaRPr lang="fr-CH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4247181800"/>
                  </a:ext>
                </a:extLst>
              </a:tr>
              <a:tr h="2103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Energie empruntée (chaleur ambiante): via solaire thermique et PAC </a:t>
                      </a:r>
                      <a:endParaRPr lang="fr-CH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8" marR="3448" marT="3448" marB="0" anchor="b"/>
                </a:tc>
                <a:extLst>
                  <a:ext uri="{0D108BD9-81ED-4DB2-BD59-A6C34878D82A}">
                    <a16:rowId xmlns:a16="http://schemas.microsoft.com/office/drawing/2014/main" val="662521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95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sz="2400" b="1" dirty="0"/>
              <a:t>Scenario 2: fort développement des renouvelables</a:t>
            </a:r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5046B2D-3061-4197-9BA7-45DA15985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869446"/>
              </p:ext>
            </p:extLst>
          </p:nvPr>
        </p:nvGraphicFramePr>
        <p:xfrm>
          <a:off x="535384" y="2276872"/>
          <a:ext cx="8229599" cy="4176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8692">
                  <a:extLst>
                    <a:ext uri="{9D8B030D-6E8A-4147-A177-3AD203B41FA5}">
                      <a16:colId xmlns:a16="http://schemas.microsoft.com/office/drawing/2014/main" val="3744567687"/>
                    </a:ext>
                  </a:extLst>
                </a:gridCol>
                <a:gridCol w="853693">
                  <a:extLst>
                    <a:ext uri="{9D8B030D-6E8A-4147-A177-3AD203B41FA5}">
                      <a16:colId xmlns:a16="http://schemas.microsoft.com/office/drawing/2014/main" val="3508423936"/>
                    </a:ext>
                  </a:extLst>
                </a:gridCol>
                <a:gridCol w="842310">
                  <a:extLst>
                    <a:ext uri="{9D8B030D-6E8A-4147-A177-3AD203B41FA5}">
                      <a16:colId xmlns:a16="http://schemas.microsoft.com/office/drawing/2014/main" val="2089203872"/>
                    </a:ext>
                  </a:extLst>
                </a:gridCol>
                <a:gridCol w="842310">
                  <a:extLst>
                    <a:ext uri="{9D8B030D-6E8A-4147-A177-3AD203B41FA5}">
                      <a16:colId xmlns:a16="http://schemas.microsoft.com/office/drawing/2014/main" val="2925422540"/>
                    </a:ext>
                  </a:extLst>
                </a:gridCol>
                <a:gridCol w="956136">
                  <a:extLst>
                    <a:ext uri="{9D8B030D-6E8A-4147-A177-3AD203B41FA5}">
                      <a16:colId xmlns:a16="http://schemas.microsoft.com/office/drawing/2014/main" val="996157598"/>
                    </a:ext>
                  </a:extLst>
                </a:gridCol>
                <a:gridCol w="876458">
                  <a:extLst>
                    <a:ext uri="{9D8B030D-6E8A-4147-A177-3AD203B41FA5}">
                      <a16:colId xmlns:a16="http://schemas.microsoft.com/office/drawing/2014/main" val="2911998375"/>
                    </a:ext>
                  </a:extLst>
                </a:gridCol>
              </a:tblGrid>
              <a:tr h="1110200">
                <a:tc>
                  <a:txBody>
                    <a:bodyPr/>
                    <a:lstStyle/>
                    <a:p>
                      <a:pPr algn="l" fontAlgn="ctr"/>
                      <a:r>
                        <a:rPr lang="fr-CH" sz="1800" u="none" strike="noStrike">
                          <a:effectLst/>
                        </a:rPr>
                        <a:t> Energie Finale  par habitant  en kWh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800" u="none" strike="noStrike">
                          <a:effectLst/>
                        </a:rPr>
                        <a:t>    2'000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300" u="none" strike="noStrike">
                          <a:effectLst/>
                        </a:rPr>
                        <a:t>          2'010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300" u="none" strike="noStrike">
                          <a:effectLst/>
                        </a:rPr>
                        <a:t>          2'015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2035 Fort dev. </a:t>
                      </a:r>
                      <a:r>
                        <a:rPr lang="fr-CH" sz="1600" b="1" u="none" strike="noStrike" dirty="0" err="1">
                          <a:effectLst/>
                        </a:rPr>
                        <a:t>Renouv</a:t>
                      </a:r>
                      <a:r>
                        <a:rPr lang="fr-CH" sz="1600" b="1" u="none" strike="noStrike" dirty="0">
                          <a:effectLst/>
                        </a:rPr>
                        <a:t>.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en % de 2000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3775181456"/>
                  </a:ext>
                </a:extLst>
              </a:tr>
              <a:tr h="41332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Sources fossiles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23'148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21'425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18'206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  5'783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25.0%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3128613053"/>
                  </a:ext>
                </a:extLst>
              </a:tr>
              <a:tr h="41332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Electricité( total)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7'265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7'589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7'034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  6'320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87.0%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3279913087"/>
                  </a:ext>
                </a:extLst>
              </a:tr>
              <a:tr h="41332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Renouvelables traditionnels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2'037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2'375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2'320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  4'500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220.9%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2352334344"/>
                  </a:ext>
                </a:extLst>
              </a:tr>
              <a:tr h="41332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Sous-total "Energie consommée"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32'450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31'389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27'560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16'603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51.2%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143055533"/>
                  </a:ext>
                </a:extLst>
              </a:tr>
              <a:tr h="41332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 Energie empruntée à l'environnement 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      188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   434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     562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  2'000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1065.8%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2147984935"/>
                  </a:ext>
                </a:extLst>
              </a:tr>
              <a:tr h="413321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Total général </a:t>
                      </a:r>
                      <a:endParaRPr lang="fr-CH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u="none" strike="noStrike">
                          <a:effectLst/>
                        </a:rPr>
                        <a:t> 32'637 </a:t>
                      </a:r>
                      <a:endParaRPr lang="fr-CH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31'822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       28'122 </a:t>
                      </a:r>
                      <a:endParaRPr lang="fr-CH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18'603 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57.0%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3279545867"/>
                  </a:ext>
                </a:extLst>
              </a:tr>
              <a:tr h="29317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Renouvelables traditionnels: bois, chaleur à distance,carburants biogènes, biogaz  </a:t>
                      </a:r>
                      <a:endParaRPr lang="fr-CH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4273375468"/>
                  </a:ext>
                </a:extLst>
              </a:tr>
              <a:tr h="2931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300" u="none" strike="noStrike">
                          <a:effectLst/>
                        </a:rPr>
                        <a:t> Energie empruntée (chaleur ambiante): via solaire thermique et PAC </a:t>
                      </a:r>
                      <a:endParaRPr lang="fr-CH" sz="13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15" marR="3415" marT="3415" marB="0" anchor="b"/>
                </a:tc>
                <a:extLst>
                  <a:ext uri="{0D108BD9-81ED-4DB2-BD59-A6C34878D82A}">
                    <a16:rowId xmlns:a16="http://schemas.microsoft.com/office/drawing/2014/main" val="4181988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6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sz="2400" b="1" dirty="0"/>
              <a:t>Scenario 2bis: fort développement des renouvelables mais les 57% s’appliquent à l’énergie consommée (sans les emprunts)</a:t>
            </a:r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089CC83-A2B3-4492-A997-4CD5EF16E3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69424"/>
              </p:ext>
            </p:extLst>
          </p:nvPr>
        </p:nvGraphicFramePr>
        <p:xfrm>
          <a:off x="457200" y="2852936"/>
          <a:ext cx="8229600" cy="3744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9724">
                  <a:extLst>
                    <a:ext uri="{9D8B030D-6E8A-4147-A177-3AD203B41FA5}">
                      <a16:colId xmlns:a16="http://schemas.microsoft.com/office/drawing/2014/main" val="1464722212"/>
                    </a:ext>
                  </a:extLst>
                </a:gridCol>
                <a:gridCol w="827373">
                  <a:extLst>
                    <a:ext uri="{9D8B030D-6E8A-4147-A177-3AD203B41FA5}">
                      <a16:colId xmlns:a16="http://schemas.microsoft.com/office/drawing/2014/main" val="3869552135"/>
                    </a:ext>
                  </a:extLst>
                </a:gridCol>
                <a:gridCol w="816341">
                  <a:extLst>
                    <a:ext uri="{9D8B030D-6E8A-4147-A177-3AD203B41FA5}">
                      <a16:colId xmlns:a16="http://schemas.microsoft.com/office/drawing/2014/main" val="3723756808"/>
                    </a:ext>
                  </a:extLst>
                </a:gridCol>
                <a:gridCol w="816341">
                  <a:extLst>
                    <a:ext uri="{9D8B030D-6E8A-4147-A177-3AD203B41FA5}">
                      <a16:colId xmlns:a16="http://schemas.microsoft.com/office/drawing/2014/main" val="1896715844"/>
                    </a:ext>
                  </a:extLst>
                </a:gridCol>
                <a:gridCol w="1180385">
                  <a:extLst>
                    <a:ext uri="{9D8B030D-6E8A-4147-A177-3AD203B41FA5}">
                      <a16:colId xmlns:a16="http://schemas.microsoft.com/office/drawing/2014/main" val="479460319"/>
                    </a:ext>
                  </a:extLst>
                </a:gridCol>
                <a:gridCol w="849436">
                  <a:extLst>
                    <a:ext uri="{9D8B030D-6E8A-4147-A177-3AD203B41FA5}">
                      <a16:colId xmlns:a16="http://schemas.microsoft.com/office/drawing/2014/main" val="951550509"/>
                    </a:ext>
                  </a:extLst>
                </a:gridCol>
              </a:tblGrid>
              <a:tr h="1201333">
                <a:tc>
                  <a:txBody>
                    <a:bodyPr/>
                    <a:lstStyle/>
                    <a:p>
                      <a:pPr algn="l" fontAlgn="ctr"/>
                      <a:r>
                        <a:rPr lang="fr-CH" sz="1700" u="none" strike="noStrike">
                          <a:effectLst/>
                        </a:rPr>
                        <a:t> Energie Finale  par habitant  en kWh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H" sz="1700" u="none" strike="noStrike">
                          <a:effectLst/>
                        </a:rPr>
                        <a:t>    2'000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2035 Fort dev. Renouv.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en % de 2000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les 57% appliqués à l'énergie consommée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en % de 2000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3116672523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Sources fossiles </a:t>
                      </a:r>
                      <a:endParaRPr lang="fr-CH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23'148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5'783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25.0%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        7'676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33.2%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3723181685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Electricité( total) </a:t>
                      </a:r>
                      <a:endParaRPr lang="fr-CH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   7'265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6'320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87.0%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        6'320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87.0%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115915713"/>
                  </a:ext>
                </a:extLst>
              </a:tr>
              <a:tr h="339338"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Renouvelables traditionnels </a:t>
                      </a:r>
                      <a:endParaRPr lang="fr-CH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   2'037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4'500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220.9%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        4'500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220.9%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1146728419"/>
                  </a:ext>
                </a:extLst>
              </a:tr>
              <a:tr h="386143"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sng" strike="noStrike">
                          <a:effectLst/>
                        </a:rPr>
                        <a:t> Sous-total "Energie consommée" </a:t>
                      </a:r>
                      <a:endParaRPr lang="fr-CH" sz="17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32'450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16'603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51.2%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      18'496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sng" strike="noStrike">
                          <a:effectLst/>
                        </a:rPr>
                        <a:t>57.0%</a:t>
                      </a:r>
                      <a:endParaRPr lang="fr-CH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2112915802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    Energie empruntée à l'environnement  </a:t>
                      </a:r>
                      <a:endParaRPr lang="fr-CH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      188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2'000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1065.8%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        2'000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1065.8%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1264014479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Total général </a:t>
                      </a:r>
                      <a:endParaRPr lang="fr-CH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700" u="none" strike="noStrike">
                          <a:effectLst/>
                        </a:rPr>
                        <a:t> 32'637 </a:t>
                      </a:r>
                      <a:endParaRPr lang="fr-CH" sz="1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18'603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57.0%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           20'496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62.8%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4282487179"/>
                  </a:ext>
                </a:extLst>
              </a:tr>
              <a:tr h="2379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200" u="none" strike="noStrike">
                          <a:effectLst/>
                        </a:rPr>
                        <a:t> Renouvelables traditionnels: bois, chaleur à distance,carburants biogènes, biogaz  </a:t>
                      </a:r>
                      <a:endParaRPr lang="fr-CH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3486182150"/>
                  </a:ext>
                </a:extLst>
              </a:tr>
              <a:tr h="2379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200" u="none" strike="noStrike">
                          <a:effectLst/>
                        </a:rPr>
                        <a:t> Energie empruntée (chaleur ambiante): via solaire thermique et PAC </a:t>
                      </a:r>
                      <a:endParaRPr lang="fr-CH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/>
                </a:tc>
                <a:extLst>
                  <a:ext uri="{0D108BD9-81ED-4DB2-BD59-A6C34878D82A}">
                    <a16:rowId xmlns:a16="http://schemas.microsoft.com/office/drawing/2014/main" val="10166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896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120F6D9E-78A8-4824-A6B1-493E2962AD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703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Samedi 7 octobre 2017, 10h,   à Gland   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Le But de la </a:t>
            </a:r>
            <a:r>
              <a:rPr lang="fr-CH" b="1" dirty="0" err="1"/>
              <a:t>LEne</a:t>
            </a:r>
            <a:r>
              <a:rPr lang="fr-CH" b="1" dirty="0"/>
              <a:t> du 30.9.2016</a:t>
            </a:r>
          </a:p>
          <a:p>
            <a:pPr marL="0" indent="0">
              <a:buNone/>
            </a:pPr>
            <a:r>
              <a:rPr lang="fr-CH" sz="2400" dirty="0"/>
              <a:t>Art1.1:…vise à contribuer à un approvisionnement énergétique suffisant, diversifié, sûr, économique et respectueux de l’environnement.</a:t>
            </a:r>
          </a:p>
          <a:p>
            <a:pPr marL="0" indent="0">
              <a:buNone/>
            </a:pPr>
            <a:r>
              <a:rPr lang="fr-CH" sz="2400" dirty="0"/>
              <a:t>Art1.2:</a:t>
            </a:r>
          </a:p>
          <a:p>
            <a:pPr marL="457200" indent="-457200">
              <a:buFont typeface="+mj-lt"/>
              <a:buAutoNum type="arabicPeriod"/>
            </a:pPr>
            <a:r>
              <a:rPr lang="fr-CH" sz="2400" dirty="0"/>
              <a:t>…garantir fourniture et distribution économique et respectueuse de l’environnement.</a:t>
            </a:r>
          </a:p>
          <a:p>
            <a:pPr marL="457200" indent="-457200">
              <a:buFont typeface="+mj-lt"/>
              <a:buAutoNum type="arabicPeriod"/>
            </a:pPr>
            <a:r>
              <a:rPr lang="fr-CH" sz="2400" dirty="0"/>
              <a:t>…garantir utilisation économe et efficace de l’énergie.</a:t>
            </a:r>
          </a:p>
          <a:p>
            <a:pPr marL="457200" indent="-457200">
              <a:buFont typeface="+mj-lt"/>
              <a:buAutoNum type="arabicPeriod"/>
            </a:pPr>
            <a:r>
              <a:rPr lang="fr-CH" sz="2400" dirty="0"/>
              <a:t>…passage aux énergies renouvelables, en particulier indigènes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737191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775</Words>
  <Application>Microsoft Office PowerPoint</Application>
  <PresentationFormat>Affichage à l'écran (4:3)</PresentationFormat>
  <Paragraphs>208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80</cp:revision>
  <cp:lastPrinted>2017-10-02T15:54:41Z</cp:lastPrinted>
  <dcterms:created xsi:type="dcterms:W3CDTF">2012-10-03T16:43:59Z</dcterms:created>
  <dcterms:modified xsi:type="dcterms:W3CDTF">2017-10-04T13:14:29Z</dcterms:modified>
</cp:coreProperties>
</file>