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18B1-CB9B-4F3A-B206-46E128C53BA4}" type="datetimeFigureOut">
              <a:rPr lang="de-CH" smtClean="0"/>
              <a:t>10.06.2016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FFDD-CF30-4983-A699-010CC9568E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969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18B1-CB9B-4F3A-B206-46E128C53BA4}" type="datetimeFigureOut">
              <a:rPr lang="de-CH" smtClean="0"/>
              <a:t>10.06.2016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FFDD-CF30-4983-A699-010CC9568E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060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18B1-CB9B-4F3A-B206-46E128C53BA4}" type="datetimeFigureOut">
              <a:rPr lang="de-CH" smtClean="0"/>
              <a:t>10.06.2016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FFDD-CF30-4983-A699-010CC9568E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08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18B1-CB9B-4F3A-B206-46E128C53BA4}" type="datetimeFigureOut">
              <a:rPr lang="de-CH" smtClean="0"/>
              <a:t>10.06.2016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FFDD-CF30-4983-A699-010CC9568E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814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18B1-CB9B-4F3A-B206-46E128C53BA4}" type="datetimeFigureOut">
              <a:rPr lang="de-CH" smtClean="0"/>
              <a:t>10.06.2016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FFDD-CF30-4983-A699-010CC9568E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31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18B1-CB9B-4F3A-B206-46E128C53BA4}" type="datetimeFigureOut">
              <a:rPr lang="de-CH" smtClean="0"/>
              <a:t>10.06.2016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FFDD-CF30-4983-A699-010CC9568E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09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18B1-CB9B-4F3A-B206-46E128C53BA4}" type="datetimeFigureOut">
              <a:rPr lang="de-CH" smtClean="0"/>
              <a:t>10.06.2016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FFDD-CF30-4983-A699-010CC9568E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693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18B1-CB9B-4F3A-B206-46E128C53BA4}" type="datetimeFigureOut">
              <a:rPr lang="de-CH" smtClean="0"/>
              <a:t>10.06.2016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FFDD-CF30-4983-A699-010CC9568E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811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18B1-CB9B-4F3A-B206-46E128C53BA4}" type="datetimeFigureOut">
              <a:rPr lang="de-CH" smtClean="0"/>
              <a:t>10.06.2016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FFDD-CF30-4983-A699-010CC9568E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360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18B1-CB9B-4F3A-B206-46E128C53BA4}" type="datetimeFigureOut">
              <a:rPr lang="de-CH" smtClean="0"/>
              <a:t>10.06.2016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FFDD-CF30-4983-A699-010CC9568E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51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18B1-CB9B-4F3A-B206-46E128C53BA4}" type="datetimeFigureOut">
              <a:rPr lang="de-CH" smtClean="0"/>
              <a:t>10.06.2016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FFDD-CF30-4983-A699-010CC9568E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243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018B1-CB9B-4F3A-B206-46E128C53BA4}" type="datetimeFigureOut">
              <a:rPr lang="de-CH" smtClean="0"/>
              <a:t>10.06.2016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FFDD-CF30-4983-A699-010CC9568E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47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3384" y="955590"/>
            <a:ext cx="9234616" cy="3509318"/>
          </a:xfrm>
        </p:spPr>
        <p:txBody>
          <a:bodyPr>
            <a:normAutofit/>
          </a:bodyPr>
          <a:lstStyle/>
          <a:p>
            <a:r>
              <a:rPr lang="de-CH" dirty="0" err="1" smtClean="0"/>
              <a:t>Remplacement</a:t>
            </a:r>
            <a:r>
              <a:rPr lang="de-CH" dirty="0" smtClean="0"/>
              <a:t> </a:t>
            </a:r>
            <a:r>
              <a:rPr lang="de-CH" dirty="0" err="1" smtClean="0"/>
              <a:t>d’un</a:t>
            </a:r>
            <a:r>
              <a:rPr lang="de-CH" dirty="0" smtClean="0"/>
              <a:t> </a:t>
            </a:r>
            <a:r>
              <a:rPr lang="de-CH" dirty="0" err="1" smtClean="0"/>
              <a:t>chauffage</a:t>
            </a:r>
            <a:r>
              <a:rPr lang="de-CH" dirty="0" smtClean="0"/>
              <a:t> </a:t>
            </a:r>
            <a:r>
              <a:rPr lang="de-CH" dirty="0" err="1" smtClean="0"/>
              <a:t>centrale</a:t>
            </a:r>
            <a:r>
              <a:rPr lang="de-CH" dirty="0" smtClean="0"/>
              <a:t> </a:t>
            </a:r>
            <a:r>
              <a:rPr lang="de-CH" dirty="0" err="1" smtClean="0"/>
              <a:t>électrique</a:t>
            </a:r>
            <a:r>
              <a:rPr lang="de-CH" dirty="0" smtClean="0"/>
              <a:t> à </a:t>
            </a:r>
            <a:r>
              <a:rPr lang="de-CH" dirty="0" err="1" smtClean="0"/>
              <a:t>accumulation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par </a:t>
            </a:r>
            <a:r>
              <a:rPr lang="de-CH" dirty="0" err="1" smtClean="0"/>
              <a:t>une</a:t>
            </a:r>
            <a:r>
              <a:rPr lang="de-CH" dirty="0" smtClean="0"/>
              <a:t> PAC </a:t>
            </a:r>
            <a:r>
              <a:rPr lang="de-CH" dirty="0" err="1" smtClean="0"/>
              <a:t>géothermique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585254"/>
            <a:ext cx="9144000" cy="469557"/>
          </a:xfrm>
        </p:spPr>
        <p:txBody>
          <a:bodyPr>
            <a:normAutofit/>
          </a:bodyPr>
          <a:lstStyle/>
          <a:p>
            <a:pPr algn="r"/>
            <a:r>
              <a:rPr lang="de-CH" sz="1800" dirty="0" err="1" smtClean="0"/>
              <a:t>Genolier</a:t>
            </a:r>
            <a:r>
              <a:rPr lang="de-CH" sz="1800" dirty="0" smtClean="0"/>
              <a:t>, le 11 </a:t>
            </a:r>
            <a:r>
              <a:rPr lang="de-CH" sz="1800" dirty="0" err="1" smtClean="0"/>
              <a:t>juin</a:t>
            </a:r>
            <a:r>
              <a:rPr lang="de-CH" sz="1800" dirty="0" smtClean="0"/>
              <a:t> 2016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751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1" y="326603"/>
            <a:ext cx="3961593" cy="53039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38" y="326603"/>
            <a:ext cx="7071934" cy="530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02" y="809368"/>
            <a:ext cx="5873581" cy="440518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4" y="75501"/>
            <a:ext cx="4932206" cy="65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" y="1078891"/>
            <a:ext cx="5954976" cy="446623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93" y="1107356"/>
            <a:ext cx="5918219" cy="44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22638" y="1526061"/>
            <a:ext cx="5387546" cy="4199236"/>
          </a:xfrm>
        </p:spPr>
        <p:txBody>
          <a:bodyPr/>
          <a:lstStyle/>
          <a:p>
            <a:r>
              <a:rPr lang="de-CH" sz="1800" dirty="0" err="1" smtClean="0"/>
              <a:t>Maison</a:t>
            </a:r>
            <a:r>
              <a:rPr lang="de-CH" sz="1800" dirty="0" smtClean="0"/>
              <a:t> individuelle</a:t>
            </a:r>
          </a:p>
          <a:p>
            <a:r>
              <a:rPr lang="de-CH" sz="1800" dirty="0" err="1" smtClean="0"/>
              <a:t>Construite</a:t>
            </a:r>
            <a:r>
              <a:rPr lang="de-CH" sz="1800" dirty="0" smtClean="0"/>
              <a:t> </a:t>
            </a:r>
            <a:r>
              <a:rPr lang="de-CH" sz="1800" dirty="0" err="1" smtClean="0"/>
              <a:t>dans</a:t>
            </a:r>
            <a:r>
              <a:rPr lang="de-CH" sz="1800" dirty="0" smtClean="0"/>
              <a:t> les </a:t>
            </a:r>
            <a:r>
              <a:rPr lang="de-CH" sz="1800" dirty="0" err="1" smtClean="0"/>
              <a:t>années</a:t>
            </a:r>
            <a:r>
              <a:rPr lang="de-CH" sz="1800" dirty="0" smtClean="0"/>
              <a:t> 1987-88</a:t>
            </a:r>
          </a:p>
          <a:p>
            <a:r>
              <a:rPr lang="de-CH" sz="1800" dirty="0" smtClean="0"/>
              <a:t>Surface par </a:t>
            </a:r>
            <a:r>
              <a:rPr lang="de-CH" sz="1800" dirty="0" err="1" smtClean="0"/>
              <a:t>étage</a:t>
            </a:r>
            <a:r>
              <a:rPr lang="de-CH" sz="1800" dirty="0" smtClean="0"/>
              <a:t> 69 m</a:t>
            </a:r>
            <a:r>
              <a:rPr lang="de-CH" sz="1800" baseline="36000" dirty="0" smtClean="0"/>
              <a:t>2</a:t>
            </a:r>
          </a:p>
          <a:p>
            <a:r>
              <a:rPr lang="de-CH" sz="1800" dirty="0" smtClean="0"/>
              <a:t>Volume 700 m</a:t>
            </a:r>
            <a:r>
              <a:rPr lang="de-CH" sz="1800" baseline="36000" dirty="0" smtClean="0"/>
              <a:t>3</a:t>
            </a:r>
          </a:p>
          <a:p>
            <a:r>
              <a:rPr lang="de-CH" sz="1800" dirty="0" err="1" smtClean="0"/>
              <a:t>Prévu</a:t>
            </a:r>
            <a:r>
              <a:rPr lang="de-CH" sz="1800" dirty="0" smtClean="0"/>
              <a:t> </a:t>
            </a:r>
            <a:r>
              <a:rPr lang="de-CH" sz="1800" dirty="0" err="1" smtClean="0"/>
              <a:t>chauffage</a:t>
            </a:r>
            <a:r>
              <a:rPr lang="de-CH" sz="1800" dirty="0" smtClean="0"/>
              <a:t> </a:t>
            </a:r>
            <a:r>
              <a:rPr lang="de-CH" sz="1800" dirty="0" err="1" smtClean="0"/>
              <a:t>électrique</a:t>
            </a:r>
            <a:r>
              <a:rPr lang="de-CH" sz="1800" dirty="0" smtClean="0"/>
              <a:t> </a:t>
            </a:r>
            <a:r>
              <a:rPr lang="de-CH" sz="1800" dirty="0" err="1" smtClean="0"/>
              <a:t>direct</a:t>
            </a:r>
            <a:r>
              <a:rPr lang="de-CH" sz="1800" dirty="0" smtClean="0"/>
              <a:t> par </a:t>
            </a:r>
            <a:r>
              <a:rPr lang="de-CH" sz="1800" dirty="0" err="1" smtClean="0"/>
              <a:t>radiateur</a:t>
            </a:r>
            <a:endParaRPr lang="de-CH" sz="1800" dirty="0" smtClean="0"/>
          </a:p>
          <a:p>
            <a:endParaRPr lang="de-CH" sz="1800" dirty="0"/>
          </a:p>
          <a:p>
            <a:r>
              <a:rPr lang="de-CH" sz="1800" dirty="0" err="1" smtClean="0"/>
              <a:t>Chauffage</a:t>
            </a:r>
            <a:r>
              <a:rPr lang="de-CH" sz="1800" dirty="0" smtClean="0"/>
              <a:t> au </a:t>
            </a:r>
            <a:r>
              <a:rPr lang="de-CH" sz="1800" dirty="0" err="1" smtClean="0"/>
              <a:t>sol</a:t>
            </a:r>
            <a:r>
              <a:rPr lang="de-CH" sz="1800" dirty="0" smtClean="0"/>
              <a:t> </a:t>
            </a:r>
            <a:r>
              <a:rPr lang="de-CH" sz="1800" dirty="0" err="1" smtClean="0"/>
              <a:t>pour</a:t>
            </a:r>
            <a:r>
              <a:rPr lang="de-CH" sz="1800" dirty="0" smtClean="0"/>
              <a:t> le </a:t>
            </a:r>
            <a:r>
              <a:rPr lang="de-CH" sz="1800" dirty="0" err="1" smtClean="0"/>
              <a:t>Rez</a:t>
            </a:r>
            <a:r>
              <a:rPr lang="de-CH" sz="1800" dirty="0" smtClean="0"/>
              <a:t> et 1re </a:t>
            </a:r>
            <a:r>
              <a:rPr lang="de-CH" sz="1800" dirty="0" err="1" smtClean="0"/>
              <a:t>étage</a:t>
            </a:r>
            <a:endParaRPr lang="de-CH" sz="1800" dirty="0" smtClean="0"/>
          </a:p>
          <a:p>
            <a:r>
              <a:rPr lang="de-CH" sz="1800" dirty="0" err="1" smtClean="0"/>
              <a:t>Chauffage</a:t>
            </a:r>
            <a:r>
              <a:rPr lang="de-CH" sz="1800" dirty="0" smtClean="0"/>
              <a:t> </a:t>
            </a:r>
            <a:r>
              <a:rPr lang="de-CH" sz="1800" dirty="0" err="1"/>
              <a:t>centrale</a:t>
            </a:r>
            <a:r>
              <a:rPr lang="de-CH" sz="1800" dirty="0"/>
              <a:t> </a:t>
            </a:r>
            <a:r>
              <a:rPr lang="de-CH" sz="1800" dirty="0" err="1"/>
              <a:t>électrique</a:t>
            </a:r>
            <a:r>
              <a:rPr lang="de-CH" sz="1800" dirty="0"/>
              <a:t> à </a:t>
            </a:r>
            <a:r>
              <a:rPr lang="de-CH" sz="1800" dirty="0" err="1"/>
              <a:t>accumulation</a:t>
            </a:r>
            <a:r>
              <a:rPr lang="de-CH" sz="1800" dirty="0"/>
              <a:t> </a:t>
            </a:r>
            <a:endParaRPr lang="de-CH" sz="1800" dirty="0" smtClean="0"/>
          </a:p>
          <a:p>
            <a:r>
              <a:rPr lang="de-CH" sz="1800" dirty="0" smtClean="0"/>
              <a:t>«Tonneau» </a:t>
            </a:r>
            <a:r>
              <a:rPr lang="de-CH" sz="1800" dirty="0"/>
              <a:t>de 2,000 </a:t>
            </a:r>
            <a:r>
              <a:rPr lang="de-CH" sz="1800" dirty="0" err="1"/>
              <a:t>litres</a:t>
            </a:r>
            <a:r>
              <a:rPr lang="de-CH" sz="1800" dirty="0"/>
              <a:t> plus </a:t>
            </a:r>
            <a:r>
              <a:rPr lang="de-CH" sz="1800" dirty="0" err="1"/>
              <a:t>vase</a:t>
            </a:r>
            <a:r>
              <a:rPr lang="de-CH" sz="1800" dirty="0"/>
              <a:t> </a:t>
            </a:r>
            <a:r>
              <a:rPr lang="de-CH" sz="1800" dirty="0" err="1"/>
              <a:t>d’expansion</a:t>
            </a:r>
            <a:endParaRPr lang="de-CH" sz="1800" dirty="0"/>
          </a:p>
          <a:p>
            <a:r>
              <a:rPr lang="de-CH" sz="1800" dirty="0" smtClean="0"/>
              <a:t>Plus Value CHF 25,000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9789" y="457200"/>
            <a:ext cx="3814590" cy="745524"/>
          </a:xfrm>
        </p:spPr>
        <p:txBody>
          <a:bodyPr>
            <a:normAutofit/>
          </a:bodyPr>
          <a:lstStyle/>
          <a:p>
            <a:r>
              <a:rPr lang="de-CH" dirty="0" smtClean="0"/>
              <a:t>Description </a:t>
            </a:r>
            <a:endParaRPr lang="de-CH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6236050" y="1501346"/>
            <a:ext cx="5123935" cy="4045906"/>
          </a:xfrm>
        </p:spPr>
      </p:pic>
      <p:sp>
        <p:nvSpPr>
          <p:cNvPr id="3" name="Abgerundetes Rechteck 2"/>
          <p:cNvSpPr/>
          <p:nvPr/>
        </p:nvSpPr>
        <p:spPr>
          <a:xfrm>
            <a:off x="7146331" y="5791200"/>
            <a:ext cx="3138615" cy="2883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 err="1" smtClean="0"/>
              <a:t>Accumulateur</a:t>
            </a:r>
            <a:r>
              <a:rPr lang="de-CH" sz="1400" dirty="0" smtClean="0"/>
              <a:t> avant </a:t>
            </a:r>
            <a:r>
              <a:rPr lang="de-CH" sz="1400" dirty="0" err="1" smtClean="0"/>
              <a:t>démolition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767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83889"/>
            <a:ext cx="10515600" cy="1325563"/>
          </a:xfrm>
        </p:spPr>
        <p:txBody>
          <a:bodyPr/>
          <a:lstStyle/>
          <a:p>
            <a:r>
              <a:rPr lang="de-CH" dirty="0" err="1" smtClean="0"/>
              <a:t>Consommation</a:t>
            </a:r>
            <a:r>
              <a:rPr lang="de-CH" dirty="0" smtClean="0"/>
              <a:t> 1989-2014 </a:t>
            </a:r>
            <a:r>
              <a:rPr lang="de-CH" sz="2800" dirty="0" smtClean="0"/>
              <a:t>(</a:t>
            </a:r>
            <a:r>
              <a:rPr lang="de-CH" sz="2800" dirty="0" err="1" smtClean="0"/>
              <a:t>moyenne</a:t>
            </a:r>
            <a:r>
              <a:rPr lang="de-CH" sz="2800" dirty="0" smtClean="0"/>
              <a:t> 25 </a:t>
            </a:r>
            <a:r>
              <a:rPr lang="de-CH" sz="2800" dirty="0" err="1" smtClean="0"/>
              <a:t>années</a:t>
            </a:r>
            <a:r>
              <a:rPr lang="de-CH" sz="2800" dirty="0" smtClean="0"/>
              <a:t>)</a:t>
            </a:r>
            <a:endParaRPr lang="de-CH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1227436"/>
            <a:ext cx="10091823" cy="4607998"/>
          </a:xfrm>
        </p:spPr>
        <p:txBody>
          <a:bodyPr/>
          <a:lstStyle/>
          <a:p>
            <a:pPr marL="3657600" lvl="8" indent="0">
              <a:buNone/>
            </a:pPr>
            <a:r>
              <a:rPr lang="de-CH" dirty="0" smtClean="0"/>
              <a:t>	   kWh		     CHF		kWh/CHF</a:t>
            </a:r>
          </a:p>
          <a:p>
            <a:r>
              <a:rPr lang="de-CH" sz="1800" dirty="0" err="1" smtClean="0"/>
              <a:t>Heures</a:t>
            </a:r>
            <a:r>
              <a:rPr lang="de-CH" sz="1800" dirty="0" smtClean="0"/>
              <a:t> </a:t>
            </a:r>
            <a:r>
              <a:rPr lang="de-CH" sz="1800" dirty="0" err="1" smtClean="0"/>
              <a:t>Pleines</a:t>
            </a:r>
            <a:r>
              <a:rPr lang="de-CH" sz="1800" dirty="0" smtClean="0"/>
              <a:t>				  3,434		   758.30		-.221	</a:t>
            </a:r>
          </a:p>
          <a:p>
            <a:r>
              <a:rPr lang="de-CH" sz="1800" dirty="0" err="1" smtClean="0"/>
              <a:t>Heures</a:t>
            </a:r>
            <a:r>
              <a:rPr lang="de-CH" sz="1800" dirty="0" smtClean="0"/>
              <a:t> </a:t>
            </a:r>
            <a:r>
              <a:rPr lang="de-CH" sz="1800" dirty="0" err="1" smtClean="0"/>
              <a:t>Creuses</a:t>
            </a:r>
            <a:r>
              <a:rPr lang="de-CH" sz="1800" dirty="0" smtClean="0"/>
              <a:t>				</a:t>
            </a:r>
            <a:r>
              <a:rPr lang="de-CH" sz="1800" u="sng" dirty="0" smtClean="0"/>
              <a:t>16,692</a:t>
            </a:r>
            <a:r>
              <a:rPr lang="de-CH" sz="1800" dirty="0" smtClean="0"/>
              <a:t>		</a:t>
            </a:r>
            <a:r>
              <a:rPr lang="de-CH" sz="1800" u="sng" dirty="0" smtClean="0"/>
              <a:t>2,003.55</a:t>
            </a:r>
            <a:r>
              <a:rPr lang="de-CH" sz="1800" dirty="0" smtClean="0"/>
              <a:t>		-.120</a:t>
            </a:r>
            <a:br>
              <a:rPr lang="de-CH" sz="1800" dirty="0" smtClean="0"/>
            </a:br>
            <a:r>
              <a:rPr lang="de-CH" sz="1800" dirty="0" smtClean="0"/>
              <a:t>					20,126		2,761.85</a:t>
            </a:r>
          </a:p>
          <a:p>
            <a:r>
              <a:rPr lang="de-CH" sz="1800" dirty="0" err="1" smtClean="0"/>
              <a:t>Consommation</a:t>
            </a:r>
            <a:r>
              <a:rPr lang="de-CH" sz="1800" dirty="0" smtClean="0"/>
              <a:t> </a:t>
            </a:r>
            <a:r>
              <a:rPr lang="de-CH" sz="1800" dirty="0" err="1" smtClean="0"/>
              <a:t>ménage</a:t>
            </a:r>
            <a:r>
              <a:rPr lang="de-CH" sz="1800" dirty="0" smtClean="0"/>
              <a:t>			</a:t>
            </a:r>
            <a:r>
              <a:rPr lang="de-CH" sz="1800" u="sng" dirty="0" smtClean="0"/>
              <a:t> (2,900)</a:t>
            </a:r>
            <a:br>
              <a:rPr lang="de-CH" sz="1800" u="sng" dirty="0" smtClean="0"/>
            </a:br>
            <a:r>
              <a:rPr lang="de-CH" sz="1400" dirty="0" smtClean="0"/>
              <a:t>(</a:t>
            </a:r>
            <a:r>
              <a:rPr lang="de-CH" sz="1400" dirty="0" err="1" smtClean="0"/>
              <a:t>source</a:t>
            </a:r>
            <a:r>
              <a:rPr lang="de-CH" sz="1400" dirty="0" smtClean="0"/>
              <a:t>: energie-environnement.ch)</a:t>
            </a:r>
            <a:br>
              <a:rPr lang="de-CH" sz="1400" dirty="0" smtClean="0"/>
            </a:br>
            <a:endParaRPr lang="de-CH" sz="1400" dirty="0" smtClean="0"/>
          </a:p>
          <a:p>
            <a:r>
              <a:rPr lang="de-CH" sz="1800" dirty="0" err="1"/>
              <a:t>Consommation</a:t>
            </a:r>
            <a:r>
              <a:rPr lang="de-CH" sz="1800" dirty="0"/>
              <a:t> </a:t>
            </a:r>
            <a:r>
              <a:rPr lang="de-CH" sz="1800" dirty="0" err="1"/>
              <a:t>chauffage</a:t>
            </a:r>
            <a:r>
              <a:rPr lang="de-CH" sz="1800" dirty="0"/>
              <a:t> et </a:t>
            </a:r>
            <a:r>
              <a:rPr lang="de-CH" sz="1800" dirty="0" err="1" smtClean="0"/>
              <a:t>chauffe-eau</a:t>
            </a:r>
            <a:r>
              <a:rPr lang="de-CH" sz="1800" dirty="0" smtClean="0"/>
              <a:t>	17,226</a:t>
            </a:r>
          </a:p>
          <a:p>
            <a:r>
              <a:rPr lang="de-CH" sz="1800" dirty="0" err="1" smtClean="0"/>
              <a:t>Taxes</a:t>
            </a:r>
            <a:r>
              <a:rPr lang="de-CH" sz="1800" dirty="0" smtClean="0"/>
              <a:t> et </a:t>
            </a:r>
            <a:r>
              <a:rPr lang="de-CH" sz="1800" dirty="0" err="1" smtClean="0"/>
              <a:t>émoluments</a:t>
            </a:r>
            <a:r>
              <a:rPr lang="de-CH" sz="1800" dirty="0" smtClean="0"/>
              <a:t>					</a:t>
            </a:r>
            <a:r>
              <a:rPr lang="de-CH" sz="1800" u="sng" dirty="0" smtClean="0"/>
              <a:t>   601.05</a:t>
            </a:r>
          </a:p>
          <a:p>
            <a:r>
              <a:rPr lang="de-CH" sz="1800" dirty="0" smtClean="0"/>
              <a:t>La </a:t>
            </a:r>
            <a:r>
              <a:rPr lang="de-CH" sz="1800" dirty="0" err="1" smtClean="0"/>
              <a:t>moyenne</a:t>
            </a:r>
            <a:r>
              <a:rPr lang="de-CH" sz="1800" dirty="0" smtClean="0"/>
              <a:t> des 25 </a:t>
            </a:r>
            <a:r>
              <a:rPr lang="de-CH" sz="1800" dirty="0" err="1" smtClean="0"/>
              <a:t>factures</a:t>
            </a:r>
            <a:r>
              <a:rPr lang="de-CH" sz="1800" dirty="0" smtClean="0"/>
              <a:t>				3,362.90</a:t>
            </a:r>
            <a:br>
              <a:rPr lang="de-CH" sz="1800" dirty="0" smtClean="0"/>
            </a:br>
            <a:r>
              <a:rPr lang="de-CH" sz="1800" dirty="0" smtClean="0"/>
              <a:t/>
            </a:r>
            <a:br>
              <a:rPr lang="de-CH" sz="1800" dirty="0" smtClean="0"/>
            </a:br>
            <a:endParaRPr lang="de-CH" sz="1800" dirty="0" smtClean="0"/>
          </a:p>
          <a:p>
            <a:endParaRPr lang="de-CH" sz="18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190" y="2331299"/>
            <a:ext cx="2869857" cy="3826476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8716190" y="6359606"/>
            <a:ext cx="2869858" cy="2883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 smtClean="0"/>
              <a:t>Tonneau de 2,000 </a:t>
            </a:r>
            <a:r>
              <a:rPr lang="de-CH" sz="1400" dirty="0" err="1" smtClean="0"/>
              <a:t>lt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6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3845" y="198436"/>
            <a:ext cx="10515600" cy="1325563"/>
          </a:xfrm>
        </p:spPr>
        <p:txBody>
          <a:bodyPr/>
          <a:lstStyle/>
          <a:p>
            <a:r>
              <a:rPr lang="de-CH" dirty="0" err="1" smtClean="0"/>
              <a:t>Investissement</a:t>
            </a:r>
            <a:r>
              <a:rPr lang="de-CH" dirty="0" smtClean="0"/>
              <a:t> PAC - </a:t>
            </a:r>
            <a:r>
              <a:rPr lang="de-CH" dirty="0" err="1" smtClean="0"/>
              <a:t>Géothermique</a:t>
            </a:r>
            <a:endParaRPr lang="de-CH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88069" y="1425146"/>
            <a:ext cx="10207153" cy="5000368"/>
          </a:xfrm>
        </p:spPr>
        <p:txBody>
          <a:bodyPr>
            <a:normAutofit fontScale="92500" lnSpcReduction="20000"/>
          </a:bodyPr>
          <a:lstStyle/>
          <a:p>
            <a:pPr marL="3657600" lvl="8" indent="0">
              <a:buNone/>
            </a:pPr>
            <a:r>
              <a:rPr lang="de-CH" dirty="0" smtClean="0"/>
              <a:t>	   CHF		</a:t>
            </a:r>
          </a:p>
          <a:p>
            <a:r>
              <a:rPr lang="de-CH" sz="1800" dirty="0" smtClean="0"/>
              <a:t>PAC, </a:t>
            </a:r>
            <a:r>
              <a:rPr lang="de-CH" sz="1800" dirty="0" err="1" smtClean="0"/>
              <a:t>chauffe-eau</a:t>
            </a:r>
            <a:r>
              <a:rPr lang="de-CH" sz="1800" dirty="0" smtClean="0"/>
              <a:t>				16,221		  		   	</a:t>
            </a:r>
          </a:p>
          <a:p>
            <a:r>
              <a:rPr lang="de-CH" sz="1800" dirty="0" err="1" smtClean="0"/>
              <a:t>Forage</a:t>
            </a:r>
            <a:r>
              <a:rPr lang="de-CH" sz="1800" dirty="0" smtClean="0"/>
              <a:t>					14,900					</a:t>
            </a:r>
          </a:p>
          <a:p>
            <a:r>
              <a:rPr lang="de-CH" sz="1800" dirty="0" smtClean="0"/>
              <a:t>Installation				11,277</a:t>
            </a:r>
          </a:p>
          <a:p>
            <a:r>
              <a:rPr lang="de-CH" sz="1800" dirty="0" err="1" smtClean="0"/>
              <a:t>Maçonnerie</a:t>
            </a:r>
            <a:r>
              <a:rPr lang="de-CH" sz="1800" dirty="0" smtClean="0"/>
              <a:t> et </a:t>
            </a:r>
            <a:r>
              <a:rPr lang="de-CH" sz="1800" dirty="0" err="1" smtClean="0"/>
              <a:t>génie</a:t>
            </a:r>
            <a:r>
              <a:rPr lang="de-CH" sz="1800" dirty="0" smtClean="0"/>
              <a:t> </a:t>
            </a:r>
            <a:r>
              <a:rPr lang="de-CH" sz="1800" dirty="0" err="1" smtClean="0"/>
              <a:t>civil</a:t>
            </a:r>
            <a:r>
              <a:rPr lang="de-CH" sz="1800" dirty="0" smtClean="0"/>
              <a:t>			  2,582</a:t>
            </a:r>
          </a:p>
          <a:p>
            <a:r>
              <a:rPr lang="de-CH" sz="1800" dirty="0" err="1" smtClean="0"/>
              <a:t>Raccordement</a:t>
            </a:r>
            <a:r>
              <a:rPr lang="de-CH" sz="1800" dirty="0" smtClean="0"/>
              <a:t> </a:t>
            </a:r>
            <a:r>
              <a:rPr lang="de-CH" sz="1800" dirty="0" err="1" smtClean="0"/>
              <a:t>électrique</a:t>
            </a:r>
            <a:r>
              <a:rPr lang="de-CH" sz="1800" dirty="0" smtClean="0"/>
              <a:t>			  2,260</a:t>
            </a:r>
          </a:p>
          <a:p>
            <a:r>
              <a:rPr lang="de-CH" sz="1800" dirty="0" smtClean="0"/>
              <a:t>Divers					  1,260</a:t>
            </a:r>
          </a:p>
          <a:p>
            <a:r>
              <a:rPr lang="de-CH" sz="1800" dirty="0" smtClean="0"/>
              <a:t>TVA					</a:t>
            </a:r>
            <a:r>
              <a:rPr lang="de-CH" sz="1800" u="sng" dirty="0" smtClean="0"/>
              <a:t>  3,880</a:t>
            </a:r>
          </a:p>
          <a:p>
            <a:r>
              <a:rPr lang="de-CH" sz="1800" dirty="0" err="1" smtClean="0"/>
              <a:t>Contrat</a:t>
            </a:r>
            <a:r>
              <a:rPr lang="de-CH" sz="1800" dirty="0" smtClean="0"/>
              <a:t> 				52,380</a:t>
            </a:r>
            <a:br>
              <a:rPr lang="de-CH" sz="1800" dirty="0" smtClean="0"/>
            </a:br>
            <a:endParaRPr lang="de-CH" sz="1800" dirty="0" smtClean="0"/>
          </a:p>
          <a:p>
            <a:pPr marL="0" indent="0">
              <a:buNone/>
            </a:pPr>
            <a:r>
              <a:rPr lang="de-CH" sz="1800" dirty="0" smtClean="0"/>
              <a:t>     Plus Value</a:t>
            </a:r>
          </a:p>
          <a:p>
            <a:r>
              <a:rPr lang="de-CH" sz="1800" dirty="0" smtClean="0"/>
              <a:t>3 </a:t>
            </a:r>
            <a:r>
              <a:rPr lang="de-CH" sz="1800" dirty="0" err="1" smtClean="0"/>
              <a:t>sondes</a:t>
            </a:r>
            <a:r>
              <a:rPr lang="de-CH" sz="1800" dirty="0" smtClean="0"/>
              <a:t> 				   5,000</a:t>
            </a:r>
          </a:p>
          <a:p>
            <a:r>
              <a:rPr lang="de-CH" sz="1800" dirty="0" err="1" smtClean="0"/>
              <a:t>Remplacement</a:t>
            </a:r>
            <a:r>
              <a:rPr lang="de-CH" sz="1800" dirty="0" smtClean="0"/>
              <a:t> </a:t>
            </a:r>
            <a:r>
              <a:rPr lang="de-CH" sz="1800" dirty="0" err="1" smtClean="0"/>
              <a:t>distribution</a:t>
            </a:r>
            <a:r>
              <a:rPr lang="de-CH" sz="1800" dirty="0" smtClean="0"/>
              <a:t> et les </a:t>
            </a:r>
            <a:r>
              <a:rPr lang="de-CH" sz="1800" dirty="0" err="1" smtClean="0"/>
              <a:t>thermostats</a:t>
            </a:r>
            <a:r>
              <a:rPr lang="de-CH" sz="1800" dirty="0" smtClean="0"/>
              <a:t> </a:t>
            </a:r>
            <a:br>
              <a:rPr lang="de-CH" sz="1800" dirty="0" smtClean="0"/>
            </a:br>
            <a:r>
              <a:rPr lang="de-CH" sz="1800" dirty="0" err="1" smtClean="0"/>
              <a:t>sans</a:t>
            </a:r>
            <a:r>
              <a:rPr lang="de-CH" sz="1800" dirty="0" smtClean="0"/>
              <a:t> </a:t>
            </a:r>
            <a:r>
              <a:rPr lang="de-CH" sz="1800" dirty="0" err="1" smtClean="0"/>
              <a:t>fil</a:t>
            </a:r>
            <a:r>
              <a:rPr lang="de-CH" sz="1800" dirty="0" smtClean="0"/>
              <a:t>					   2,200</a:t>
            </a:r>
          </a:p>
          <a:p>
            <a:r>
              <a:rPr lang="de-CH" sz="1800" dirty="0" smtClean="0"/>
              <a:t>TVA					</a:t>
            </a:r>
            <a:r>
              <a:rPr lang="de-CH" sz="1800" u="sng" dirty="0" smtClean="0"/>
              <a:t>      576</a:t>
            </a:r>
          </a:p>
          <a:p>
            <a:r>
              <a:rPr lang="de-CH" sz="1800" u="sng" dirty="0" err="1" smtClean="0"/>
              <a:t>Investissement</a:t>
            </a:r>
            <a:r>
              <a:rPr lang="de-CH" sz="1800" u="sng" dirty="0" smtClean="0"/>
              <a:t> gross</a:t>
            </a:r>
            <a:r>
              <a:rPr lang="de-CH" sz="1800" dirty="0" smtClean="0"/>
              <a:t>			60,156</a:t>
            </a:r>
          </a:p>
          <a:p>
            <a:endParaRPr lang="de-CH" sz="18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33" y="1622853"/>
            <a:ext cx="3333236" cy="4444314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7917119" y="6264874"/>
            <a:ext cx="2869858" cy="2800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 err="1" smtClean="0"/>
              <a:t>Une</a:t>
            </a:r>
            <a:r>
              <a:rPr lang="de-CH" sz="1400" dirty="0" smtClean="0"/>
              <a:t> des </a:t>
            </a:r>
            <a:r>
              <a:rPr lang="de-CH" sz="1400" dirty="0" err="1" smtClean="0"/>
              <a:t>trois</a:t>
            </a:r>
            <a:r>
              <a:rPr lang="de-CH" sz="1400" dirty="0" smtClean="0"/>
              <a:t> </a:t>
            </a:r>
            <a:r>
              <a:rPr lang="de-CH" sz="1400" dirty="0" err="1" smtClean="0"/>
              <a:t>forages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632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83889"/>
            <a:ext cx="10515600" cy="1325563"/>
          </a:xfrm>
        </p:spPr>
        <p:txBody>
          <a:bodyPr/>
          <a:lstStyle/>
          <a:p>
            <a:r>
              <a:rPr lang="de-CH" dirty="0" err="1" smtClean="0"/>
              <a:t>Consommation</a:t>
            </a:r>
            <a:r>
              <a:rPr lang="de-CH" dirty="0" smtClean="0"/>
              <a:t> 2015-2016 </a:t>
            </a:r>
            <a:r>
              <a:rPr lang="de-CH" dirty="0" err="1" smtClean="0"/>
              <a:t>avec</a:t>
            </a:r>
            <a:r>
              <a:rPr lang="de-CH" dirty="0" smtClean="0"/>
              <a:t> PAC</a:t>
            </a:r>
            <a:endParaRPr lang="de-CH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1276862"/>
            <a:ext cx="10091823" cy="4571999"/>
          </a:xfrm>
        </p:spPr>
        <p:txBody>
          <a:bodyPr>
            <a:normAutofit lnSpcReduction="10000"/>
          </a:bodyPr>
          <a:lstStyle/>
          <a:p>
            <a:pPr marL="3657600" lvl="8" indent="0">
              <a:buNone/>
            </a:pPr>
            <a:r>
              <a:rPr lang="de-CH" dirty="0" smtClean="0"/>
              <a:t>	   kWh		    CHF		kWh/CHF</a:t>
            </a:r>
          </a:p>
          <a:p>
            <a:r>
              <a:rPr lang="de-CH" sz="1800" dirty="0" err="1" smtClean="0"/>
              <a:t>Heures</a:t>
            </a:r>
            <a:r>
              <a:rPr lang="de-CH" sz="1800" dirty="0" smtClean="0"/>
              <a:t> </a:t>
            </a:r>
            <a:r>
              <a:rPr lang="de-CH" sz="1800" dirty="0" err="1" smtClean="0"/>
              <a:t>Pleines</a:t>
            </a:r>
            <a:r>
              <a:rPr lang="de-CH" sz="1800" dirty="0" smtClean="0"/>
              <a:t>				  3,463		   728.31		-.210	</a:t>
            </a:r>
          </a:p>
          <a:p>
            <a:r>
              <a:rPr lang="de-CH" sz="1800" dirty="0" err="1" smtClean="0"/>
              <a:t>Heures</a:t>
            </a:r>
            <a:r>
              <a:rPr lang="de-CH" sz="1800" dirty="0" smtClean="0"/>
              <a:t> </a:t>
            </a:r>
            <a:r>
              <a:rPr lang="de-CH" sz="1800" dirty="0" err="1" smtClean="0"/>
              <a:t>Creuses</a:t>
            </a:r>
            <a:r>
              <a:rPr lang="de-CH" sz="1800" dirty="0" smtClean="0"/>
              <a:t>				</a:t>
            </a:r>
            <a:r>
              <a:rPr lang="de-CH" sz="1800" u="sng" dirty="0" smtClean="0"/>
              <a:t>  3,931</a:t>
            </a:r>
            <a:r>
              <a:rPr lang="de-CH" sz="1800" dirty="0" smtClean="0"/>
              <a:t>		</a:t>
            </a:r>
            <a:r>
              <a:rPr lang="de-CH" sz="1800" u="sng" dirty="0" smtClean="0"/>
              <a:t>   498.11</a:t>
            </a:r>
            <a:r>
              <a:rPr lang="de-CH" sz="1800" dirty="0" smtClean="0"/>
              <a:t>		-.126</a:t>
            </a:r>
            <a:br>
              <a:rPr lang="de-CH" sz="1800" dirty="0" smtClean="0"/>
            </a:br>
            <a:r>
              <a:rPr lang="de-CH" sz="1800" dirty="0" smtClean="0"/>
              <a:t>					  7,394		1,226.42</a:t>
            </a:r>
          </a:p>
          <a:p>
            <a:r>
              <a:rPr lang="de-CH" sz="1800" dirty="0" err="1" smtClean="0"/>
              <a:t>Consommation</a:t>
            </a:r>
            <a:r>
              <a:rPr lang="de-CH" sz="1800" dirty="0" smtClean="0"/>
              <a:t> </a:t>
            </a:r>
            <a:r>
              <a:rPr lang="de-CH" sz="1800" dirty="0" err="1" smtClean="0"/>
              <a:t>ménage</a:t>
            </a:r>
            <a:r>
              <a:rPr lang="de-CH" sz="1800" dirty="0" smtClean="0"/>
              <a:t>			</a:t>
            </a:r>
            <a:r>
              <a:rPr lang="de-CH" sz="1800" u="sng" dirty="0" smtClean="0"/>
              <a:t> (2,900)</a:t>
            </a:r>
            <a:br>
              <a:rPr lang="de-CH" sz="1800" u="sng" dirty="0" smtClean="0"/>
            </a:br>
            <a:r>
              <a:rPr lang="de-CH" sz="1400" dirty="0" smtClean="0"/>
              <a:t>(</a:t>
            </a:r>
            <a:r>
              <a:rPr lang="de-CH" sz="1400" dirty="0" err="1" smtClean="0"/>
              <a:t>source</a:t>
            </a:r>
            <a:r>
              <a:rPr lang="de-CH" sz="1400" dirty="0" smtClean="0"/>
              <a:t>: energie-environnement.ch)</a:t>
            </a:r>
            <a:br>
              <a:rPr lang="de-CH" sz="1400" dirty="0" smtClean="0"/>
            </a:br>
            <a:endParaRPr lang="de-CH" sz="1400" dirty="0" smtClean="0"/>
          </a:p>
          <a:p>
            <a:r>
              <a:rPr lang="de-CH" sz="1800" dirty="0" err="1"/>
              <a:t>Consommation</a:t>
            </a:r>
            <a:r>
              <a:rPr lang="de-CH" sz="1800" dirty="0"/>
              <a:t> </a:t>
            </a:r>
            <a:r>
              <a:rPr lang="de-CH" sz="1800" dirty="0" err="1"/>
              <a:t>chauffage</a:t>
            </a:r>
            <a:r>
              <a:rPr lang="de-CH" sz="1800" dirty="0"/>
              <a:t> et </a:t>
            </a:r>
            <a:r>
              <a:rPr lang="de-CH" sz="1800" dirty="0" err="1" smtClean="0"/>
              <a:t>chauffe-eau</a:t>
            </a:r>
            <a:r>
              <a:rPr lang="de-CH" sz="1800" dirty="0" smtClean="0"/>
              <a:t>	  4,494</a:t>
            </a:r>
          </a:p>
          <a:p>
            <a:r>
              <a:rPr lang="de-CH" sz="1800" dirty="0" err="1" smtClean="0"/>
              <a:t>Taxes</a:t>
            </a:r>
            <a:r>
              <a:rPr lang="de-CH" sz="1800" dirty="0" smtClean="0"/>
              <a:t> et </a:t>
            </a:r>
            <a:r>
              <a:rPr lang="de-CH" sz="1800" dirty="0" err="1" smtClean="0"/>
              <a:t>émoluments</a:t>
            </a:r>
            <a:r>
              <a:rPr lang="de-CH" sz="1800" dirty="0" smtClean="0"/>
              <a:t>					</a:t>
            </a:r>
            <a:r>
              <a:rPr lang="de-CH" sz="1800" u="sng" dirty="0" smtClean="0"/>
              <a:t>   346.30</a:t>
            </a:r>
          </a:p>
          <a:p>
            <a:r>
              <a:rPr lang="de-CH" sz="1800" dirty="0" smtClean="0"/>
              <a:t>Total </a:t>
            </a:r>
            <a:r>
              <a:rPr lang="de-CH" sz="1800" dirty="0" err="1" smtClean="0"/>
              <a:t>Facture</a:t>
            </a:r>
            <a:r>
              <a:rPr lang="de-CH" sz="1800" dirty="0" smtClean="0"/>
              <a:t> 2015-2016					1,572.72</a:t>
            </a:r>
          </a:p>
          <a:p>
            <a:endParaRPr lang="de-CH" sz="1800" dirty="0"/>
          </a:p>
          <a:p>
            <a:r>
              <a:rPr lang="de-CH" sz="1800" dirty="0" smtClean="0"/>
              <a:t>La </a:t>
            </a:r>
            <a:r>
              <a:rPr lang="de-CH" sz="1800" dirty="0" err="1" smtClean="0"/>
              <a:t>consommation</a:t>
            </a:r>
            <a:r>
              <a:rPr lang="de-CH" sz="1800" dirty="0" smtClean="0"/>
              <a:t> est </a:t>
            </a:r>
            <a:r>
              <a:rPr lang="de-CH" sz="1800" dirty="0" err="1" smtClean="0"/>
              <a:t>reduite</a:t>
            </a:r>
            <a:r>
              <a:rPr lang="de-CH" sz="1800" dirty="0" smtClean="0"/>
              <a:t> à </a:t>
            </a:r>
            <a:r>
              <a:rPr lang="de-CH" sz="2400" dirty="0" smtClean="0"/>
              <a:t>26%</a:t>
            </a:r>
            <a:r>
              <a:rPr lang="de-CH" sz="1800" dirty="0" smtClean="0"/>
              <a:t> des </a:t>
            </a:r>
            <a:r>
              <a:rPr lang="de-CH" sz="1800" dirty="0" err="1" smtClean="0"/>
              <a:t>années</a:t>
            </a:r>
            <a:r>
              <a:rPr lang="de-CH" sz="1800" dirty="0" smtClean="0"/>
              <a:t> 1989-2014</a:t>
            </a:r>
            <a:br>
              <a:rPr lang="de-CH" sz="1800" dirty="0" smtClean="0"/>
            </a:br>
            <a:r>
              <a:rPr lang="de-CH" sz="1800" dirty="0" smtClean="0"/>
              <a:t/>
            </a:r>
            <a:br>
              <a:rPr lang="de-CH" sz="1800" dirty="0" smtClean="0"/>
            </a:br>
            <a:r>
              <a:rPr lang="de-CH" sz="1800" dirty="0" smtClean="0"/>
              <a:t/>
            </a:r>
            <a:br>
              <a:rPr lang="de-CH" sz="1800" dirty="0" smtClean="0"/>
            </a:br>
            <a:endParaRPr lang="de-CH" sz="1800" dirty="0" smtClean="0"/>
          </a:p>
          <a:p>
            <a:endParaRPr lang="de-CH" sz="18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1267" y="2816818"/>
            <a:ext cx="3884141" cy="2913106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8897425" y="6355492"/>
            <a:ext cx="2869858" cy="2800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 smtClean="0"/>
              <a:t>La </a:t>
            </a:r>
            <a:r>
              <a:rPr lang="de-CH" sz="1400" dirty="0" err="1" smtClean="0"/>
              <a:t>nouvelle</a:t>
            </a:r>
            <a:r>
              <a:rPr lang="de-CH" sz="1400" dirty="0" smtClean="0"/>
              <a:t> PAC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5563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Est-</a:t>
            </a:r>
            <a:r>
              <a:rPr lang="de-CH" dirty="0" err="1" smtClean="0"/>
              <a:t>ce</a:t>
            </a:r>
            <a:r>
              <a:rPr lang="de-CH" dirty="0" smtClean="0"/>
              <a:t> </a:t>
            </a:r>
            <a:r>
              <a:rPr lang="de-CH" dirty="0" err="1" smtClean="0"/>
              <a:t>que</a:t>
            </a:r>
            <a:r>
              <a:rPr lang="de-CH" dirty="0" smtClean="0"/>
              <a:t> </a:t>
            </a:r>
            <a:r>
              <a:rPr lang="de-CH" dirty="0" err="1" smtClean="0"/>
              <a:t>c’est</a:t>
            </a:r>
            <a:r>
              <a:rPr lang="de-CH" dirty="0" smtClean="0"/>
              <a:t> rentable?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dirty="0" err="1" smtClean="0"/>
              <a:t>Investissement</a:t>
            </a:r>
            <a:endParaRPr lang="de-CH" b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/>
              <a:t>	</a:t>
            </a:r>
            <a:r>
              <a:rPr lang="de-CH" sz="1800" dirty="0" smtClean="0"/>
              <a:t>			    CHF</a:t>
            </a:r>
          </a:p>
          <a:p>
            <a:r>
              <a:rPr lang="de-CH" sz="1800" dirty="0" err="1" smtClean="0"/>
              <a:t>Investissement</a:t>
            </a:r>
            <a:r>
              <a:rPr lang="de-CH" sz="1800" dirty="0" smtClean="0"/>
              <a:t> gross		 60,156</a:t>
            </a:r>
          </a:p>
          <a:p>
            <a:r>
              <a:rPr lang="de-CH" sz="1800" dirty="0" smtClean="0"/>
              <a:t>Subvention			 ( 8,000)</a:t>
            </a:r>
          </a:p>
          <a:p>
            <a:r>
              <a:rPr lang="de-CH" sz="1800" dirty="0" err="1" smtClean="0"/>
              <a:t>Économie</a:t>
            </a:r>
            <a:r>
              <a:rPr lang="de-CH" sz="1800" dirty="0" smtClean="0"/>
              <a:t> </a:t>
            </a:r>
            <a:r>
              <a:rPr lang="de-CH" sz="1800" dirty="0" err="1" smtClean="0"/>
              <a:t>d’impôt</a:t>
            </a:r>
            <a:r>
              <a:rPr lang="de-CH" sz="1800" dirty="0" smtClean="0"/>
              <a:t> </a:t>
            </a:r>
            <a:r>
              <a:rPr lang="de-CH" sz="1800" dirty="0" err="1" smtClean="0"/>
              <a:t>sur</a:t>
            </a:r>
            <a:r>
              <a:rPr lang="de-CH" sz="1800" dirty="0" smtClean="0"/>
              <a:t> le </a:t>
            </a:r>
            <a:r>
              <a:rPr lang="de-CH" sz="1800" dirty="0" err="1" smtClean="0"/>
              <a:t>revenu</a:t>
            </a:r>
            <a:r>
              <a:rPr lang="de-CH" sz="1800" dirty="0" smtClean="0"/>
              <a:t>	</a:t>
            </a:r>
            <a:r>
              <a:rPr lang="de-CH" sz="1800" u="sng" dirty="0" smtClean="0"/>
              <a:t>(17,086)</a:t>
            </a:r>
            <a:r>
              <a:rPr lang="de-CH" sz="1800" dirty="0" smtClean="0"/>
              <a:t/>
            </a:r>
            <a:br>
              <a:rPr lang="de-CH" sz="1800" dirty="0" smtClean="0"/>
            </a:br>
            <a:r>
              <a:rPr lang="de-CH" sz="1800" dirty="0" smtClean="0"/>
              <a:t> 				</a:t>
            </a:r>
            <a:r>
              <a:rPr lang="de-CH" sz="1800" u="sng" dirty="0" smtClean="0"/>
              <a:t>              </a:t>
            </a:r>
          </a:p>
          <a:p>
            <a:r>
              <a:rPr lang="de-CH" sz="1800" u="sng" dirty="0" err="1" smtClean="0"/>
              <a:t>Investissement</a:t>
            </a:r>
            <a:r>
              <a:rPr lang="de-CH" sz="1800" u="sng" dirty="0" smtClean="0"/>
              <a:t> </a:t>
            </a:r>
            <a:r>
              <a:rPr lang="de-CH" sz="1800" u="sng" dirty="0" err="1" smtClean="0"/>
              <a:t>net</a:t>
            </a:r>
            <a:r>
              <a:rPr lang="de-CH" sz="1800" dirty="0" smtClean="0"/>
              <a:t>		 35,070</a:t>
            </a:r>
            <a:br>
              <a:rPr lang="de-CH" sz="1800" dirty="0" smtClean="0"/>
            </a:br>
            <a:endParaRPr lang="de-CH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b="0" dirty="0" err="1" smtClean="0"/>
              <a:t>Calcul</a:t>
            </a:r>
            <a:r>
              <a:rPr lang="de-CH" b="0" dirty="0" smtClean="0"/>
              <a:t> </a:t>
            </a:r>
            <a:r>
              <a:rPr lang="de-CH" b="0" dirty="0" err="1" smtClean="0"/>
              <a:t>économique</a:t>
            </a:r>
            <a:endParaRPr lang="de-CH" b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83806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de-CH" sz="1400" dirty="0" smtClean="0"/>
              <a:t>  			</a:t>
            </a:r>
            <a:r>
              <a:rPr lang="de-CH" sz="1800" dirty="0" smtClean="0"/>
              <a:t>	   CHF</a:t>
            </a:r>
          </a:p>
          <a:p>
            <a:r>
              <a:rPr lang="de-CH" sz="1800" dirty="0" smtClean="0"/>
              <a:t>La </a:t>
            </a:r>
            <a:r>
              <a:rPr lang="de-CH" sz="1800" dirty="0" err="1" smtClean="0"/>
              <a:t>moyenne</a:t>
            </a:r>
            <a:r>
              <a:rPr lang="de-CH" sz="1800" dirty="0" smtClean="0"/>
              <a:t> des 25 </a:t>
            </a:r>
            <a:r>
              <a:rPr lang="de-CH" sz="1800" dirty="0" err="1" smtClean="0"/>
              <a:t>années</a:t>
            </a:r>
            <a:r>
              <a:rPr lang="de-CH" sz="1800" dirty="0" smtClean="0"/>
              <a:t>		 3,363</a:t>
            </a:r>
          </a:p>
          <a:p>
            <a:r>
              <a:rPr lang="de-CH" sz="1800" dirty="0" smtClean="0"/>
              <a:t>La </a:t>
            </a:r>
            <a:r>
              <a:rPr lang="de-CH" sz="1800" dirty="0" err="1" smtClean="0"/>
              <a:t>facture</a:t>
            </a:r>
            <a:r>
              <a:rPr lang="de-CH" sz="1800" dirty="0" smtClean="0"/>
              <a:t> 2015-2016		</a:t>
            </a:r>
            <a:r>
              <a:rPr lang="de-CH" sz="1800" u="sng" dirty="0" smtClean="0"/>
              <a:t>(1,573)</a:t>
            </a:r>
          </a:p>
          <a:p>
            <a:r>
              <a:rPr lang="de-CH" sz="1800" dirty="0" err="1" smtClean="0"/>
              <a:t>Réduction</a:t>
            </a:r>
            <a:r>
              <a:rPr lang="de-CH" sz="1800" dirty="0" smtClean="0"/>
              <a:t>			 1,790</a:t>
            </a:r>
          </a:p>
          <a:p>
            <a:r>
              <a:rPr lang="de-CH" sz="1800" dirty="0" err="1" smtClean="0"/>
              <a:t>Économie</a:t>
            </a:r>
            <a:r>
              <a:rPr lang="de-CH" sz="1800" dirty="0" smtClean="0"/>
              <a:t> </a:t>
            </a:r>
            <a:r>
              <a:rPr lang="de-CH" sz="1800" dirty="0" err="1" smtClean="0"/>
              <a:t>d’impôt</a:t>
            </a:r>
            <a:r>
              <a:rPr lang="de-CH" sz="1800" dirty="0" smtClean="0"/>
              <a:t> </a:t>
            </a:r>
            <a:r>
              <a:rPr lang="de-CH" sz="1800" dirty="0" err="1" smtClean="0"/>
              <a:t>sur</a:t>
            </a:r>
            <a:r>
              <a:rPr lang="de-CH" sz="1800" dirty="0" smtClean="0"/>
              <a:t> la </a:t>
            </a:r>
            <a:r>
              <a:rPr lang="de-CH" sz="1800" dirty="0" err="1" smtClean="0"/>
              <a:t>fortune</a:t>
            </a:r>
            <a:r>
              <a:rPr lang="de-CH" sz="1800" dirty="0" smtClean="0"/>
              <a:t> 	</a:t>
            </a:r>
            <a:r>
              <a:rPr lang="de-CH" sz="1800" u="sng" dirty="0" smtClean="0"/>
              <a:t>    200_  </a:t>
            </a:r>
          </a:p>
          <a:p>
            <a:r>
              <a:rPr lang="de-CH" sz="1800" dirty="0" err="1" smtClean="0"/>
              <a:t>Économie</a:t>
            </a:r>
            <a:r>
              <a:rPr lang="de-CH" sz="1800" dirty="0" smtClean="0"/>
              <a:t> annuelle		 1,990</a:t>
            </a:r>
          </a:p>
          <a:p>
            <a:endParaRPr lang="de-CH" sz="1800" dirty="0"/>
          </a:p>
          <a:p>
            <a:r>
              <a:rPr lang="de-CH" sz="1800" dirty="0" err="1" smtClean="0"/>
              <a:t>Investissement</a:t>
            </a:r>
            <a:r>
              <a:rPr lang="de-CH" sz="1800" dirty="0" smtClean="0"/>
              <a:t> </a:t>
            </a:r>
            <a:r>
              <a:rPr lang="de-CH" sz="1800" dirty="0" err="1" smtClean="0"/>
              <a:t>net</a:t>
            </a:r>
            <a:r>
              <a:rPr lang="de-CH" sz="1800" dirty="0" smtClean="0"/>
              <a:t>		35,070</a:t>
            </a:r>
          </a:p>
          <a:p>
            <a:endParaRPr lang="de-CH" sz="1800" dirty="0"/>
          </a:p>
          <a:p>
            <a:r>
              <a:rPr lang="de-CH" sz="1800" dirty="0" smtClean="0"/>
              <a:t>Pay back			17,6 </a:t>
            </a:r>
            <a:r>
              <a:rPr lang="de-CH" sz="1800" dirty="0" err="1" smtClean="0"/>
              <a:t>années</a:t>
            </a:r>
            <a:r>
              <a:rPr lang="de-CH" sz="1800" dirty="0" smtClean="0"/>
              <a:t>		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548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Merci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6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7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117" y="225079"/>
            <a:ext cx="10833683" cy="1325563"/>
          </a:xfrm>
        </p:spPr>
        <p:txBody>
          <a:bodyPr>
            <a:normAutofit/>
          </a:bodyPr>
          <a:lstStyle/>
          <a:p>
            <a:r>
              <a:rPr lang="de-CH" sz="2400" b="1" dirty="0"/>
              <a:t>http://www.energie-environnement.ch</a:t>
            </a:r>
            <a:r>
              <a:rPr lang="de-CH" sz="2400" dirty="0"/>
              <a:t>/economiser-l-electricite/situer-sa-consommation-d-electricite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137500"/>
              </p:ext>
            </p:extLst>
          </p:nvPr>
        </p:nvGraphicFramePr>
        <p:xfrm>
          <a:off x="687898" y="2466364"/>
          <a:ext cx="10461072" cy="4277944"/>
        </p:xfrm>
        <a:graphic>
          <a:graphicData uri="http://schemas.openxmlformats.org/drawingml/2006/table">
            <a:tbl>
              <a:tblPr/>
              <a:tblGrid>
                <a:gridCol w="3636096"/>
                <a:gridCol w="3412488"/>
                <a:gridCol w="3412488"/>
              </a:tblGrid>
              <a:tr h="830068">
                <a:tc>
                  <a:txBody>
                    <a:bodyPr/>
                    <a:lstStyle/>
                    <a:p>
                      <a:pPr algn="r" fontAlgn="ctr"/>
                      <a:r>
                        <a:rPr lang="de-CH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>
                          <a:effectLst/>
                        </a:rPr>
                        <a:t> ou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>
                          <a:effectLst/>
                        </a:rPr>
                        <a:t> ou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452620">
                <a:tc>
                  <a:txBody>
                    <a:bodyPr/>
                    <a:lstStyle/>
                    <a:p>
                      <a:pPr algn="l" fontAlgn="ctr"/>
                      <a:r>
                        <a:rPr lang="de-CH" dirty="0">
                          <a:effectLst/>
                        </a:rPr>
                        <a:t>Surface </a:t>
                      </a:r>
                      <a:r>
                        <a:rPr lang="de-CH" dirty="0" err="1">
                          <a:effectLst/>
                        </a:rPr>
                        <a:t>habitable</a:t>
                      </a:r>
                      <a:r>
                        <a:rPr lang="de-CH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CH" dirty="0">
                          <a:effectLst/>
                        </a:rPr>
                        <a:t>160 m</a:t>
                      </a:r>
                      <a:r>
                        <a:rPr lang="de-CH" baseline="30000" dirty="0">
                          <a:effectLst/>
                        </a:rPr>
                        <a:t>2</a:t>
                      </a:r>
                      <a:endParaRPr lang="de-CH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972240">
                <a:tc>
                  <a:txBody>
                    <a:bodyPr/>
                    <a:lstStyle/>
                    <a:p>
                      <a:pPr algn="r" fontAlgn="ctr"/>
                      <a:endParaRPr lang="de-CH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>
                          <a:effectLst/>
                        </a:rPr>
                        <a:t>2500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>
                          <a:effectLst/>
                        </a:rPr>
                        <a:t>3150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016">
                <a:tc>
                  <a:txBody>
                    <a:bodyPr/>
                    <a:lstStyle/>
                    <a:p>
                      <a:pPr algn="r" fontAlgn="ctr"/>
                      <a:endParaRPr lang="de-CH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>
                          <a:effectLst/>
                        </a:rPr>
                        <a:t>2900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dirty="0">
                          <a:effectLst/>
                        </a:rPr>
                        <a:t>3750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7899" y="1823836"/>
            <a:ext cx="111070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maison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individuelle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(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sans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chauffe-eau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électrique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- kWh par an </a:t>
            </a:r>
            <a:r>
              <a:rPr kumimoji="0" lang="de-DE" altLang="de-DE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 </a:t>
            </a:r>
            <a:r>
              <a:rPr kumimoji="0" lang="de-DE" altLang="de-DE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 </a:t>
            </a:r>
            <a:r>
              <a:rPr kumimoji="0" lang="de-DE" altLang="de-DE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 </a:t>
            </a:r>
            <a:r>
              <a:rPr kumimoji="0" lang="de-DE" altLang="de-DE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</a:t>
            </a:r>
          </a:p>
        </p:txBody>
      </p:sp>
      <p:pic>
        <p:nvPicPr>
          <p:cNvPr id="1026" name="Picture 2" descr="Une perso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45" y="2466362"/>
            <a:ext cx="1252060" cy="77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eux person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38" y="2471325"/>
            <a:ext cx="1252060" cy="77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ois person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100" y="2490908"/>
            <a:ext cx="1252060" cy="77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Quatre person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910" y="2482518"/>
            <a:ext cx="1252060" cy="77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èche et lave li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8" y="4783268"/>
            <a:ext cx="1252060" cy="86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uisiniè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8" y="5815114"/>
            <a:ext cx="645593" cy="86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èche et lave li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91" y="5815113"/>
            <a:ext cx="1252060" cy="86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Breitbild</PresentationFormat>
  <Paragraphs>83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Remplacement d’un chauffage centrale électrique à accumulation par une PAC géothermique</vt:lpstr>
      <vt:lpstr>Description </vt:lpstr>
      <vt:lpstr>Consommation 1989-2014 (moyenne 25 années)</vt:lpstr>
      <vt:lpstr>Investissement PAC - Géothermique</vt:lpstr>
      <vt:lpstr>Consommation 2015-2016 avec PAC</vt:lpstr>
      <vt:lpstr>Est-ce que c’est rentable?</vt:lpstr>
      <vt:lpstr>Merci</vt:lpstr>
      <vt:lpstr>PowerPoint-Präsentation</vt:lpstr>
      <vt:lpstr>http://www.energie-environnement.ch/economiser-l-electricite/situer-sa-consommation-d-electricite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d’une PAC</dc:title>
  <dc:creator>Samuel Schmid</dc:creator>
  <cp:lastModifiedBy>Samuel Schmid</cp:lastModifiedBy>
  <cp:revision>65</cp:revision>
  <dcterms:created xsi:type="dcterms:W3CDTF">2016-06-07T18:31:55Z</dcterms:created>
  <dcterms:modified xsi:type="dcterms:W3CDTF">2016-06-10T15:44:00Z</dcterms:modified>
</cp:coreProperties>
</file>