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285" r:id="rId3"/>
    <p:sldId id="271" r:id="rId4"/>
    <p:sldId id="289" r:id="rId5"/>
    <p:sldId id="276" r:id="rId6"/>
    <p:sldId id="272" r:id="rId7"/>
    <p:sldId id="287" r:id="rId8"/>
    <p:sldId id="273" r:id="rId9"/>
    <p:sldId id="278" r:id="rId10"/>
    <p:sldId id="288" r:id="rId11"/>
    <p:sldId id="269" r:id="rId12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85"/>
            <p14:sldId id="271"/>
            <p14:sldId id="289"/>
          </p14:sldIdLst>
        </p14:section>
        <p14:section name="Section sans titre" id="{824C9541-7EB4-4D16-8F5E-8C7DA220D258}">
          <p14:sldIdLst>
            <p14:sldId id="276"/>
            <p14:sldId id="272"/>
            <p14:sldId id="287"/>
            <p14:sldId id="273"/>
            <p14:sldId id="278"/>
            <p14:sldId id="28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5" autoAdjust="0"/>
  </p:normalViewPr>
  <p:slideViewPr>
    <p:cSldViewPr>
      <p:cViewPr varScale="1">
        <p:scale>
          <a:sx n="73" d="100"/>
          <a:sy n="73" d="100"/>
        </p:scale>
        <p:origin x="1082" y="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1767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92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95751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10.06.2016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63723"/>
              </p:ext>
            </p:extLst>
          </p:nvPr>
        </p:nvGraphicFramePr>
        <p:xfrm>
          <a:off x="827583" y="2060850"/>
          <a:ext cx="7200801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8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Cercle Consultatif d'experts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Olivier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Feller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Genolier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Christophe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Reyff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Pensier (FR)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Guy-Philippe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Bolay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Lutry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J.François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Dupont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Pampigny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21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r>
              <a:rPr lang="fr-CH" dirty="0"/>
              <a:t>2.6 :</a:t>
            </a:r>
            <a:r>
              <a:rPr lang="fr-CH" b="1" dirty="0"/>
              <a:t>Cotisation</a:t>
            </a:r>
            <a:r>
              <a:rPr lang="fr-CH" dirty="0"/>
              <a:t> pour 2017</a:t>
            </a:r>
          </a:p>
          <a:p>
            <a:pPr marL="0" indent="0">
              <a:buNone/>
            </a:pPr>
            <a:endParaRPr lang="fr-CH" sz="2400" dirty="0"/>
          </a:p>
          <a:p>
            <a:r>
              <a:rPr lang="fr-CH" sz="2400" dirty="0"/>
              <a:t>2.7  : Divers : CVI : pourquoi </a:t>
            </a:r>
            <a:r>
              <a:rPr lang="fr-CH" sz="2400"/>
              <a:t>y adhérer?</a:t>
            </a:r>
            <a:endParaRPr lang="fr-CH" sz="2400" dirty="0"/>
          </a:p>
          <a:p>
            <a:pPr marL="0" indent="0">
              <a:buNone/>
            </a:pPr>
            <a:r>
              <a:rPr lang="fr-CH" sz="2400" dirty="0"/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6858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Samedi 11 juin 2016, 10h,   à Gland   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L’ordre du jour est le suivant :</a:t>
            </a:r>
          </a:p>
          <a:p>
            <a:pPr marL="0" indent="0">
              <a:buNone/>
            </a:pPr>
            <a:r>
              <a:rPr lang="fr-CH" b="1" dirty="0"/>
              <a:t>1-Liste de présence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2</a:t>
            </a:r>
            <a:r>
              <a:rPr lang="fr-CH" dirty="0"/>
              <a:t>-</a:t>
            </a:r>
            <a:r>
              <a:rPr lang="fr-CH" b="1" dirty="0"/>
              <a:t>Assemblée Générale Ordinaire 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3-Débat :</a:t>
            </a:r>
          </a:p>
          <a:p>
            <a:pPr marL="0" indent="0">
              <a:buNone/>
            </a:pPr>
            <a:r>
              <a:rPr lang="fr-CH" b="1" dirty="0"/>
              <a:t>      -politique fédérale : Olivier </a:t>
            </a:r>
            <a:r>
              <a:rPr lang="fr-CH" b="1" dirty="0" err="1"/>
              <a:t>Feller</a:t>
            </a:r>
            <a:r>
              <a:rPr lang="fr-CH" b="1" dirty="0"/>
              <a:t>, CN </a:t>
            </a:r>
          </a:p>
          <a:p>
            <a:pPr marL="0" indent="0">
              <a:buNone/>
            </a:pPr>
            <a:r>
              <a:rPr lang="fr-CH" b="1" dirty="0"/>
              <a:t>      -politique vaudoise: </a:t>
            </a:r>
            <a:r>
              <a:rPr lang="fr-CH" b="1" dirty="0" err="1"/>
              <a:t>G.Philippe</a:t>
            </a:r>
            <a:r>
              <a:rPr lang="fr-CH" b="1" dirty="0"/>
              <a:t> Bolay, député</a:t>
            </a:r>
          </a:p>
          <a:p>
            <a:pPr marL="0" indent="0">
              <a:buNone/>
            </a:pPr>
            <a:r>
              <a:rPr lang="fr-CH" b="1" dirty="0"/>
              <a:t>      -Trois exemples concrets de réduction de consommation électrique.</a:t>
            </a:r>
          </a:p>
          <a:p>
            <a:pPr marL="0" indent="0">
              <a:buNone/>
            </a:pPr>
            <a:r>
              <a:rPr lang="fr-CH" b="1" dirty="0"/>
              <a:t>4- Verre de l’amitié et pizza-partie.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sz="3600" dirty="0"/>
              <a:t>2-</a:t>
            </a:r>
            <a:r>
              <a:rPr lang="fr-CH" sz="3600" b="1" dirty="0"/>
              <a:t>Assemblée Générale Ordinaire :</a:t>
            </a:r>
            <a:endParaRPr lang="fr-CH" sz="3600" dirty="0"/>
          </a:p>
          <a:p>
            <a:pPr marL="0" indent="0">
              <a:buNone/>
            </a:pPr>
            <a:r>
              <a:rPr lang="fr-CH" sz="3600" dirty="0"/>
              <a:t> 2.1 Procès-verbal AG 2015</a:t>
            </a:r>
          </a:p>
          <a:p>
            <a:pPr marL="0" indent="0">
              <a:buNone/>
            </a:pPr>
            <a:r>
              <a:rPr lang="fr-CH" sz="3600" dirty="0"/>
              <a:t> 2.2 Rapport du président pour 2015-16</a:t>
            </a:r>
          </a:p>
          <a:p>
            <a:pPr marL="0" indent="0">
              <a:buNone/>
            </a:pPr>
            <a:r>
              <a:rPr lang="fr-CH" sz="3600" dirty="0"/>
              <a:t> 2.3 Comptes au 30 avril 2016-Rapport du vérificateur.</a:t>
            </a:r>
          </a:p>
          <a:p>
            <a:pPr marL="0" indent="0">
              <a:buNone/>
            </a:pPr>
            <a:r>
              <a:rPr lang="fr-CH" sz="3600" dirty="0"/>
              <a:t> 2.4 Décharge au comité- Remerciements au vérificateur des comptes</a:t>
            </a:r>
          </a:p>
          <a:p>
            <a:pPr marL="0" indent="0">
              <a:buNone/>
            </a:pPr>
            <a:r>
              <a:rPr lang="fr-CH" sz="3600" dirty="0"/>
              <a:t> 2.5 Nominations: comités et vérificateur.</a:t>
            </a:r>
          </a:p>
          <a:p>
            <a:pPr marL="0" indent="0">
              <a:buNone/>
            </a:pPr>
            <a:r>
              <a:rPr lang="fr-CH" sz="3600"/>
              <a:t> 2.6 </a:t>
            </a:r>
            <a:r>
              <a:rPr lang="fr-CH" sz="3600" dirty="0"/>
              <a:t>Cotisations 2017</a:t>
            </a:r>
          </a:p>
        </p:txBody>
      </p:sp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328592" cy="5213176"/>
          </a:xfrm>
        </p:spPr>
      </p:pic>
    </p:spTree>
    <p:extLst>
      <p:ext uri="{BB962C8B-B14F-4D97-AF65-F5344CB8AC3E}">
        <p14:creationId xmlns:p14="http://schemas.microsoft.com/office/powerpoint/2010/main" val="345818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endParaRPr lang="fr-CH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515252"/>
              </p:ext>
            </p:extLst>
          </p:nvPr>
        </p:nvGraphicFramePr>
        <p:xfrm>
          <a:off x="683568" y="1700808"/>
          <a:ext cx="7632847" cy="494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4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836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600" u="none" strike="noStrike" dirty="0">
                          <a:effectLst/>
                        </a:rPr>
                        <a:t> BILAN au 30 avril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Date du bilan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        2'015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               2'016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06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Compte de CCP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85'087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118’533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67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Total de l'actif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85'087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118’533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50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Factures à payer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Factures à recevoir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3'500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2‘000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4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Provision pour coûts collecte de signatures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80'000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114'000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Bénéfice /(Perte) reporté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1'587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2’533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567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Total du passif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85'087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118‘533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20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37999"/>
              </p:ext>
            </p:extLst>
          </p:nvPr>
        </p:nvGraphicFramePr>
        <p:xfrm>
          <a:off x="611560" y="1731479"/>
          <a:ext cx="7704856" cy="4649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0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COMPTE de PERTES &amp; PROFITS 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Ex.2014-15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Ex.2015-16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Cotisations et dons encaissés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117'129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72‘935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dont année en cours(janvier à avril)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58'759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55‘120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dont année précédente (mai à décembre)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58'370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17'815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4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Produits financiers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  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Charges: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Coûts de l'information fournie aux adhérents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24'852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34‘240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Frais juridiques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27'720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3‘457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Frais divers (CCP, comité)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1'266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300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Provision pour opérations futures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62'000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34'000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Total des Charges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115'838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  71‘997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Bénéfice/(Perte)   de l'exercice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1'308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945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Bénéfice (Perte) reportée exercice précédent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279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1’587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20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Bénéfice reporté au bilan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1'587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2’533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01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9114"/>
              </p:ext>
            </p:extLst>
          </p:nvPr>
        </p:nvGraphicFramePr>
        <p:xfrm>
          <a:off x="827584" y="1772816"/>
          <a:ext cx="7704856" cy="4789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Nombre de cotisants  par année calendaire: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2'015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2'016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155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période Janvier-Avril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916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965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4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période Mai -décembre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336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Total pour toute l’année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            1’252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80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Pour mémoire: en 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1’167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             en 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490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             en 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117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6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  <a:p>
            <a:r>
              <a:rPr lang="fr-CH" sz="3600" dirty="0"/>
              <a:t>2.4 Vote du quitus et de la  décharge au réviseur</a:t>
            </a:r>
          </a:p>
          <a:p>
            <a:pPr marL="0" indent="0">
              <a:buNone/>
            </a:pP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24061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93477"/>
              </p:ext>
            </p:extLst>
          </p:nvPr>
        </p:nvGraphicFramePr>
        <p:xfrm>
          <a:off x="971599" y="1557776"/>
          <a:ext cx="7272808" cy="44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976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SEIC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 En.FR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 En.VD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Michel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Girardet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 den Hurk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434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Edouard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Meier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Epalinges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J.Daniel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Savoy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Villars/Glâne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Jaccard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Prangins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168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Raymond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Paillex</a:t>
                      </a:r>
                    </a:p>
                  </a:txBody>
                  <a:tcPr marL="3810" marR="3810" marT="381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Mezery près Donneloye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814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Gilbert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Gruaz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Vufflens</a:t>
                      </a:r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 C.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Pierre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Cornu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Fiez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François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Matthey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Bassins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J.Pierre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Merot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433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377</Words>
  <Application>Microsoft Office PowerPoint</Application>
  <PresentationFormat>Affichage à l'écran (4:3)</PresentationFormat>
  <Paragraphs>180</Paragraphs>
  <Slides>11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63</cp:revision>
  <cp:lastPrinted>2014-06-05T13:34:46Z</cp:lastPrinted>
  <dcterms:created xsi:type="dcterms:W3CDTF">2012-10-03T16:43:59Z</dcterms:created>
  <dcterms:modified xsi:type="dcterms:W3CDTF">2016-06-10T13:59:00Z</dcterms:modified>
</cp:coreProperties>
</file>