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57" r:id="rId2"/>
    <p:sldId id="258" r:id="rId3"/>
    <p:sldId id="259" r:id="rId4"/>
    <p:sldId id="260" r:id="rId5"/>
    <p:sldId id="262" r:id="rId6"/>
    <p:sldId id="263" r:id="rId7"/>
    <p:sldId id="264" r:id="rId8"/>
    <p:sldId id="286" r:id="rId9"/>
    <p:sldId id="265" r:id="rId10"/>
    <p:sldId id="266" r:id="rId11"/>
    <p:sldId id="267" r:id="rId12"/>
    <p:sldId id="287" r:id="rId13"/>
    <p:sldId id="268" r:id="rId14"/>
    <p:sldId id="269" r:id="rId15"/>
    <p:sldId id="288" r:id="rId16"/>
    <p:sldId id="270" r:id="rId17"/>
    <p:sldId id="271" r:id="rId18"/>
    <p:sldId id="289" r:id="rId19"/>
    <p:sldId id="290" r:id="rId20"/>
    <p:sldId id="272" r:id="rId21"/>
    <p:sldId id="291" r:id="rId22"/>
    <p:sldId id="295" r:id="rId23"/>
    <p:sldId id="273" r:id="rId24"/>
    <p:sldId id="274" r:id="rId25"/>
    <p:sldId id="292" r:id="rId26"/>
    <p:sldId id="293" r:id="rId27"/>
    <p:sldId id="294" r:id="rId28"/>
    <p:sldId id="275" r:id="rId29"/>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p15:clr>
            <a:srgbClr val="A4A3A4"/>
          </p15:clr>
        </p15:guide>
        <p15:guide id="2" pos="28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6" d="100"/>
          <a:sy n="76" d="100"/>
        </p:scale>
        <p:origin x="998" y="41"/>
      </p:cViewPr>
      <p:guideLst>
        <p:guide orient="horz" pos="2296"/>
        <p:guide pos="28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5659" cy="496411"/>
          </a:xfrm>
          <a:prstGeom prst="rect">
            <a:avLst/>
          </a:prstGeom>
        </p:spPr>
        <p:txBody>
          <a:bodyPr vert="horz" lIns="91426" tIns="45713" rIns="91426" bIns="45713" rtlCol="0"/>
          <a:lstStyle>
            <a:lvl1pPr algn="l">
              <a:defRPr sz="1200"/>
            </a:lvl1pPr>
          </a:lstStyle>
          <a:p>
            <a:endParaRPr lang="fr-CH"/>
          </a:p>
        </p:txBody>
      </p:sp>
      <p:sp>
        <p:nvSpPr>
          <p:cNvPr id="3" name="Espace réservé de la date 2"/>
          <p:cNvSpPr>
            <a:spLocks noGrp="1"/>
          </p:cNvSpPr>
          <p:nvPr>
            <p:ph type="dt" sz="quarter" idx="1"/>
          </p:nvPr>
        </p:nvSpPr>
        <p:spPr>
          <a:xfrm>
            <a:off x="3850444" y="1"/>
            <a:ext cx="2945659" cy="496411"/>
          </a:xfrm>
          <a:prstGeom prst="rect">
            <a:avLst/>
          </a:prstGeom>
        </p:spPr>
        <p:txBody>
          <a:bodyPr vert="horz" lIns="91426" tIns="45713" rIns="91426" bIns="45713" rtlCol="0"/>
          <a:lstStyle>
            <a:lvl1pPr algn="r">
              <a:defRPr sz="1200"/>
            </a:lvl1pPr>
          </a:lstStyle>
          <a:p>
            <a:fld id="{E9B152EF-A806-41CC-BAD2-63F8474E7EDA}" type="datetimeFigureOut">
              <a:rPr lang="fr-CH" smtClean="0"/>
              <a:t>13.06.2016</a:t>
            </a:fld>
            <a:endParaRPr lang="fr-CH"/>
          </a:p>
        </p:txBody>
      </p:sp>
      <p:sp>
        <p:nvSpPr>
          <p:cNvPr id="4" name="Espace réservé du pied de page 3"/>
          <p:cNvSpPr>
            <a:spLocks noGrp="1"/>
          </p:cNvSpPr>
          <p:nvPr>
            <p:ph type="ftr" sz="quarter" idx="2"/>
          </p:nvPr>
        </p:nvSpPr>
        <p:spPr>
          <a:xfrm>
            <a:off x="1" y="9430092"/>
            <a:ext cx="2945659" cy="496411"/>
          </a:xfrm>
          <a:prstGeom prst="rect">
            <a:avLst/>
          </a:prstGeom>
        </p:spPr>
        <p:txBody>
          <a:bodyPr vert="horz" lIns="91426" tIns="45713" rIns="91426" bIns="45713"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50444" y="9430092"/>
            <a:ext cx="2945659" cy="496411"/>
          </a:xfrm>
          <a:prstGeom prst="rect">
            <a:avLst/>
          </a:prstGeom>
        </p:spPr>
        <p:txBody>
          <a:bodyPr vert="horz" lIns="91426" tIns="45713" rIns="91426" bIns="45713" rtlCol="0" anchor="b"/>
          <a:lstStyle>
            <a:lvl1pPr algn="r">
              <a:defRPr sz="1200"/>
            </a:lvl1pPr>
          </a:lstStyle>
          <a:p>
            <a:fld id="{55AD9A42-FB7C-4577-8201-63D1627FF3A5}" type="slidenum">
              <a:rPr lang="fr-CH" smtClean="0"/>
              <a:t>‹N°›</a:t>
            </a:fld>
            <a:endParaRPr lang="fr-CH"/>
          </a:p>
        </p:txBody>
      </p:sp>
    </p:spTree>
    <p:extLst>
      <p:ext uri="{BB962C8B-B14F-4D97-AF65-F5344CB8AC3E}">
        <p14:creationId xmlns:p14="http://schemas.microsoft.com/office/powerpoint/2010/main" val="32363051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H"/>
          </a:p>
        </p:txBody>
      </p:sp>
      <p:sp>
        <p:nvSpPr>
          <p:cNvPr id="4" name="Espace réservé de la date 3"/>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199348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398827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145525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3190764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5" name="Espace réservé du pied de page 4"/>
          <p:cNvSpPr>
            <a:spLocks noGrp="1"/>
          </p:cNvSpPr>
          <p:nvPr>
            <p:ph type="ftr" sz="quarter" idx="11"/>
          </p:nvPr>
        </p:nvSpPr>
        <p:spPr/>
        <p:txBody>
          <a:bodyPr/>
          <a:lstStyle/>
          <a:p>
            <a:endParaRPr lang="fr-CH" dirty="0"/>
          </a:p>
        </p:txBody>
      </p:sp>
      <p:sp>
        <p:nvSpPr>
          <p:cNvPr id="6" name="Espace réservé du numéro de diapositive 5"/>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1536442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81183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8" name="Espace réservé du pied de page 7"/>
          <p:cNvSpPr>
            <a:spLocks noGrp="1"/>
          </p:cNvSpPr>
          <p:nvPr>
            <p:ph type="ftr" sz="quarter" idx="11"/>
          </p:nvPr>
        </p:nvSpPr>
        <p:spPr/>
        <p:txBody>
          <a:bodyPr/>
          <a:lstStyle/>
          <a:p>
            <a:endParaRPr lang="fr-CH" dirty="0"/>
          </a:p>
        </p:txBody>
      </p:sp>
      <p:sp>
        <p:nvSpPr>
          <p:cNvPr id="9" name="Espace réservé du numéro de diapositive 8"/>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1803600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4" name="Espace réservé du pied de page 3"/>
          <p:cNvSpPr>
            <a:spLocks noGrp="1"/>
          </p:cNvSpPr>
          <p:nvPr>
            <p:ph type="ftr" sz="quarter" idx="11"/>
          </p:nvPr>
        </p:nvSpPr>
        <p:spPr/>
        <p:txBody>
          <a:bodyPr/>
          <a:lstStyle/>
          <a:p>
            <a:endParaRPr lang="fr-CH" dirty="0"/>
          </a:p>
        </p:txBody>
      </p:sp>
      <p:sp>
        <p:nvSpPr>
          <p:cNvPr id="5" name="Espace réservé du numéro de diapositive 4"/>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38407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3" name="Espace réservé du pied de page 2"/>
          <p:cNvSpPr>
            <a:spLocks noGrp="1"/>
          </p:cNvSpPr>
          <p:nvPr>
            <p:ph type="ftr" sz="quarter" idx="11"/>
          </p:nvPr>
        </p:nvSpPr>
        <p:spPr/>
        <p:txBody>
          <a:bodyPr/>
          <a:lstStyle/>
          <a:p>
            <a:endParaRPr lang="fr-CH" dirty="0"/>
          </a:p>
        </p:txBody>
      </p:sp>
      <p:sp>
        <p:nvSpPr>
          <p:cNvPr id="4" name="Espace réservé du numéro de diapositive 3"/>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136820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137981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8EA832E-EE03-406F-AA6C-503DAB0B889E}" type="datetimeFigureOut">
              <a:rPr lang="fr-CH" smtClean="0"/>
              <a:t>13.06.2016</a:t>
            </a:fld>
            <a:endParaRPr lang="fr-CH" dirty="0"/>
          </a:p>
        </p:txBody>
      </p:sp>
      <p:sp>
        <p:nvSpPr>
          <p:cNvPr id="6" name="Espace réservé du pied de page 5"/>
          <p:cNvSpPr>
            <a:spLocks noGrp="1"/>
          </p:cNvSpPr>
          <p:nvPr>
            <p:ph type="ftr" sz="quarter" idx="11"/>
          </p:nvPr>
        </p:nvSpPr>
        <p:spPr/>
        <p:txBody>
          <a:bodyPr/>
          <a:lstStyle/>
          <a:p>
            <a:endParaRPr lang="fr-CH" dirty="0"/>
          </a:p>
        </p:txBody>
      </p:sp>
      <p:sp>
        <p:nvSpPr>
          <p:cNvPr id="7" name="Espace réservé du numéro de diapositive 6"/>
          <p:cNvSpPr>
            <a:spLocks noGrp="1"/>
          </p:cNvSpPr>
          <p:nvPr>
            <p:ph type="sldNum" sz="quarter" idx="12"/>
          </p:nvPr>
        </p:nvSpPr>
        <p:spPr/>
        <p:txBody>
          <a:bodyPr/>
          <a:lstStyle/>
          <a:p>
            <a:fld id="{FEF6C57E-F9F5-456F-9921-622A08F01643}" type="slidenum">
              <a:rPr lang="fr-CH" smtClean="0"/>
              <a:t>‹N°›</a:t>
            </a:fld>
            <a:endParaRPr lang="fr-CH" dirty="0"/>
          </a:p>
        </p:txBody>
      </p:sp>
    </p:spTree>
    <p:extLst>
      <p:ext uri="{BB962C8B-B14F-4D97-AF65-F5344CB8AC3E}">
        <p14:creationId xmlns:p14="http://schemas.microsoft.com/office/powerpoint/2010/main" val="262369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A832E-EE03-406F-AA6C-503DAB0B889E}" type="datetimeFigureOut">
              <a:rPr lang="fr-CH" smtClean="0"/>
              <a:t>13.06.2016</a:t>
            </a:fld>
            <a:endParaRPr lang="fr-CH"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6C57E-F9F5-456F-9921-622A08F01643}" type="slidenum">
              <a:rPr lang="fr-CH" smtClean="0"/>
              <a:t>‹N°›</a:t>
            </a:fld>
            <a:endParaRPr lang="fr-CH" dirty="0"/>
          </a:p>
        </p:txBody>
      </p:sp>
    </p:spTree>
    <p:extLst>
      <p:ext uri="{BB962C8B-B14F-4D97-AF65-F5344CB8AC3E}">
        <p14:creationId xmlns:p14="http://schemas.microsoft.com/office/powerpoint/2010/main" val="1170048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t">
            <a:noAutofit/>
          </a:bodyPr>
          <a:lstStyle/>
          <a:p>
            <a:r>
              <a:rPr lang="fr-CH" sz="3400" dirty="0"/>
              <a:t>Assemblée générale de Choc Electrique</a:t>
            </a:r>
            <a:br>
              <a:rPr lang="fr-CH" sz="3400" dirty="0"/>
            </a:br>
            <a:r>
              <a:rPr lang="fr-CH" sz="3400" dirty="0"/>
              <a:t>Samedi 11 juin 2016</a:t>
            </a:r>
            <a:br>
              <a:rPr lang="fr-CH" sz="3400" dirty="0"/>
            </a:br>
            <a:r>
              <a:rPr lang="fr-CH" sz="3400" dirty="0"/>
              <a:t> </a:t>
            </a:r>
            <a:br>
              <a:rPr lang="fr-CH" sz="3400" dirty="0"/>
            </a:br>
            <a:r>
              <a:rPr lang="fr-CH" sz="3400" b="1" dirty="0"/>
              <a:t>Enjeux énergétiques au Parlement fédéral</a:t>
            </a:r>
            <a:br>
              <a:rPr lang="fr-CH" sz="3400" dirty="0"/>
            </a:br>
            <a:r>
              <a:rPr lang="fr-CH" sz="3400" dirty="0"/>
              <a:t> </a:t>
            </a:r>
            <a:br>
              <a:rPr lang="fr-CH" sz="3400" dirty="0"/>
            </a:br>
            <a:r>
              <a:rPr lang="fr-CH" sz="3400" dirty="0"/>
              <a:t>par</a:t>
            </a:r>
            <a:br>
              <a:rPr lang="fr-CH" sz="3400" dirty="0"/>
            </a:br>
            <a:r>
              <a:rPr lang="fr-CH" sz="3400" dirty="0"/>
              <a:t>Olivier Feller</a:t>
            </a:r>
            <a:br>
              <a:rPr lang="fr-CH" sz="3400" dirty="0"/>
            </a:br>
            <a:r>
              <a:rPr lang="fr-CH" sz="3400" dirty="0"/>
              <a:t>Conseiller national</a:t>
            </a:r>
            <a:br>
              <a:rPr lang="fr-CH" sz="3400" dirty="0"/>
            </a:br>
            <a:r>
              <a:rPr lang="fr-CH" sz="3400" dirty="0"/>
              <a:t>Directeur de la Chambre vaudoise immobilière</a:t>
            </a:r>
            <a:endParaRPr lang="fr-CH"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483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2400" u="sng" dirty="0"/>
              <a:t>Article 34, alinéa 1</a:t>
            </a:r>
            <a:br>
              <a:rPr lang="fr-CH" sz="2400" u="sng" dirty="0"/>
            </a:br>
            <a:r>
              <a:rPr lang="fr-CH" sz="2400" dirty="0"/>
              <a:t> </a:t>
            </a:r>
            <a:br>
              <a:rPr lang="fr-CH" sz="2400" dirty="0"/>
            </a:br>
            <a:r>
              <a:rPr lang="fr-CH" sz="2400" dirty="0"/>
              <a:t>Droit en vigueur :</a:t>
            </a:r>
            <a:br>
              <a:rPr lang="fr-CH" sz="2400" dirty="0"/>
            </a:br>
            <a:r>
              <a:rPr lang="fr-CH" sz="2400" i="1" dirty="0"/>
              <a:t>Un tiers du produit de la taxe sur le CO</a:t>
            </a:r>
            <a:r>
              <a:rPr lang="fr-CH" sz="2400" i="1" baseline="-25000" dirty="0"/>
              <a:t>2</a:t>
            </a:r>
            <a:r>
              <a:rPr lang="fr-CH" sz="2400" i="1" dirty="0"/>
              <a:t>, mais au plus 300 millions de francs par an, est affecté au financement des mesures de réduction des émissions de CO</a:t>
            </a:r>
            <a:r>
              <a:rPr lang="fr-CH" sz="2400" i="1" baseline="-25000" dirty="0"/>
              <a:t>2</a:t>
            </a:r>
            <a:r>
              <a:rPr lang="fr-CH" sz="2400" i="1" dirty="0"/>
              <a:t> des bâtiments (...)</a:t>
            </a:r>
            <a:br>
              <a:rPr lang="fr-CH" sz="2400" dirty="0"/>
            </a:br>
            <a:r>
              <a:rPr lang="fr-CH" sz="2400" dirty="0"/>
              <a:t> </a:t>
            </a:r>
            <a:br>
              <a:rPr lang="fr-CH" sz="2400" dirty="0"/>
            </a:br>
            <a:r>
              <a:rPr lang="fr-CH" sz="2400" dirty="0"/>
              <a:t>Projet du Conseil fédéral :</a:t>
            </a:r>
            <a:br>
              <a:rPr lang="fr-CH" sz="2400" dirty="0"/>
            </a:br>
            <a:r>
              <a:rPr lang="fr-CH" sz="2400" i="1" dirty="0"/>
              <a:t>Un tiers du produit de la taxe sur le CO</a:t>
            </a:r>
            <a:r>
              <a:rPr lang="fr-CH" sz="2400" i="1" baseline="-25000" dirty="0"/>
              <a:t>2</a:t>
            </a:r>
            <a:r>
              <a:rPr lang="fr-CH" sz="2400" i="1" dirty="0"/>
              <a:t>, mais au plus 450 millions de francs par an, est affecté au financement des mesures de réduction à long terme des émissions de CO</a:t>
            </a:r>
            <a:r>
              <a:rPr lang="fr-CH" sz="2400" i="1" baseline="-25000" dirty="0"/>
              <a:t>2</a:t>
            </a:r>
            <a:r>
              <a:rPr lang="fr-CH" sz="2400" i="1" dirty="0"/>
              <a:t> des bâtiments (...)</a:t>
            </a:r>
            <a:br>
              <a:rPr lang="fr-CH" sz="2400" dirty="0"/>
            </a:br>
            <a:r>
              <a:rPr lang="fr-CH" sz="2400" dirty="0"/>
              <a:t> </a:t>
            </a:r>
            <a:br>
              <a:rPr lang="fr-CH" sz="2400" dirty="0"/>
            </a:br>
            <a:r>
              <a:rPr lang="fr-CH" sz="2400" dirty="0"/>
              <a:t>Décision définitive des deux Chambres :</a:t>
            </a:r>
            <a:br>
              <a:rPr lang="fr-CH" sz="2400" dirty="0"/>
            </a:br>
            <a:r>
              <a:rPr lang="fr-CH" sz="2400" dirty="0"/>
              <a:t>Adhésion à la version du Conseil fédéral</a:t>
            </a:r>
            <a:r>
              <a:rPr lang="fr-CH" sz="2400" i="1" dirty="0"/>
              <a:t>.</a:t>
            </a:r>
            <a:endParaRPr lang="fr-CH"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6537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2600" u="sng" dirty="0"/>
              <a:t>Article 34, alinéa 2</a:t>
            </a:r>
            <a:br>
              <a:rPr lang="fr-CH" sz="2600" u="sng" dirty="0"/>
            </a:br>
            <a:r>
              <a:rPr lang="fr-CH" sz="2600" dirty="0"/>
              <a:t> </a:t>
            </a:r>
            <a:br>
              <a:rPr lang="fr-CH" sz="2600" dirty="0"/>
            </a:br>
            <a:r>
              <a:rPr lang="fr-CH" sz="2600" dirty="0"/>
              <a:t>Projet du Conseil fédéral :</a:t>
            </a:r>
            <a:br>
              <a:rPr lang="fr-CH" sz="2600" dirty="0"/>
            </a:br>
            <a:r>
              <a:rPr lang="fr-CH" sz="2600" i="1" dirty="0"/>
              <a:t>(...) Les contributions globales sont allouées uniquement aux cantons qui disposent de programmes d'encouragement des assainissements énergétiques des enveloppes des bâtiments et de remplacement des chauffages électriques à résistance ou des chauffages à mazout existants et qui garantissent une mise en œuvre harmonisée.</a:t>
            </a:r>
            <a:br>
              <a:rPr lang="fr-CH" sz="2600" dirty="0"/>
            </a:br>
            <a:r>
              <a:rPr lang="fr-CH" sz="2600" dirty="0"/>
              <a:t> </a:t>
            </a:r>
            <a:br>
              <a:rPr lang="fr-CH" sz="2600" dirty="0"/>
            </a:br>
            <a:r>
              <a:rPr lang="fr-CH" sz="2600" dirty="0"/>
              <a:t>Décision définitive des deux Chambres :</a:t>
            </a:r>
            <a:br>
              <a:rPr lang="fr-CH" sz="2600" dirty="0"/>
            </a:br>
            <a:r>
              <a:rPr lang="fr-CH" sz="2600" dirty="0"/>
              <a:t>Adhésion à la version du Conseil fédéral</a:t>
            </a:r>
            <a:r>
              <a:rPr lang="fr-CH" sz="2600" i="1" dirty="0"/>
              <a:t> </a:t>
            </a:r>
            <a:r>
              <a:rPr lang="fr-CH" sz="2600" dirty="0"/>
              <a:t>(sous réserve d'un détail technique).</a:t>
            </a:r>
            <a:endParaRPr lang="fr-CH"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3085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4000" dirty="0"/>
              <a:t>Loi fédérale sur l'impôt fédéral direct (LIFD)</a:t>
            </a:r>
            <a:br>
              <a:rPr lang="fr-CH" sz="4000" dirty="0"/>
            </a:br>
            <a:r>
              <a:rPr lang="fr-CH" sz="4000" dirty="0"/>
              <a:t>Révision totale</a:t>
            </a:r>
            <a:br>
              <a:rPr lang="fr-CH" sz="4000" dirty="0"/>
            </a:br>
            <a:br>
              <a:rPr lang="fr-CH" sz="4000" dirty="0"/>
            </a:br>
            <a:r>
              <a:rPr lang="fr-CH" sz="4000" dirty="0"/>
              <a:t>Loi fédérale sur l'harmonisation des impôts directs cantonaux et communaux (LHID)</a:t>
            </a:r>
            <a:br>
              <a:rPr lang="fr-CH" sz="4000" dirty="0"/>
            </a:br>
            <a:r>
              <a:rPr lang="fr-CH" sz="4000" dirty="0"/>
              <a:t>Révision partielle</a:t>
            </a:r>
            <a:endParaRPr lang="fr-CH"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5414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4000" dirty="0"/>
              <a:t>Article 31 a, alinéa 2 bis LIFD</a:t>
            </a:r>
            <a:br>
              <a:rPr lang="fr-CH" sz="4000" dirty="0"/>
            </a:br>
            <a:r>
              <a:rPr lang="fr-CH" sz="4000" dirty="0"/>
              <a:t>Article 9, alinéa 3 bis LHID</a:t>
            </a:r>
            <a:endParaRPr lang="fr-CH"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4510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2800" dirty="0"/>
              <a:t>Décisions du Conseil national (le 8 décembre 2014 et le 2 mars 2016) :</a:t>
            </a:r>
            <a:br>
              <a:rPr lang="fr-CH" sz="2800" dirty="0"/>
            </a:br>
            <a:r>
              <a:rPr lang="fr-CH" sz="2800" i="1" dirty="0"/>
              <a:t>Les investissements destinés à économiser l'énergie sont déductibles au cours des quatre périodes fiscales suivantes, lorsqu'ils ne peuvent pas être entièrement pris en considération durant la période fiscale en cours, pendant laquelle les dépenses ont été effectuées.</a:t>
            </a:r>
            <a:endParaRPr lang="fr-CH"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4963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3600" dirty="0"/>
              <a:t>Décisions du Conseil des Etats (le </a:t>
            </a:r>
            <a:br>
              <a:rPr lang="fr-CH" sz="3600" dirty="0"/>
            </a:br>
            <a:r>
              <a:rPr lang="fr-CH" sz="3600" dirty="0"/>
              <a:t>23 septembre 2015 et le 31 mai 2016) :</a:t>
            </a:r>
            <a:br>
              <a:rPr lang="fr-CH" sz="3600" dirty="0"/>
            </a:br>
            <a:r>
              <a:rPr lang="fr-CH" sz="3600" dirty="0"/>
              <a:t>Refus de la version du Conseil national</a:t>
            </a:r>
            <a:br>
              <a:rPr lang="fr-CH" sz="2800" dirty="0"/>
            </a:br>
            <a:endParaRPr lang="fr-CH"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412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3600" dirty="0">
                <a:latin typeface="Arial" panose="020B0604020202020204" pitchFamily="34" charset="0"/>
                <a:cs typeface="Arial" panose="020B0604020202020204" pitchFamily="34" charset="0"/>
              </a:rPr>
              <a:t>Deuxième paquet de mesures</a:t>
            </a:r>
          </a:p>
        </p:txBody>
      </p:sp>
    </p:spTree>
    <p:extLst>
      <p:ext uri="{BB962C8B-B14F-4D97-AF65-F5344CB8AC3E}">
        <p14:creationId xmlns:p14="http://schemas.microsoft.com/office/powerpoint/2010/main" val="2985130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4000" dirty="0"/>
              <a:t>15.072</a:t>
            </a:r>
            <a:br>
              <a:rPr lang="fr-CH" sz="4000" dirty="0"/>
            </a:br>
            <a:r>
              <a:rPr lang="fr-CH" sz="4000" dirty="0"/>
              <a:t>Message sur Conseil fédéral relatif à l’article constitutionnel concernant un système incitatif en matière climatique et énergétique</a:t>
            </a:r>
            <a:br>
              <a:rPr lang="fr-CH" sz="4000" dirty="0"/>
            </a:br>
            <a:r>
              <a:rPr lang="fr-CH" sz="4000" dirty="0"/>
              <a:t> </a:t>
            </a:r>
            <a:br>
              <a:rPr lang="fr-CH" sz="4000" dirty="0"/>
            </a:br>
            <a:r>
              <a:rPr lang="fr-CH" sz="4000" dirty="0"/>
              <a:t>Déposé par le Conseil fédéral le </a:t>
            </a:r>
            <a:br>
              <a:rPr lang="fr-CH" sz="4000" dirty="0"/>
            </a:br>
            <a:r>
              <a:rPr lang="fr-CH" sz="4000" dirty="0"/>
              <a:t>28 octobre 2015</a:t>
            </a:r>
            <a:endParaRPr lang="fr-CH"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31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3600" dirty="0"/>
              <a:t>Passage d’un système d’encouragement fondé sur les subventions à un système d’incitation fondé sur la fiscalité</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8309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3600" dirty="0">
                <a:latin typeface="Arial" panose="020B0604020202020204" pitchFamily="34" charset="0"/>
                <a:cs typeface="Arial" panose="020B0604020202020204" pitchFamily="34" charset="0"/>
              </a:rPr>
              <a:t>Constitution fédérale</a:t>
            </a:r>
            <a:br>
              <a:rPr lang="fr-CH" sz="3600" dirty="0">
                <a:latin typeface="Arial" panose="020B0604020202020204" pitchFamily="34" charset="0"/>
                <a:cs typeface="Arial" panose="020B0604020202020204" pitchFamily="34" charset="0"/>
              </a:rPr>
            </a:br>
            <a:r>
              <a:rPr lang="fr-CH" sz="3600" dirty="0">
                <a:latin typeface="Arial" panose="020B0604020202020204" pitchFamily="34" charset="0"/>
                <a:cs typeface="Arial" panose="020B0604020202020204" pitchFamily="34" charset="0"/>
              </a:rPr>
              <a:t>Révision partielle</a:t>
            </a:r>
          </a:p>
        </p:txBody>
      </p:sp>
    </p:spTree>
    <p:extLst>
      <p:ext uri="{BB962C8B-B14F-4D97-AF65-F5344CB8AC3E}">
        <p14:creationId xmlns:p14="http://schemas.microsoft.com/office/powerpoint/2010/main" val="10823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tabLst>
                <a:tab pos="0" algn="l"/>
                <a:tab pos="719138" algn="l"/>
              </a:tabLst>
            </a:pPr>
            <a:r>
              <a:rPr lang="fr-CH" sz="4000" b="1" dirty="0"/>
              <a:t>1.	Stratégie énergétique 2050</a:t>
            </a:r>
            <a:br>
              <a:rPr lang="fr-CH" sz="4000" b="1" dirty="0"/>
            </a:br>
            <a:r>
              <a:rPr lang="fr-CH" sz="4000" b="1" dirty="0"/>
              <a:t> </a:t>
            </a:r>
            <a:br>
              <a:rPr lang="fr-CH" sz="4000" b="1" dirty="0"/>
            </a:br>
            <a:r>
              <a:rPr lang="fr-CH" sz="4000" b="1" dirty="0"/>
              <a:t>2.	Motion concernant le chauffage 		électrique</a:t>
            </a:r>
            <a:br>
              <a:rPr lang="fr-CH" sz="4000" b="1" dirty="0"/>
            </a:br>
            <a:r>
              <a:rPr lang="fr-CH" sz="4000" b="1" dirty="0"/>
              <a:t> </a:t>
            </a:r>
            <a:br>
              <a:rPr lang="fr-CH" sz="4000" b="1" dirty="0"/>
            </a:br>
            <a:r>
              <a:rPr lang="fr-CH" sz="4000" b="1" dirty="0"/>
              <a:t>3.	Initiatives populaires</a:t>
            </a:r>
            <a:endParaRPr lang="fr-CH"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9250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3600" u="sng" dirty="0"/>
              <a:t>Article 131a, alinéa 1</a:t>
            </a:r>
            <a:br>
              <a:rPr lang="fr-CH" sz="3600" u="sng" dirty="0"/>
            </a:br>
            <a:r>
              <a:rPr lang="fr-CH" sz="3600" dirty="0"/>
              <a:t> </a:t>
            </a:r>
            <a:br>
              <a:rPr lang="fr-CH" sz="3600" dirty="0"/>
            </a:br>
            <a:r>
              <a:rPr lang="fr-CH" sz="3600" dirty="0"/>
              <a:t>La Confédération peut percevoir une taxe sur les combustibles et les carburants (taxe climatique) ainsi qu’une taxe sur l’électricité afin de réduire les gaz à effet de serre et de promouvoir une consommation économe et rationnelle de l’énergie.</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8933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3200" u="sng" dirty="0"/>
              <a:t>Article 197, chiffre 6, alinéa 3</a:t>
            </a:r>
            <a:br>
              <a:rPr lang="fr-CH" sz="3200" u="sng" dirty="0"/>
            </a:br>
            <a:r>
              <a:rPr lang="fr-CH" sz="3200" dirty="0"/>
              <a:t>(disposition transitoire)</a:t>
            </a:r>
            <a:br>
              <a:rPr lang="fr-CH" sz="3200" dirty="0"/>
            </a:br>
            <a:r>
              <a:rPr lang="fr-CH" sz="3200" dirty="0"/>
              <a:t> </a:t>
            </a:r>
            <a:br>
              <a:rPr lang="fr-CH" sz="3200" dirty="0"/>
            </a:br>
            <a:r>
              <a:rPr lang="fr-CH" sz="3200" dirty="0"/>
              <a:t>Les mesures d’encouragement qui sont financées conformément à l’ancien droit par le produit de la taxe sur le CO</a:t>
            </a:r>
            <a:r>
              <a:rPr lang="fr-CH" sz="3200" baseline="-25000" dirty="0"/>
              <a:t>2</a:t>
            </a:r>
            <a:r>
              <a:rPr lang="fr-CH" sz="3200" dirty="0"/>
              <a:t> et qui se poursuivront sous le nouveau droit sont progressivement réduites à partir du </a:t>
            </a:r>
            <a:br>
              <a:rPr lang="fr-CH" sz="3200" dirty="0"/>
            </a:br>
            <a:r>
              <a:rPr lang="fr-CH" sz="3200" dirty="0"/>
              <a:t>1</a:t>
            </a:r>
            <a:r>
              <a:rPr lang="fr-CH" sz="3200" baseline="30000" dirty="0"/>
              <a:t>er</a:t>
            </a:r>
            <a:r>
              <a:rPr lang="fr-CH" sz="3200" dirty="0"/>
              <a:t> janvier 2021 jusqu’à leur suppression complète au plus tard le 31 décembre 2025.</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3563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b="1" dirty="0"/>
              <a:t>2. Motion 12.3340</a:t>
            </a:r>
            <a:br>
              <a:rPr lang="fr-CH" b="1" dirty="0"/>
            </a:br>
            <a:r>
              <a:rPr lang="fr-CH" b="1" dirty="0"/>
              <a:t>Conditions-cadres pour le remplacement des chauffages électriques</a:t>
            </a:r>
            <a:endParaRPr lang="fr-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246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3600" dirty="0"/>
              <a:t>Acceptée par le Conseil national le </a:t>
            </a:r>
            <a:br>
              <a:rPr lang="fr-CH" sz="3600" dirty="0"/>
            </a:br>
            <a:r>
              <a:rPr lang="fr-CH" sz="3600" dirty="0"/>
              <a:t>24 septembre 2012</a:t>
            </a:r>
            <a:br>
              <a:rPr lang="fr-CH" sz="3600" dirty="0"/>
            </a:br>
            <a:r>
              <a:rPr lang="fr-CH" sz="3600" dirty="0"/>
              <a:t> </a:t>
            </a:r>
            <a:br>
              <a:rPr lang="fr-CH" sz="3600" dirty="0"/>
            </a:br>
            <a:r>
              <a:rPr lang="fr-CH" sz="3600" dirty="0"/>
              <a:t>Rejetée par le Conseil des Etats le </a:t>
            </a:r>
            <a:br>
              <a:rPr lang="fr-CH" sz="3600" dirty="0"/>
            </a:br>
            <a:r>
              <a:rPr lang="fr-CH" sz="3600" dirty="0"/>
              <a:t>15 mars 2016</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6248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b="1" u="sng" dirty="0"/>
              <a:t>3. Initiatives populaires</a:t>
            </a:r>
            <a:endParaRPr lang="fr-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082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3600" dirty="0"/>
              <a:t>Initiative populaire pour une économie durable fondée sur une gestion efficiente des ressources (économie verte)</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284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3600" dirty="0"/>
              <a:t>Initiative populaire pour une sortie programmée de l’énergie nucléaire (sortir du nucléaire)</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2842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3600" dirty="0"/>
              <a:t>Initiative populaire pour un approvisionnement en électricité sûr et économique (efficacité énergétique)</a:t>
            </a:r>
            <a:endParaRPr lang="fr-C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2842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4000" dirty="0">
                <a:latin typeface="Arial" panose="020B0604020202020204" pitchFamily="34" charset="0"/>
                <a:cs typeface="Arial" panose="020B0604020202020204" pitchFamily="34" charset="0"/>
              </a:rPr>
              <a:t>Merci de votre attention</a:t>
            </a:r>
            <a:br>
              <a:rPr lang="fr-CH" sz="4000" dirty="0">
                <a:latin typeface="Arial" panose="020B0604020202020204" pitchFamily="34" charset="0"/>
                <a:cs typeface="Arial" panose="020B0604020202020204" pitchFamily="34" charset="0"/>
              </a:rPr>
            </a:br>
            <a:br>
              <a:rPr lang="fr-CH" sz="4000" dirty="0">
                <a:latin typeface="Arial" panose="020B0604020202020204" pitchFamily="34" charset="0"/>
                <a:cs typeface="Arial" panose="020B0604020202020204" pitchFamily="34" charset="0"/>
              </a:rPr>
            </a:br>
            <a:br>
              <a:rPr lang="fr-CH" sz="4000" dirty="0">
                <a:latin typeface="Arial" panose="020B0604020202020204" pitchFamily="34" charset="0"/>
                <a:cs typeface="Arial" panose="020B0604020202020204" pitchFamily="34" charset="0"/>
              </a:rPr>
            </a:br>
            <a:br>
              <a:rPr lang="fr-CH" sz="4000" dirty="0">
                <a:latin typeface="Arial" panose="020B0604020202020204" pitchFamily="34" charset="0"/>
                <a:cs typeface="Arial" panose="020B0604020202020204" pitchFamily="34" charset="0"/>
              </a:rPr>
            </a:br>
            <a:br>
              <a:rPr lang="fr-CH" sz="4000" dirty="0">
                <a:latin typeface="Arial" panose="020B0604020202020204" pitchFamily="34" charset="0"/>
                <a:cs typeface="Arial" panose="020B0604020202020204" pitchFamily="34" charset="0"/>
              </a:rPr>
            </a:br>
            <a:endParaRPr lang="fr-CH" sz="4000" dirty="0">
              <a:latin typeface="Arial" panose="020B0604020202020204" pitchFamily="34" charset="0"/>
              <a:cs typeface="Arial" panose="020B0604020202020204" pitchFamily="34" charset="0"/>
            </a:endParaRPr>
          </a:p>
        </p:txBody>
      </p:sp>
      <p:pic>
        <p:nvPicPr>
          <p:cNvPr id="1026" name="Picture 2" descr="C:\Users\dubois\AppData\Local\Microsoft\Windows\Temporary Internet Files\Content.IE5\6TUGO5MU\smiley%20fac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7560" y="3429000"/>
            <a:ext cx="2348880" cy="2348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6233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b="1" dirty="0"/>
              <a:t>1. Stratégie énergétique 2050</a:t>
            </a:r>
            <a:endParaRPr lang="fr-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041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1"/>
            <a:ext cx="7772400" cy="5760639"/>
          </a:xfrm>
        </p:spPr>
        <p:txBody>
          <a:bodyPr anchor="ctr">
            <a:noAutofit/>
          </a:bodyPr>
          <a:lstStyle/>
          <a:p>
            <a:br>
              <a:rPr lang="fr-CH" sz="4000" dirty="0">
                <a:latin typeface="Arial" panose="020B0604020202020204" pitchFamily="34" charset="0"/>
                <a:cs typeface="Arial" panose="020B0604020202020204" pitchFamily="34" charset="0"/>
              </a:rPr>
            </a:br>
            <a:r>
              <a:rPr lang="fr-CH" sz="4000" dirty="0"/>
              <a:t>Premier paquet de mesures</a:t>
            </a:r>
            <a:br>
              <a:rPr lang="fr-CH" sz="4000" dirty="0"/>
            </a:br>
            <a:r>
              <a:rPr lang="fr-CH" sz="4000" dirty="0"/>
              <a:t> </a:t>
            </a:r>
            <a:br>
              <a:rPr lang="fr-CH" sz="4000" dirty="0"/>
            </a:br>
            <a:r>
              <a:rPr lang="fr-CH" sz="4000" dirty="0"/>
              <a:t>Fin du traitement parlementaire prévu en septembre 2016</a:t>
            </a:r>
            <a:br>
              <a:rPr lang="fr-CH" sz="4000" dirty="0"/>
            </a:br>
            <a:endParaRPr lang="fr-CH"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14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4000" dirty="0"/>
              <a:t>Loi fédérale sur l'énergie</a:t>
            </a:r>
            <a:br>
              <a:rPr lang="fr-CH" sz="4000" dirty="0"/>
            </a:br>
            <a:r>
              <a:rPr lang="fr-CH" sz="4000" dirty="0"/>
              <a:t>Révision totale</a:t>
            </a:r>
            <a:br>
              <a:rPr lang="fr-CH" sz="4000" dirty="0"/>
            </a:br>
            <a:endParaRPr lang="fr-CH"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249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3000" dirty="0"/>
              <a:t> </a:t>
            </a:r>
            <a:r>
              <a:rPr lang="fr-CH" sz="3200" u="sng" dirty="0"/>
              <a:t>Article 46, alinéa 4</a:t>
            </a:r>
            <a:br>
              <a:rPr lang="fr-CH" sz="3200" u="sng" dirty="0"/>
            </a:br>
            <a:r>
              <a:rPr lang="fr-CH" sz="3200" dirty="0"/>
              <a:t> </a:t>
            </a:r>
            <a:br>
              <a:rPr lang="fr-CH" sz="3200" dirty="0"/>
            </a:br>
            <a:r>
              <a:rPr lang="fr-CH" sz="2800" dirty="0"/>
              <a:t>Projet du Conseil fédéral :</a:t>
            </a:r>
            <a:br>
              <a:rPr lang="fr-CH" sz="2800" dirty="0"/>
            </a:br>
            <a:r>
              <a:rPr lang="fr-CH" sz="2800" i="1" dirty="0"/>
              <a:t>Les cantons édictent des prescriptions uniformes sur l'indication de la consommation d'énergie des bâtiments (certificat énergétique des bâtiments). Ils peuvent décider que le certificat énergétique des bâtiments est obligatoire sur leur territoire et, le cas échéant, dans quelles conditions.</a:t>
            </a:r>
            <a:br>
              <a:rPr lang="fr-CH" sz="2800" dirty="0"/>
            </a:br>
            <a:r>
              <a:rPr lang="fr-CH" sz="2800" dirty="0"/>
              <a:t> </a:t>
            </a:r>
            <a:br>
              <a:rPr lang="fr-CH" sz="2800" dirty="0"/>
            </a:br>
            <a:r>
              <a:rPr lang="fr-CH" sz="2800" dirty="0"/>
              <a:t>Décision définitive des deux Chambres :</a:t>
            </a:r>
            <a:br>
              <a:rPr lang="fr-CH" sz="2800" dirty="0"/>
            </a:br>
            <a:r>
              <a:rPr lang="fr-CH" sz="2800" dirty="0"/>
              <a:t>Adhésion à la version du Conseil fédéral</a:t>
            </a:r>
            <a:r>
              <a:rPr lang="fr-CH" sz="2800" i="1" dirty="0"/>
              <a:t>.</a:t>
            </a:r>
            <a:endParaRPr lang="fr-CH"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0067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2800" u="sng" dirty="0"/>
              <a:t>Article 58, alinéa 3</a:t>
            </a:r>
            <a:br>
              <a:rPr lang="fr-CH" sz="2800" dirty="0"/>
            </a:br>
            <a:r>
              <a:rPr lang="fr-CH" sz="2800" dirty="0"/>
              <a:t> </a:t>
            </a:r>
            <a:br>
              <a:rPr lang="fr-CH" sz="2800" dirty="0"/>
            </a:br>
            <a:r>
              <a:rPr lang="fr-CH" sz="2800" dirty="0"/>
              <a:t>Projet du Conseil fédéral :</a:t>
            </a:r>
            <a:br>
              <a:rPr lang="fr-CH" sz="2800" dirty="0"/>
            </a:br>
            <a:r>
              <a:rPr lang="fr-CH" sz="2800" i="1" dirty="0"/>
              <a:t>(...) Les mesures dans le domaine du bâtiment ne bénéficient d'un soutien que si le programme d'encouragement cantonal prescrit la réalisation d'un certificat énergétique pour les bâtiments assorti d'un rapport de conseil (...)</a:t>
            </a:r>
            <a:br>
              <a:rPr lang="fr-CH" sz="2800" dirty="0"/>
            </a:br>
            <a:r>
              <a:rPr lang="fr-CH" sz="2800" dirty="0"/>
              <a:t> </a:t>
            </a:r>
            <a:br>
              <a:rPr lang="fr-CH" sz="2800" dirty="0"/>
            </a:br>
            <a:r>
              <a:rPr lang="fr-CH" sz="2800" dirty="0"/>
              <a:t>Décision définitive des deux Chambres :</a:t>
            </a:r>
            <a:br>
              <a:rPr lang="fr-CH" sz="2800" dirty="0"/>
            </a:br>
            <a:r>
              <a:rPr lang="fr-CH" sz="2800" dirty="0"/>
              <a:t>Adhésion à la version du Conseil fédéral</a:t>
            </a:r>
            <a:r>
              <a:rPr lang="fr-CH" sz="2800" i="1" dirty="0"/>
              <a:t>.</a:t>
            </a:r>
            <a:endParaRPr lang="fr-CH"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832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r>
              <a:rPr lang="fr-CH" sz="4000" dirty="0"/>
              <a:t>Loi fédérale sur le CO</a:t>
            </a:r>
            <a:r>
              <a:rPr lang="fr-CH" sz="4000" baseline="-25000" dirty="0"/>
              <a:t>2</a:t>
            </a:r>
            <a:br>
              <a:rPr lang="fr-CH" sz="4000" dirty="0"/>
            </a:br>
            <a:r>
              <a:rPr lang="fr-CH" sz="4000"/>
              <a:t>Révision partielle</a:t>
            </a:r>
            <a:br>
              <a:rPr lang="fr-CH" sz="4000" dirty="0"/>
            </a:br>
            <a:endParaRPr lang="fr-CH"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12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0"/>
            <a:ext cx="7772400" cy="5760639"/>
          </a:xfrm>
        </p:spPr>
        <p:txBody>
          <a:bodyPr anchor="ctr">
            <a:noAutofit/>
          </a:bodyPr>
          <a:lstStyle/>
          <a:p>
            <a:pPr algn="l"/>
            <a:r>
              <a:rPr lang="fr-CH" sz="2800" u="sng" dirty="0"/>
              <a:t>Article 29, alinéa 2</a:t>
            </a:r>
            <a:br>
              <a:rPr lang="fr-CH" sz="2800" u="sng" dirty="0"/>
            </a:br>
            <a:r>
              <a:rPr lang="fr-CH" sz="2800" dirty="0"/>
              <a:t> </a:t>
            </a:r>
            <a:br>
              <a:rPr lang="fr-CH" sz="2800" dirty="0"/>
            </a:br>
            <a:r>
              <a:rPr lang="fr-CH" sz="2800" dirty="0"/>
              <a:t>Droit en vigueur :</a:t>
            </a:r>
            <a:br>
              <a:rPr lang="fr-CH" sz="2800" dirty="0"/>
            </a:br>
            <a:r>
              <a:rPr lang="fr-CH" sz="2800" i="1" dirty="0"/>
              <a:t>Le montant de la taxe est de 36 francs par tonne de CO</a:t>
            </a:r>
            <a:r>
              <a:rPr lang="fr-CH" sz="2800" i="1" baseline="-25000" dirty="0"/>
              <a:t>2</a:t>
            </a:r>
            <a:br>
              <a:rPr lang="fr-CH" sz="2800" dirty="0"/>
            </a:br>
            <a:r>
              <a:rPr lang="fr-CH" sz="2800" dirty="0"/>
              <a:t> </a:t>
            </a:r>
            <a:br>
              <a:rPr lang="fr-CH" sz="2800" dirty="0"/>
            </a:br>
            <a:r>
              <a:rPr lang="fr-CH" sz="2800" dirty="0"/>
              <a:t>Projet du Conseil fédéral :</a:t>
            </a:r>
            <a:br>
              <a:rPr lang="fr-CH" sz="2800" dirty="0"/>
            </a:br>
            <a:r>
              <a:rPr lang="fr-CH" sz="2800" i="1" dirty="0"/>
              <a:t>Le montant de la taxe est de 84 francs par tonne de CO</a:t>
            </a:r>
            <a:r>
              <a:rPr lang="fr-CH" sz="2800" i="1" baseline="-25000" dirty="0"/>
              <a:t>2</a:t>
            </a:r>
            <a:br>
              <a:rPr lang="fr-CH" sz="2800" dirty="0"/>
            </a:br>
            <a:r>
              <a:rPr lang="fr-CH" sz="2800" dirty="0"/>
              <a:t> </a:t>
            </a:r>
            <a:br>
              <a:rPr lang="fr-CH" sz="2800" dirty="0"/>
            </a:br>
            <a:r>
              <a:rPr lang="fr-CH" sz="2800" dirty="0"/>
              <a:t>Décision définitive des deux Chambres :</a:t>
            </a:r>
            <a:br>
              <a:rPr lang="fr-CH" sz="2800" dirty="0"/>
            </a:br>
            <a:r>
              <a:rPr lang="fr-CH" sz="2800" dirty="0"/>
              <a:t>Maintien du droit en vigueur</a:t>
            </a:r>
            <a:r>
              <a:rPr lang="fr-CH" sz="2800" i="1" dirty="0"/>
              <a:t>.</a:t>
            </a:r>
            <a:endParaRPr lang="fr-CH"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4766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168</Words>
  <Application>Microsoft Office PowerPoint</Application>
  <PresentationFormat>Affichage à l'écran (4:3)</PresentationFormat>
  <Paragraphs>28</Paragraphs>
  <Slides>28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28</vt:i4>
      </vt:variant>
    </vt:vector>
  </HeadingPairs>
  <TitlesOfParts>
    <vt:vector size="31" baseType="lpstr">
      <vt:lpstr>Arial</vt:lpstr>
      <vt:lpstr>Calibri</vt:lpstr>
      <vt:lpstr>Thème Office</vt:lpstr>
      <vt:lpstr>Assemblée générale de Choc Electrique Samedi 11 juin 2016   Enjeux énergétiques au Parlement fédéral   par Olivier Feller Conseiller national Directeur de la Chambre vaudoise immobilière</vt:lpstr>
      <vt:lpstr>1. Stratégie énergétique 2050   2. Motion concernant le chauffage   électrique   3. Initiatives populaires</vt:lpstr>
      <vt:lpstr>1. Stratégie énergétique 2050</vt:lpstr>
      <vt:lpstr> Premier paquet de mesures   Fin du traitement parlementaire prévu en septembre 2016 </vt:lpstr>
      <vt:lpstr>Loi fédérale sur l'énergie Révision totale </vt:lpstr>
      <vt:lpstr> Article 46, alinéa 4   Projet du Conseil fédéral : Les cantons édictent des prescriptions uniformes sur l'indication de la consommation d'énergie des bâtiments (certificat énergétique des bâtiments). Ils peuvent décider que le certificat énergétique des bâtiments est obligatoire sur leur territoire et, le cas échéant, dans quelles conditions.   Décision définitive des deux Chambres : Adhésion à la version du Conseil fédéral.</vt:lpstr>
      <vt:lpstr>Article 58, alinéa 3   Projet du Conseil fédéral : (...) Les mesures dans le domaine du bâtiment ne bénéficient d'un soutien que si le programme d'encouragement cantonal prescrit la réalisation d'un certificat énergétique pour les bâtiments assorti d'un rapport de conseil (...)   Décision définitive des deux Chambres : Adhésion à la version du Conseil fédéral.</vt:lpstr>
      <vt:lpstr>Loi fédérale sur le CO2 Révision partielle </vt:lpstr>
      <vt:lpstr>Article 29, alinéa 2   Droit en vigueur : Le montant de la taxe est de 36 francs par tonne de CO2   Projet du Conseil fédéral : Le montant de la taxe est de 84 francs par tonne de CO2   Décision définitive des deux Chambres : Maintien du droit en vigueur.</vt:lpstr>
      <vt:lpstr>Article 34, alinéa 1   Droit en vigueur : Un tiers du produit de la taxe sur le CO2, mais au plus 300 millions de francs par an, est affecté au financement des mesures de réduction des émissions de CO2 des bâtiments (...)   Projet du Conseil fédéral : Un tiers du produit de la taxe sur le CO2, mais au plus 450 millions de francs par an, est affecté au financement des mesures de réduction à long terme des émissions de CO2 des bâtiments (...)   Décision définitive des deux Chambres : Adhésion à la version du Conseil fédéral.</vt:lpstr>
      <vt:lpstr>Article 34, alinéa 2   Projet du Conseil fédéral : (...) Les contributions globales sont allouées uniquement aux cantons qui disposent de programmes d'encouragement des assainissements énergétiques des enveloppes des bâtiments et de remplacement des chauffages électriques à résistance ou des chauffages à mazout existants et qui garantissent une mise en œuvre harmonisée.   Décision définitive des deux Chambres : Adhésion à la version du Conseil fédéral (sous réserve d'un détail technique).</vt:lpstr>
      <vt:lpstr>Loi fédérale sur l'impôt fédéral direct (LIFD) Révision totale  Loi fédérale sur l'harmonisation des impôts directs cantonaux et communaux (LHID) Révision partielle</vt:lpstr>
      <vt:lpstr>Article 31 a, alinéa 2 bis LIFD Article 9, alinéa 3 bis LHID</vt:lpstr>
      <vt:lpstr>Décisions du Conseil national (le 8 décembre 2014 et le 2 mars 2016) : Les investissements destinés à économiser l'énergie sont déductibles au cours des quatre périodes fiscales suivantes, lorsqu'ils ne peuvent pas être entièrement pris en considération durant la période fiscale en cours, pendant laquelle les dépenses ont été effectuées.</vt:lpstr>
      <vt:lpstr>Décisions du Conseil des Etats (le  23 septembre 2015 et le 31 mai 2016) : Refus de la version du Conseil national </vt:lpstr>
      <vt:lpstr>Deuxième paquet de mesures</vt:lpstr>
      <vt:lpstr>15.072 Message sur Conseil fédéral relatif à l’article constitutionnel concernant un système incitatif en matière climatique et énergétique   Déposé par le Conseil fédéral le  28 octobre 2015</vt:lpstr>
      <vt:lpstr>Passage d’un système d’encouragement fondé sur les subventions à un système d’incitation fondé sur la fiscalité</vt:lpstr>
      <vt:lpstr>Constitution fédérale Révision partielle</vt:lpstr>
      <vt:lpstr>Article 131a, alinéa 1   La Confédération peut percevoir une taxe sur les combustibles et les carburants (taxe climatique) ainsi qu’une taxe sur l’électricité afin de réduire les gaz à effet de serre et de promouvoir une consommation économe et rationnelle de l’énergie.</vt:lpstr>
      <vt:lpstr>Article 197, chiffre 6, alinéa 3 (disposition transitoire)   Les mesures d’encouragement qui sont financées conformément à l’ancien droit par le produit de la taxe sur le CO2 et qui se poursuivront sous le nouveau droit sont progressivement réduites à partir du  1er janvier 2021 jusqu’à leur suppression complète au plus tard le 31 décembre 2025.</vt:lpstr>
      <vt:lpstr>2. Motion 12.3340 Conditions-cadres pour le remplacement des chauffages électriques</vt:lpstr>
      <vt:lpstr>Acceptée par le Conseil national le  24 septembre 2012   Rejetée par le Conseil des Etats le  15 mars 2016</vt:lpstr>
      <vt:lpstr>3. Initiatives populaires</vt:lpstr>
      <vt:lpstr>Initiative populaire pour une économie durable fondée sur une gestion efficiente des ressources (économie verte)</vt:lpstr>
      <vt:lpstr>Initiative populaire pour une sortie programmée de l’énergie nucléaire (sortir du nucléaire)</vt:lpstr>
      <vt:lpstr>Initiative populaire pour un approvisionnement en électricité sûr et économique (efficacité énergétique)</vt:lpstr>
      <vt:lpstr>Merci de votre attention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Catherine Dubois</dc:creator>
  <cp:lastModifiedBy>Jean-Pierre Mérot</cp:lastModifiedBy>
  <cp:revision>29</cp:revision>
  <cp:lastPrinted>2016-06-10T15:32:46Z</cp:lastPrinted>
  <dcterms:created xsi:type="dcterms:W3CDTF">2016-03-23T12:27:36Z</dcterms:created>
  <dcterms:modified xsi:type="dcterms:W3CDTF">2016-06-13T09:11:11Z</dcterms:modified>
</cp:coreProperties>
</file>