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6" r:id="rId2"/>
    <p:sldId id="285" r:id="rId3"/>
    <p:sldId id="293" r:id="rId4"/>
    <p:sldId id="295" r:id="rId5"/>
    <p:sldId id="296" r:id="rId6"/>
    <p:sldId id="297" r:id="rId7"/>
    <p:sldId id="298" r:id="rId8"/>
  </p:sldIdLst>
  <p:sldSz cx="9144000" cy="6858000" type="screen4x3"/>
  <p:notesSz cx="6797675" cy="98742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1C7589D2-1BB2-4554-BCDB-02D4D51932F4}">
          <p14:sldIdLst>
            <p14:sldId id="286"/>
            <p14:sldId id="285"/>
            <p14:sldId id="293"/>
            <p14:sldId id="295"/>
            <p14:sldId id="296"/>
            <p14:sldId id="297"/>
            <p14:sldId id="298"/>
          </p14:sldIdLst>
        </p14:section>
        <p14:section name="Section sans titre" id="{824C9541-7EB4-4D16-8F5E-8C7DA220D25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an-Pierre Mérot" initials="JM" lastIdx="0" clrIdx="0">
    <p:extLst>
      <p:ext uri="{19B8F6BF-5375-455C-9EA6-DF929625EA0E}">
        <p15:presenceInfo xmlns:p15="http://schemas.microsoft.com/office/powerpoint/2012/main" userId="11d09f2e2932490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95" autoAdjust="0"/>
  </p:normalViewPr>
  <p:slideViewPr>
    <p:cSldViewPr>
      <p:cViewPr varScale="1">
        <p:scale>
          <a:sx n="73" d="100"/>
          <a:sy n="73" d="100"/>
        </p:scale>
        <p:origin x="386" y="-2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E97F1-D39F-46BC-877E-8E7AFBC483FA}" type="datetimeFigureOut">
              <a:rPr lang="fr-CH" smtClean="0"/>
              <a:t>06.06.2016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F09E56-BD49-40C0-BFBE-16C74CE6095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96824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9C930-7B78-44BD-ADBD-908FC0DD4527}" type="datetimeFigureOut">
              <a:rPr lang="fr-CH" smtClean="0"/>
              <a:t>06.06.2016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1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213D5-82FF-4F63-AAF9-9E78E5A4B7D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95363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213D5-82FF-4F63-AAF9-9E78E5A4B7D8}" type="slidenum">
              <a:rPr lang="fr-CH" smtClean="0"/>
              <a:t>5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52112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06.06.2016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758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06.06.2016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34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06.06.2016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0827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06.06.2016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8689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06.06.2016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53888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06.06.2016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46877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06.06.2016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4330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06.06.2016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99686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06.06.2016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79470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06.06.2016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81618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06.06.2016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9157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66AF9-9B2A-4B9B-ADC1-4D93B3A88225}" type="datetimeFigureOut">
              <a:rPr lang="fr-CH" smtClean="0"/>
              <a:t>06.06.2016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5931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89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/>
              <a:t>    </a:t>
            </a:r>
            <a:r>
              <a:rPr lang="fr-CH" b="1"/>
              <a:t> </a:t>
            </a:r>
          </a:p>
          <a:p>
            <a:endParaRPr lang="fr-CH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87624" y="1700808"/>
            <a:ext cx="6912767" cy="3528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5053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         </a:t>
            </a:r>
            <a:endParaRPr lang="fr-CH" b="1" dirty="0"/>
          </a:p>
          <a:p>
            <a:r>
              <a:rPr lang="fr-CH" b="1" dirty="0"/>
              <a:t>Quartier DALLAZ-POTTEILAZ à Bussigny</a:t>
            </a:r>
          </a:p>
          <a:p>
            <a:r>
              <a:rPr lang="fr-CH" b="1" dirty="0"/>
              <a:t>Construction entre 1976 et 1981</a:t>
            </a:r>
          </a:p>
          <a:p>
            <a:r>
              <a:rPr lang="fr-CH" b="1" dirty="0"/>
              <a:t>120 villas par groupes de 2,3,4 voire 5.</a:t>
            </a:r>
          </a:p>
          <a:p>
            <a:r>
              <a:rPr lang="fr-CH" b="1" dirty="0"/>
              <a:t>34 propriétaires nous ont transmis leur consommation totale annuelle</a:t>
            </a:r>
          </a:p>
          <a:p>
            <a:pPr marL="0" indent="0">
              <a:buNone/>
            </a:pPr>
            <a:endParaRPr lang="fr-CH" b="1" dirty="0"/>
          </a:p>
          <a:p>
            <a:pPr marL="0" indent="0">
              <a:buNone/>
            </a:pPr>
            <a:endParaRPr lang="fr-CH" b="1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273719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           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128008"/>
              </p:ext>
            </p:extLst>
          </p:nvPr>
        </p:nvGraphicFramePr>
        <p:xfrm>
          <a:off x="1187624" y="1844824"/>
          <a:ext cx="5183627" cy="4297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8214">
                  <a:extLst>
                    <a:ext uri="{9D8B030D-6E8A-4147-A177-3AD203B41FA5}">
                      <a16:colId xmlns:a16="http://schemas.microsoft.com/office/drawing/2014/main" val="3887648924"/>
                    </a:ext>
                  </a:extLst>
                </a:gridCol>
                <a:gridCol w="1558985">
                  <a:extLst>
                    <a:ext uri="{9D8B030D-6E8A-4147-A177-3AD203B41FA5}">
                      <a16:colId xmlns:a16="http://schemas.microsoft.com/office/drawing/2014/main" val="1043193709"/>
                    </a:ext>
                  </a:extLst>
                </a:gridCol>
                <a:gridCol w="1208214">
                  <a:extLst>
                    <a:ext uri="{9D8B030D-6E8A-4147-A177-3AD203B41FA5}">
                      <a16:colId xmlns:a16="http://schemas.microsoft.com/office/drawing/2014/main" val="4214785521"/>
                    </a:ext>
                  </a:extLst>
                </a:gridCol>
                <a:gridCol w="1208214">
                  <a:extLst>
                    <a:ext uri="{9D8B030D-6E8A-4147-A177-3AD203B41FA5}">
                      <a16:colId xmlns:a16="http://schemas.microsoft.com/office/drawing/2014/main" val="548556099"/>
                    </a:ext>
                  </a:extLst>
                </a:gridCol>
              </a:tblGrid>
              <a:tr h="106958"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u="none" strike="noStrike" dirty="0" err="1">
                          <a:effectLst/>
                        </a:rPr>
                        <a:t>Ref</a:t>
                      </a:r>
                      <a:endParaRPr lang="fr-CH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u="none" strike="noStrike" dirty="0">
                          <a:effectLst/>
                        </a:rPr>
                        <a:t>Conso totale</a:t>
                      </a:r>
                      <a:endParaRPr lang="fr-CH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u="none" strike="noStrike" dirty="0" err="1">
                          <a:effectLst/>
                        </a:rPr>
                        <a:t>Ref</a:t>
                      </a:r>
                      <a:endParaRPr lang="fr-CH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H" sz="1100" u="none" strike="noStrike">
                          <a:effectLst/>
                        </a:rPr>
                        <a:t>Conso totale</a:t>
                      </a:r>
                      <a:endParaRPr lang="fr-CH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066560256"/>
                  </a:ext>
                </a:extLst>
              </a:tr>
              <a:tr h="135480"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 dirty="0">
                          <a:effectLst/>
                        </a:rPr>
                        <a:t>594</a:t>
                      </a:r>
                      <a:endParaRPr lang="fr-CH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       1'600 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865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11'000 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3730805617"/>
                  </a:ext>
                </a:extLst>
              </a:tr>
              <a:tr h="135480"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1'224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       4'764 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863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11'000 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748943079"/>
                  </a:ext>
                </a:extLst>
              </a:tr>
              <a:tr h="135480"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1'512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       5'600 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880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 dirty="0">
                          <a:effectLst/>
                        </a:rPr>
                        <a:t>    11'170 </a:t>
                      </a:r>
                      <a:endParaRPr lang="fr-CH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537258580"/>
                  </a:ext>
                </a:extLst>
              </a:tr>
              <a:tr h="135480"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1'560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       6'600 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1'502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11'400 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655418389"/>
                  </a:ext>
                </a:extLst>
              </a:tr>
              <a:tr h="135480"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1'521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       7'103 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1'557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12'000 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504637038"/>
                  </a:ext>
                </a:extLst>
              </a:tr>
              <a:tr h="135480"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884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       8'081 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851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12'500 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520032620"/>
                  </a:ext>
                </a:extLst>
              </a:tr>
              <a:tr h="135480"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1'545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       8'500 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1'077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14'000 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3075036535"/>
                  </a:ext>
                </a:extLst>
              </a:tr>
              <a:tr h="135480"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935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       8'575 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 dirty="0">
                          <a:effectLst/>
                        </a:rPr>
                        <a:t>1'542</a:t>
                      </a:r>
                      <a:endParaRPr lang="fr-CH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14'000 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277932368"/>
                  </a:ext>
                </a:extLst>
              </a:tr>
              <a:tr h="135480"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1'482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       8'700 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1'563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14'000 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870729139"/>
                  </a:ext>
                </a:extLst>
              </a:tr>
              <a:tr h="135480"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1'568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       9'032 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1'572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14'183 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601274415"/>
                  </a:ext>
                </a:extLst>
              </a:tr>
              <a:tr h="135480"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267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       9'200 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1'489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15'000 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3132538712"/>
                  </a:ext>
                </a:extLst>
              </a:tr>
              <a:tr h="135480"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1'531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       9'960 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1'522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15'506 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137066220"/>
                  </a:ext>
                </a:extLst>
              </a:tr>
              <a:tr h="135480"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1'558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     10'000 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1'527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16'000 </a:t>
                      </a:r>
                      <a:endParaRPr lang="fr-CH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523604409"/>
                  </a:ext>
                </a:extLst>
              </a:tr>
              <a:tr h="135480"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1'541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     10'149 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1'567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16'700 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648088636"/>
                  </a:ext>
                </a:extLst>
              </a:tr>
              <a:tr h="135480"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1'539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     10'500 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1'546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16'720 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830050822"/>
                  </a:ext>
                </a:extLst>
              </a:tr>
              <a:tr h="135480"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890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     10'600 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1'510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16'919 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349142668"/>
                  </a:ext>
                </a:extLst>
              </a:tr>
              <a:tr h="135480"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482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     11'000 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1'513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>
                          <a:effectLst/>
                        </a:rPr>
                        <a:t>    28'000 </a:t>
                      </a:r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3960531218"/>
                  </a:ext>
                </a:extLst>
              </a:tr>
              <a:tr h="135480"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CH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440833785"/>
                  </a:ext>
                </a:extLst>
              </a:tr>
              <a:tr h="1354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CH" sz="1100" u="none" strike="noStrike" dirty="0">
                          <a:effectLst/>
                        </a:rPr>
                        <a:t>Moyenne  sur 34 cas</a:t>
                      </a:r>
                      <a:endParaRPr lang="fr-CH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CH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H" sz="1400" u="none" strike="noStrike" dirty="0">
                          <a:effectLst/>
                        </a:rPr>
                        <a:t>    11'472 </a:t>
                      </a:r>
                      <a:endParaRPr lang="fr-CH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3219801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1392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  </a:t>
            </a:r>
            <a:r>
              <a:rPr lang="fr-CH" b="1" dirty="0"/>
              <a:t>Le cas 594 :</a:t>
            </a:r>
          </a:p>
          <a:p>
            <a:r>
              <a:rPr lang="fr-CH" b="1" dirty="0"/>
              <a:t>2006 : 9400 kWh/an</a:t>
            </a:r>
          </a:p>
          <a:p>
            <a:pPr marL="0" indent="0">
              <a:buNone/>
            </a:pPr>
            <a:r>
              <a:rPr lang="fr-CH" b="1" dirty="0"/>
              <a:t>        soit:  1600 pour «le ménage»</a:t>
            </a:r>
          </a:p>
          <a:p>
            <a:pPr marL="0" indent="0">
              <a:buNone/>
            </a:pPr>
            <a:r>
              <a:rPr lang="fr-CH" b="1" dirty="0"/>
              <a:t>                  2000 pour l’ECS (</a:t>
            </a:r>
            <a:r>
              <a:rPr lang="fr-CH" sz="2000" b="1" dirty="0"/>
              <a:t>eau chaude sanitaire)</a:t>
            </a:r>
            <a:endParaRPr lang="fr-CH" b="1" dirty="0"/>
          </a:p>
          <a:p>
            <a:pPr marL="0" indent="0">
              <a:buNone/>
            </a:pPr>
            <a:r>
              <a:rPr lang="fr-CH" b="1" dirty="0"/>
              <a:t>                  4800 pour le chauffage</a:t>
            </a:r>
          </a:p>
          <a:p>
            <a:r>
              <a:rPr lang="fr-CH" dirty="0"/>
              <a:t>Explications: </a:t>
            </a:r>
          </a:p>
          <a:p>
            <a:r>
              <a:rPr lang="fr-CH" dirty="0"/>
              <a:t>    renforcé isolation des murs </a:t>
            </a:r>
          </a:p>
          <a:p>
            <a:r>
              <a:rPr lang="fr-CH" dirty="0"/>
              <a:t>    cheminée Von Roll fermée</a:t>
            </a:r>
          </a:p>
        </p:txBody>
      </p:sp>
    </p:spTree>
    <p:extLst>
      <p:ext uri="{BB962C8B-B14F-4D97-AF65-F5344CB8AC3E}">
        <p14:creationId xmlns:p14="http://schemas.microsoft.com/office/powerpoint/2010/main" val="1884108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CH" dirty="0"/>
              <a:t> </a:t>
            </a:r>
            <a:r>
              <a:rPr lang="fr-CH" b="1" dirty="0"/>
              <a:t>4 investissements significatifs:</a:t>
            </a:r>
          </a:p>
          <a:p>
            <a:pPr marL="0" indent="0">
              <a:buNone/>
            </a:pPr>
            <a:r>
              <a:rPr lang="fr-CH" dirty="0"/>
              <a:t>  </a:t>
            </a:r>
          </a:p>
          <a:p>
            <a:pPr marL="0" indent="0">
              <a:buNone/>
            </a:pPr>
            <a:r>
              <a:rPr lang="fr-CH" dirty="0"/>
              <a:t>2009: fenêtres triple vitrage K=0.7    CHF 17800 </a:t>
            </a:r>
            <a:endParaRPr lang="fr-CH" b="1" dirty="0"/>
          </a:p>
          <a:p>
            <a:pPr marL="0" indent="0">
              <a:buNone/>
            </a:pPr>
            <a:endParaRPr lang="fr-CH" b="1" dirty="0"/>
          </a:p>
          <a:p>
            <a:pPr marL="0" indent="0">
              <a:buNone/>
            </a:pPr>
            <a:r>
              <a:rPr lang="fr-CH" dirty="0"/>
              <a:t>2010: chauffe-eau solaire thermique CHF 19000</a:t>
            </a:r>
            <a:endParaRPr lang="fr-CH" b="1" dirty="0"/>
          </a:p>
          <a:p>
            <a:pPr marL="0" indent="0">
              <a:buNone/>
            </a:pPr>
            <a:endParaRPr lang="fr-CH" b="1" dirty="0"/>
          </a:p>
          <a:p>
            <a:pPr marL="0" indent="0">
              <a:buNone/>
            </a:pPr>
            <a:r>
              <a:rPr lang="fr-CH" dirty="0"/>
              <a:t>2013: isolation intérieure toit             CHF    3431 </a:t>
            </a:r>
          </a:p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r>
              <a:rPr lang="fr-CH" dirty="0"/>
              <a:t>2014: fourneau PELLETS </a:t>
            </a:r>
            <a:r>
              <a:rPr lang="fr-CH" dirty="0" err="1"/>
              <a:t>Rika</a:t>
            </a:r>
            <a:r>
              <a:rPr lang="fr-CH" dirty="0"/>
              <a:t> Topo 2 CHF 15 900</a:t>
            </a:r>
          </a:p>
        </p:txBody>
      </p:sp>
    </p:spTree>
    <p:extLst>
      <p:ext uri="{BB962C8B-B14F-4D97-AF65-F5344CB8AC3E}">
        <p14:creationId xmlns:p14="http://schemas.microsoft.com/office/powerpoint/2010/main" val="1555544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CH" dirty="0"/>
              <a:t>  Résultat en 2015:</a:t>
            </a:r>
          </a:p>
          <a:p>
            <a:pPr marL="0" indent="0">
              <a:buNone/>
            </a:pPr>
            <a:r>
              <a:rPr lang="fr-CH" b="1" dirty="0"/>
              <a:t>    -Electricité: 1600 Wh </a:t>
            </a:r>
          </a:p>
          <a:p>
            <a:pPr marL="0" indent="0">
              <a:buNone/>
            </a:pPr>
            <a:r>
              <a:rPr lang="fr-CH" b="1" dirty="0"/>
              <a:t>           Economie de 7800 kWh soit 1800 CHF/an</a:t>
            </a:r>
          </a:p>
          <a:p>
            <a:pPr marL="0" indent="0">
              <a:buNone/>
            </a:pPr>
            <a:r>
              <a:rPr lang="fr-CH" b="1" dirty="0"/>
              <a:t>    - Pellets: 780 kg soit 281 CHF/an</a:t>
            </a:r>
          </a:p>
          <a:p>
            <a:pPr marL="0" indent="0">
              <a:buNone/>
            </a:pPr>
            <a:r>
              <a:rPr lang="fr-CH" b="1" dirty="0"/>
              <a:t> Economie annuelle nette : 1500 CHF environ</a:t>
            </a:r>
          </a:p>
          <a:p>
            <a:pPr marL="0" indent="0">
              <a:buNone/>
            </a:pPr>
            <a:r>
              <a:rPr lang="fr-CH" b="1" dirty="0"/>
              <a:t>  </a:t>
            </a:r>
          </a:p>
          <a:p>
            <a:pPr marL="0" indent="0">
              <a:buNone/>
            </a:pPr>
            <a:r>
              <a:rPr lang="fr-CH" b="1" dirty="0"/>
              <a:t>Paie les intérêts à 2% brut sur 40000 CHF nets investis et permet un petit amortissement de 700 CHF/an.</a:t>
            </a:r>
          </a:p>
          <a:p>
            <a:pPr marL="0" indent="0">
              <a:buNone/>
            </a:pPr>
            <a:endParaRPr lang="fr-CH" b="1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968476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J</a:t>
            </a:r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57859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  </a:t>
            </a:r>
            <a:endParaRPr lang="fr-CH" b="1" dirty="0"/>
          </a:p>
          <a:p>
            <a:r>
              <a:rPr lang="fr-CH" b="1" dirty="0"/>
              <a:t>2016 : étudie un projet photovoltaïque !</a:t>
            </a:r>
          </a:p>
          <a:p>
            <a:pPr marL="0" indent="0">
              <a:buNone/>
            </a:pPr>
            <a:r>
              <a:rPr lang="fr-CH" b="1" dirty="0"/>
              <a:t> </a:t>
            </a:r>
          </a:p>
          <a:p>
            <a:pPr marL="0" indent="0">
              <a:buNone/>
            </a:pPr>
            <a:r>
              <a:rPr lang="fr-CH" b="1" dirty="0"/>
              <a:t>Pour devenir «exportateur» d’énergie…</a:t>
            </a:r>
          </a:p>
          <a:p>
            <a:pPr marL="0" indent="0">
              <a:buNone/>
            </a:pPr>
            <a:endParaRPr lang="fr-CH" b="1" dirty="0"/>
          </a:p>
          <a:p>
            <a:pPr marL="0" indent="0">
              <a:buNone/>
            </a:pP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3143254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984</TotalTime>
  <Words>302</Words>
  <Application>Microsoft Office PowerPoint</Application>
  <PresentationFormat>Affichage à l'écran (4:3)</PresentationFormat>
  <Paragraphs>112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JPP</dc:creator>
  <cp:lastModifiedBy>Jean-Pierre Mérot</cp:lastModifiedBy>
  <cp:revision>79</cp:revision>
  <cp:lastPrinted>2014-06-05T13:34:46Z</cp:lastPrinted>
  <dcterms:created xsi:type="dcterms:W3CDTF">2012-10-03T16:43:59Z</dcterms:created>
  <dcterms:modified xsi:type="dcterms:W3CDTF">2016-06-06T16:13:30Z</dcterms:modified>
</cp:coreProperties>
</file>