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318" r:id="rId3"/>
    <p:sldId id="319" r:id="rId4"/>
    <p:sldId id="294" r:id="rId5"/>
    <p:sldId id="302" r:id="rId6"/>
    <p:sldId id="291" r:id="rId7"/>
    <p:sldId id="293" r:id="rId8"/>
    <p:sldId id="312" r:id="rId9"/>
    <p:sldId id="317" r:id="rId10"/>
    <p:sldId id="325" r:id="rId11"/>
    <p:sldId id="315" r:id="rId12"/>
    <p:sldId id="321" r:id="rId13"/>
    <p:sldId id="326" r:id="rId14"/>
    <p:sldId id="301" r:id="rId15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05D"/>
    <a:srgbClr val="FC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98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fr-CH" dirty="0"/>
              <a:t>% de chauffages «propres» 2014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Graphique!$E$50</c:f>
              <c:strCache>
                <c:ptCount val="1"/>
                <c:pt idx="0">
                  <c:v>Ch.peu ou non polluants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Graphique!$F$48:$AF$48</c:f>
              <c:strCache>
                <c:ptCount val="27"/>
                <c:pt idx="0">
                  <c:v>CH</c:v>
                </c:pt>
                <c:pt idx="1">
                  <c:v>GE</c:v>
                </c:pt>
                <c:pt idx="2">
                  <c:v>NE</c:v>
                </c:pt>
                <c:pt idx="3">
                  <c:v>VD</c:v>
                </c:pt>
                <c:pt idx="4">
                  <c:v>ZU</c:v>
                </c:pt>
                <c:pt idx="5">
                  <c:v>SH</c:v>
                </c:pt>
                <c:pt idx="6">
                  <c:v>BL</c:v>
                </c:pt>
                <c:pt idx="7">
                  <c:v>SO</c:v>
                </c:pt>
                <c:pt idx="8">
                  <c:v>ZG</c:v>
                </c:pt>
                <c:pt idx="9">
                  <c:v>TG</c:v>
                </c:pt>
                <c:pt idx="10">
                  <c:v>SG</c:v>
                </c:pt>
                <c:pt idx="11">
                  <c:v>BE</c:v>
                </c:pt>
                <c:pt idx="12">
                  <c:v>JU</c:v>
                </c:pt>
                <c:pt idx="13">
                  <c:v>LU</c:v>
                </c:pt>
                <c:pt idx="14">
                  <c:v>AG</c:v>
                </c:pt>
                <c:pt idx="15">
                  <c:v>AR</c:v>
                </c:pt>
                <c:pt idx="16">
                  <c:v>TI</c:v>
                </c:pt>
                <c:pt idx="17">
                  <c:v>SZ</c:v>
                </c:pt>
                <c:pt idx="18">
                  <c:v>GR</c:v>
                </c:pt>
                <c:pt idx="19">
                  <c:v>FR</c:v>
                </c:pt>
                <c:pt idx="20">
                  <c:v>VS</c:v>
                </c:pt>
                <c:pt idx="21">
                  <c:v>GL</c:v>
                </c:pt>
                <c:pt idx="22">
                  <c:v>NW</c:v>
                </c:pt>
                <c:pt idx="23">
                  <c:v>OW</c:v>
                </c:pt>
                <c:pt idx="24">
                  <c:v>BS</c:v>
                </c:pt>
                <c:pt idx="25">
                  <c:v>UR</c:v>
                </c:pt>
                <c:pt idx="26">
                  <c:v>AI</c:v>
                </c:pt>
              </c:strCache>
            </c:strRef>
          </c:cat>
          <c:val>
            <c:numRef>
              <c:f>Graphique!$F$50:$AF$50</c:f>
              <c:numCache>
                <c:formatCode>0.0%</c:formatCode>
                <c:ptCount val="27"/>
                <c:pt idx="0">
                  <c:v>0.25121787800144901</c:v>
                </c:pt>
                <c:pt idx="1">
                  <c:v>6.6949746647853803E-2</c:v>
                </c:pt>
                <c:pt idx="2">
                  <c:v>0.13198277825374999</c:v>
                </c:pt>
                <c:pt idx="3">
                  <c:v>0.18164899718267699</c:v>
                </c:pt>
                <c:pt idx="4">
                  <c:v>0.19163276902909299</c:v>
                </c:pt>
                <c:pt idx="5">
                  <c:v>0.19375093065965199</c:v>
                </c:pt>
                <c:pt idx="6">
                  <c:v>0.19376474056603801</c:v>
                </c:pt>
                <c:pt idx="7">
                  <c:v>0.20509989726604999</c:v>
                </c:pt>
                <c:pt idx="8">
                  <c:v>0.225771337818305</c:v>
                </c:pt>
                <c:pt idx="9">
                  <c:v>0.228303637119734</c:v>
                </c:pt>
                <c:pt idx="10">
                  <c:v>0.23699001467115899</c:v>
                </c:pt>
                <c:pt idx="11">
                  <c:v>0.25926068554746201</c:v>
                </c:pt>
                <c:pt idx="12">
                  <c:v>0.26511413544434198</c:v>
                </c:pt>
                <c:pt idx="13">
                  <c:v>0.28072601741069497</c:v>
                </c:pt>
                <c:pt idx="14">
                  <c:v>0.30560170309282497</c:v>
                </c:pt>
                <c:pt idx="15">
                  <c:v>0.31570495664275799</c:v>
                </c:pt>
                <c:pt idx="16">
                  <c:v>0.31773257611220501</c:v>
                </c:pt>
                <c:pt idx="17">
                  <c:v>0.33111087213678903</c:v>
                </c:pt>
                <c:pt idx="18">
                  <c:v>0.34352055186174302</c:v>
                </c:pt>
                <c:pt idx="19">
                  <c:v>0.35431240433171701</c:v>
                </c:pt>
                <c:pt idx="20">
                  <c:v>0.36356921998422698</c:v>
                </c:pt>
                <c:pt idx="21">
                  <c:v>0.36478536630205</c:v>
                </c:pt>
                <c:pt idx="22">
                  <c:v>0.396717087369375</c:v>
                </c:pt>
                <c:pt idx="23">
                  <c:v>0.466592211323687</c:v>
                </c:pt>
                <c:pt idx="24">
                  <c:v>0.47354348964176202</c:v>
                </c:pt>
                <c:pt idx="25">
                  <c:v>0.47524484605811401</c:v>
                </c:pt>
                <c:pt idx="26">
                  <c:v>0.48721328763511701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2-44C4-9D54-276B8FED47BA}"/>
            </c:ext>
          </c:extLst>
        </c:ser>
        <c:ser>
          <c:idx val="2"/>
          <c:order val="1"/>
          <c:tx>
            <c:strRef>
              <c:f>Graphique!$E$51</c:f>
              <c:strCache>
                <c:ptCount val="1"/>
                <c:pt idx="0">
                  <c:v>Ch.classiques/polluants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Graphique!$F$48:$AF$48</c:f>
              <c:strCache>
                <c:ptCount val="27"/>
                <c:pt idx="0">
                  <c:v>CH</c:v>
                </c:pt>
                <c:pt idx="1">
                  <c:v>GE</c:v>
                </c:pt>
                <c:pt idx="2">
                  <c:v>NE</c:v>
                </c:pt>
                <c:pt idx="3">
                  <c:v>VD</c:v>
                </c:pt>
                <c:pt idx="4">
                  <c:v>ZU</c:v>
                </c:pt>
                <c:pt idx="5">
                  <c:v>SH</c:v>
                </c:pt>
                <c:pt idx="6">
                  <c:v>BL</c:v>
                </c:pt>
                <c:pt idx="7">
                  <c:v>SO</c:v>
                </c:pt>
                <c:pt idx="8">
                  <c:v>ZG</c:v>
                </c:pt>
                <c:pt idx="9">
                  <c:v>TG</c:v>
                </c:pt>
                <c:pt idx="10">
                  <c:v>SG</c:v>
                </c:pt>
                <c:pt idx="11">
                  <c:v>BE</c:v>
                </c:pt>
                <c:pt idx="12">
                  <c:v>JU</c:v>
                </c:pt>
                <c:pt idx="13">
                  <c:v>LU</c:v>
                </c:pt>
                <c:pt idx="14">
                  <c:v>AG</c:v>
                </c:pt>
                <c:pt idx="15">
                  <c:v>AR</c:v>
                </c:pt>
                <c:pt idx="16">
                  <c:v>TI</c:v>
                </c:pt>
                <c:pt idx="17">
                  <c:v>SZ</c:v>
                </c:pt>
                <c:pt idx="18">
                  <c:v>GR</c:v>
                </c:pt>
                <c:pt idx="19">
                  <c:v>FR</c:v>
                </c:pt>
                <c:pt idx="20">
                  <c:v>VS</c:v>
                </c:pt>
                <c:pt idx="21">
                  <c:v>GL</c:v>
                </c:pt>
                <c:pt idx="22">
                  <c:v>NW</c:v>
                </c:pt>
                <c:pt idx="23">
                  <c:v>OW</c:v>
                </c:pt>
                <c:pt idx="24">
                  <c:v>BS</c:v>
                </c:pt>
                <c:pt idx="25">
                  <c:v>UR</c:v>
                </c:pt>
                <c:pt idx="26">
                  <c:v>AI</c:v>
                </c:pt>
              </c:strCache>
            </c:strRef>
          </c:cat>
          <c:val>
            <c:numRef>
              <c:f>Graphique!$F$51:$AF$51</c:f>
              <c:numCache>
                <c:formatCode>0.0%</c:formatCode>
                <c:ptCount val="27"/>
                <c:pt idx="0">
                  <c:v>-0.73585615611219002</c:v>
                </c:pt>
                <c:pt idx="1">
                  <c:v>-0.90830959543522405</c:v>
                </c:pt>
                <c:pt idx="2">
                  <c:v>-0.85677103102733998</c:v>
                </c:pt>
                <c:pt idx="3">
                  <c:v>-0.80509180141098102</c:v>
                </c:pt>
                <c:pt idx="4">
                  <c:v>-0.78493707135663704</c:v>
                </c:pt>
                <c:pt idx="5">
                  <c:v>-0.794386260981784</c:v>
                </c:pt>
                <c:pt idx="6">
                  <c:v>-0.79274027122641499</c:v>
                </c:pt>
                <c:pt idx="7">
                  <c:v>-0.78547004615361005</c:v>
                </c:pt>
                <c:pt idx="8">
                  <c:v>-0.75811488427702101</c:v>
                </c:pt>
                <c:pt idx="9">
                  <c:v>-0.76378714692428296</c:v>
                </c:pt>
                <c:pt idx="10">
                  <c:v>-0.75383339903519897</c:v>
                </c:pt>
                <c:pt idx="11">
                  <c:v>-0.73085880480308696</c:v>
                </c:pt>
                <c:pt idx="12">
                  <c:v>-0.72471940573659399</c:v>
                </c:pt>
                <c:pt idx="13">
                  <c:v>-0.69987456580470897</c:v>
                </c:pt>
                <c:pt idx="14">
                  <c:v>-0.681880432007269</c:v>
                </c:pt>
                <c:pt idx="15">
                  <c:v>-0.67626592441922695</c:v>
                </c:pt>
                <c:pt idx="16">
                  <c:v>-0.67676932724494598</c:v>
                </c:pt>
                <c:pt idx="17">
                  <c:v>-0.66606624368211598</c:v>
                </c:pt>
                <c:pt idx="18">
                  <c:v>-0.65063355820644897</c:v>
                </c:pt>
                <c:pt idx="19">
                  <c:v>-0.63590260789951802</c:v>
                </c:pt>
                <c:pt idx="20">
                  <c:v>-0.63229973836736197</c:v>
                </c:pt>
                <c:pt idx="21">
                  <c:v>-0.62294328522842202</c:v>
                </c:pt>
                <c:pt idx="22">
                  <c:v>-0.59197404208617699</c:v>
                </c:pt>
                <c:pt idx="23">
                  <c:v>-0.51485869670777895</c:v>
                </c:pt>
                <c:pt idx="24">
                  <c:v>-0.524773764116371</c:v>
                </c:pt>
                <c:pt idx="25">
                  <c:v>-0.51918186245333098</c:v>
                </c:pt>
                <c:pt idx="26">
                  <c:v>-0.51067756393356201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2-44C4-9D54-276B8FED4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6140936"/>
        <c:axId val="2146145800"/>
      </c:barChart>
      <c:catAx>
        <c:axId val="214614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46145800"/>
        <c:crosses val="autoZero"/>
        <c:auto val="1"/>
        <c:lblAlgn val="ctr"/>
        <c:lblOffset val="100"/>
        <c:noMultiLvlLbl val="0"/>
      </c:catAx>
      <c:valAx>
        <c:axId val="214614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461409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30665"/>
            <a:ext cx="4984962" cy="419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de texte du masque</a:t>
            </a:r>
          </a:p>
          <a:p>
            <a:pPr lvl="1"/>
            <a:r>
              <a:rPr lang="fr-FR"/>
              <a:t>Second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4515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7150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715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336704" cy="6858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066800"/>
            <a:ext cx="7416824" cy="12995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7416824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folHlink"/>
            </a:outerShdw>
          </a:effec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de titre du masque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484784"/>
            <a:ext cx="8077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6453336"/>
            <a:ext cx="136815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fld id="{FDA93EA1-B7BC-4498-872F-871379613800}" type="datetime3">
              <a:rPr lang="fr-FR" sz="1000">
                <a:latin typeface="Arial" charset="0"/>
              </a:rPr>
              <a:pPr defTabSz="762000"/>
              <a:t>12.06.16</a:t>
            </a:fld>
            <a:endParaRPr lang="fr-FR" sz="1000" dirty="0"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532440" y="6453336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fld id="{155F85E6-E6A3-4D70-AC18-709C5538AFBD}" type="slidenum">
              <a:rPr lang="fr-FR" sz="1000">
                <a:latin typeface="Arial" charset="0"/>
              </a:rPr>
              <a:pPr defTabSz="762000"/>
              <a:t>‹N°›</a:t>
            </a:fld>
            <a:endParaRPr lang="fr-FR" sz="1000" dirty="0">
              <a:latin typeface="Arial" charset="0"/>
            </a:endParaRPr>
          </a:p>
        </p:txBody>
      </p:sp>
      <p:pic>
        <p:nvPicPr>
          <p:cNvPr id="8" name="Image 7" descr="main_blanche_touchez_p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56376" y="116632"/>
            <a:ext cx="1098160" cy="1777467"/>
          </a:xfrm>
          <a:prstGeom prst="rect">
            <a:avLst/>
          </a:prstGeom>
        </p:spPr>
      </p:pic>
      <p:pic>
        <p:nvPicPr>
          <p:cNvPr id="9" name="Image 8" descr="Logo_ChocEle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764704"/>
            <a:ext cx="1619672" cy="476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556792"/>
            <a:ext cx="8136904" cy="3600400"/>
          </a:xfrm>
          <a:noFill/>
          <a:ln/>
          <a:effectLst/>
        </p:spPr>
        <p:txBody>
          <a:bodyPr wrap="square" lIns="92075" tIns="46038" rIns="92075" bIns="46038" anchor="ctr"/>
          <a:lstStyle/>
          <a:p>
            <a:r>
              <a:rPr lang="fr-FR" sz="4400" dirty="0"/>
              <a:t>Interdiction des chauffages électriques ?</a:t>
            </a:r>
            <a:r>
              <a:rPr lang="fr-FR" sz="4000" dirty="0"/>
              <a:t> </a:t>
            </a:r>
            <a:br>
              <a:rPr lang="fr-FR" sz="4000" dirty="0"/>
            </a:br>
            <a:br>
              <a:rPr lang="fr-FR" sz="2000" dirty="0"/>
            </a:br>
            <a:r>
              <a:rPr lang="fr-FR" sz="4000" dirty="0"/>
              <a:t>Contexte politique vaudois</a:t>
            </a:r>
            <a:br>
              <a:rPr lang="fr-FR" sz="4000" dirty="0"/>
            </a:br>
            <a:br>
              <a:rPr lang="fr-FR" sz="2000" dirty="0"/>
            </a:br>
            <a:r>
              <a:rPr lang="fr-FR" sz="2800" dirty="0"/>
              <a:t>AG - Samedi 11 juin 2016, Gland</a:t>
            </a:r>
            <a:endParaRPr lang="fr-FR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157192"/>
            <a:ext cx="4724400" cy="1038225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fr-FR" b="1" dirty="0"/>
              <a:t>Bolay Guy-Philippe</a:t>
            </a:r>
            <a:br>
              <a:rPr lang="fr-FR" b="1" dirty="0"/>
            </a:br>
            <a:r>
              <a:rPr lang="fr-FR" sz="2000" b="1" dirty="0"/>
              <a:t>Député PLR </a:t>
            </a:r>
            <a:r>
              <a:rPr lang="fr-FR" sz="2000" b="1" dirty="0" err="1"/>
              <a:t>Lavaux</a:t>
            </a:r>
            <a:r>
              <a:rPr lang="fr-FR" sz="2000" b="1" dirty="0"/>
              <a:t>-Oron</a:t>
            </a:r>
            <a:endParaRPr lang="fr-FR" dirty="0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685800"/>
          </a:xfrm>
        </p:spPr>
        <p:txBody>
          <a:bodyPr/>
          <a:lstStyle/>
          <a:p>
            <a:r>
              <a:rPr lang="fr-CH" dirty="0"/>
              <a:t>Nouvel al. 3 à l’art. 30a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400600"/>
          </a:xfrm>
        </p:spPr>
        <p:txBody>
          <a:bodyPr/>
          <a:lstStyle/>
          <a:p>
            <a:r>
              <a:rPr lang="fr-FR" sz="2000" dirty="0"/>
              <a:t>3 </a:t>
            </a:r>
            <a:r>
              <a:rPr lang="fr-CH" sz="2000" i="1" dirty="0"/>
              <a:t>« Les systèmes de chauffages électriques fixes à résistance des bâtiments doivent être remplacés d’ici au </a:t>
            </a:r>
            <a:r>
              <a:rPr lang="fr-CH" sz="2000" b="1" i="1" u="sng" dirty="0">
                <a:solidFill>
                  <a:srgbClr val="FF0000"/>
                </a:solidFill>
              </a:rPr>
              <a:t>31 décembre 2030</a:t>
            </a:r>
            <a:r>
              <a:rPr lang="fr-CH" sz="2000" i="1" dirty="0"/>
              <a:t>. Le règlement prévoit les exceptions et les conditions nécessaires, notamment :</a:t>
            </a:r>
          </a:p>
          <a:p>
            <a:r>
              <a:rPr lang="fr-CH" sz="2000" i="1" dirty="0"/>
              <a:t>a. pour des affectations particulières telles que les </a:t>
            </a:r>
            <a:r>
              <a:rPr lang="fr-CH" sz="2000" b="1" i="1" dirty="0">
                <a:solidFill>
                  <a:srgbClr val="FF0000"/>
                </a:solidFill>
              </a:rPr>
              <a:t>églises</a:t>
            </a:r>
            <a:r>
              <a:rPr lang="fr-CH" sz="2000" i="1" dirty="0"/>
              <a:t>, les </a:t>
            </a:r>
            <a:r>
              <a:rPr lang="fr-CH" sz="2000" b="1" i="1" dirty="0">
                <a:solidFill>
                  <a:srgbClr val="FF0000"/>
                </a:solidFill>
              </a:rPr>
              <a:t>locaux techniques </a:t>
            </a:r>
            <a:r>
              <a:rPr lang="fr-CH" sz="2000" i="1" dirty="0"/>
              <a:t>ou les </a:t>
            </a:r>
            <a:r>
              <a:rPr lang="fr-CH" sz="2000" b="1" i="1" dirty="0">
                <a:solidFill>
                  <a:srgbClr val="FF0000"/>
                </a:solidFill>
              </a:rPr>
              <a:t>abris PC </a:t>
            </a:r>
            <a:r>
              <a:rPr lang="fr-CH" sz="2000" i="1" dirty="0"/>
              <a:t>;</a:t>
            </a:r>
          </a:p>
          <a:p>
            <a:r>
              <a:rPr lang="fr-CH" sz="2000" i="1" dirty="0"/>
              <a:t>b. pour des bâtiments ayant procédé à un </a:t>
            </a:r>
            <a:r>
              <a:rPr lang="fr-CH" sz="2000" b="1" i="1" dirty="0">
                <a:solidFill>
                  <a:srgbClr val="FF0000"/>
                </a:solidFill>
              </a:rPr>
              <a:t>assainissement énergétique global </a:t>
            </a:r>
            <a:r>
              <a:rPr lang="fr-CH" sz="2000" i="1" dirty="0"/>
              <a:t>selon les critères du Programme Bâtiments ;</a:t>
            </a:r>
          </a:p>
          <a:p>
            <a:r>
              <a:rPr lang="fr-CH" sz="2000" i="1" dirty="0"/>
              <a:t>c. pour des propriétaires qui peuvent justifier qu’ils ne sont </a:t>
            </a:r>
            <a:r>
              <a:rPr lang="fr-CH" sz="2000" b="1" i="1" dirty="0">
                <a:solidFill>
                  <a:srgbClr val="FF0000"/>
                </a:solidFill>
              </a:rPr>
              <a:t>pas en mesure de financer</a:t>
            </a:r>
            <a:r>
              <a:rPr lang="fr-CH" sz="2000" i="1" dirty="0"/>
              <a:t> les travaux par leurs ressources ou un crédit bancaire ;</a:t>
            </a:r>
          </a:p>
          <a:p>
            <a:r>
              <a:rPr lang="fr-CH" sz="2000" i="1" dirty="0"/>
              <a:t>d. pour des bâtiments qui ne sont </a:t>
            </a:r>
            <a:r>
              <a:rPr lang="fr-CH" sz="2000" b="1" i="1" dirty="0">
                <a:solidFill>
                  <a:srgbClr val="FF0000"/>
                </a:solidFill>
              </a:rPr>
              <a:t>pas occupés durant toute l’année </a:t>
            </a:r>
            <a:r>
              <a:rPr lang="fr-CH" sz="2000" i="1" dirty="0"/>
              <a:t>; </a:t>
            </a:r>
          </a:p>
          <a:p>
            <a:r>
              <a:rPr lang="fr-CH" sz="2000" i="1" dirty="0"/>
              <a:t>e. pour des bâtiments qui produisent eux-mêmes, à partir d’énergie </a:t>
            </a:r>
            <a:r>
              <a:rPr lang="fr-CH" sz="2000" i="1" dirty="0" err="1"/>
              <a:t>renouve-lable</a:t>
            </a:r>
            <a:r>
              <a:rPr lang="fr-CH" sz="2000" i="1" dirty="0"/>
              <a:t>, au moins </a:t>
            </a:r>
            <a:r>
              <a:rPr lang="fr-CH" sz="2000" b="1" i="1" dirty="0">
                <a:solidFill>
                  <a:srgbClr val="FF0000"/>
                </a:solidFill>
              </a:rPr>
              <a:t>50% des besoins </a:t>
            </a:r>
            <a:r>
              <a:rPr lang="fr-CH" sz="2000" i="1" dirty="0"/>
              <a:t>de l’électricité nécessaire au chauffage.</a:t>
            </a:r>
          </a:p>
          <a:p>
            <a:r>
              <a:rPr lang="fr-CH" sz="2000" i="1" dirty="0"/>
              <a:t>Le Conseil d’Etat peut accorder des </a:t>
            </a:r>
            <a:r>
              <a:rPr lang="fr-CH" sz="2000" b="1" i="1" dirty="0">
                <a:solidFill>
                  <a:srgbClr val="FF0000"/>
                </a:solidFill>
              </a:rPr>
              <a:t>subventions</a:t>
            </a:r>
            <a:r>
              <a:rPr lang="fr-CH" sz="2000" i="1" dirty="0">
                <a:solidFill>
                  <a:srgbClr val="FF0000"/>
                </a:solidFill>
              </a:rPr>
              <a:t> </a:t>
            </a:r>
            <a:r>
              <a:rPr lang="fr-CH" sz="2000" i="1" dirty="0"/>
              <a:t>pour le remplacement des chauffages électriques fixes lorsque le nouveau vecteur énergétique est basé sur une énergie renouvelable. » </a:t>
            </a:r>
            <a:endParaRPr lang="fr-FR" sz="2000" i="1" dirty="0">
              <a:solidFill>
                <a:srgbClr val="FF0000"/>
              </a:solidFill>
            </a:endParaRPr>
          </a:p>
          <a:p>
            <a:endParaRPr lang="fr-CH" sz="2400" i="1" dirty="0"/>
          </a:p>
          <a:p>
            <a:endParaRPr lang="fr-FR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83216630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/>
              <a:t>Point de situation 2016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6805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La révision LVLEne est entrée en vigueur définitivement le </a:t>
            </a:r>
            <a:r>
              <a:rPr lang="fr-CH" b="1" dirty="0"/>
              <a:t>1</a:t>
            </a:r>
            <a:r>
              <a:rPr lang="fr-CH" b="1" baseline="30000" dirty="0"/>
              <a:t>er</a:t>
            </a:r>
            <a:r>
              <a:rPr lang="fr-CH" b="1" dirty="0"/>
              <a:t> février 2015 </a:t>
            </a:r>
            <a:r>
              <a:rPr lang="fr-CH" dirty="0"/>
              <a:t>(</a:t>
            </a:r>
            <a:r>
              <a:rPr lang="fr-CH" sz="2800" dirty="0"/>
              <a:t>2</a:t>
            </a:r>
            <a:r>
              <a:rPr lang="fr-CH" sz="2800" baseline="30000" dirty="0"/>
              <a:t>e</a:t>
            </a:r>
            <a:r>
              <a:rPr lang="fr-CH" sz="2800" dirty="0"/>
              <a:t> étape</a:t>
            </a:r>
            <a:r>
              <a:rPr lang="fr-CH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Règlement d’application, pire que la loi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Vœu de la commission d’un </a:t>
            </a:r>
            <a:r>
              <a:rPr lang="fr-CH" b="1" dirty="0"/>
              <a:t>contre-projet</a:t>
            </a:r>
            <a:r>
              <a:rPr lang="fr-CH" dirty="0"/>
              <a:t>, accueil favorable du Conseil d’Etat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Création d’une </a:t>
            </a:r>
            <a:r>
              <a:rPr lang="fr-CH" b="1" dirty="0"/>
              <a:t>Commission consultative sur l’Initiative Pidoux</a:t>
            </a:r>
            <a:r>
              <a:rPr lang="fr-CH" dirty="0"/>
              <a:t>, CVI, ASLOCA, des professionnels </a:t>
            </a:r>
            <a:r>
              <a:rPr lang="fr-CH" b="1" dirty="0">
                <a:solidFill>
                  <a:srgbClr val="FF0000"/>
                </a:solidFill>
              </a:rPr>
              <a:t>et Choc électrique    </a:t>
            </a:r>
            <a:r>
              <a:rPr lang="fr-CH" i="1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074345179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/>
              <a:t>Propositions à discuter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3285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Examen de la consommation effective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/>
              <a:t>Faible consommation</a:t>
            </a:r>
            <a:r>
              <a:rPr lang="fr-CH" sz="2000" dirty="0"/>
              <a:t> </a:t>
            </a:r>
            <a:r>
              <a:rPr lang="fr-CH" dirty="0">
                <a:sym typeface="Wingdings" panose="05000000000000000000" pitchFamily="2" charset="2"/>
              </a:rPr>
              <a:t> pas d’assainissement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>
                <a:sym typeface="Wingdings" panose="05000000000000000000" pitchFamily="2" charset="2"/>
              </a:rPr>
              <a:t>Forte consommation  assainissement + délai</a:t>
            </a:r>
            <a:endParaRPr lang="fr-CH" b="1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Trois solutions pour l’assainissement 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/>
              <a:t>Remplacement du système de chauffage (PAC, bois)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/>
              <a:t>Isolation globale du bâtiment (SIA 380/1 ou CECB+)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/>
              <a:t>Auto-production de l’électricité (&gt;60%)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Vente = Obligation d’assainissement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Subventions / Exceptions / Faibles moyens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i="1" dirty="0"/>
              <a:t>Pistes intéressantes validées par le comité</a:t>
            </a:r>
          </a:p>
        </p:txBody>
      </p:sp>
    </p:spTree>
    <p:extLst>
      <p:ext uri="{BB962C8B-B14F-4D97-AF65-F5344CB8AC3E}">
        <p14:creationId xmlns:p14="http://schemas.microsoft.com/office/powerpoint/2010/main" val="789324368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/>
              <a:t>Remarques de Choc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221088"/>
            <a:ext cx="8928992" cy="20162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Vaud : pas un modèle en matière de chauffage propre, à ne pas accentuer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Proposition d’un Observatoire du Chauffage domestique, </a:t>
            </a:r>
            <a:r>
              <a:rPr lang="fr-CH" i="1" dirty="0"/>
              <a:t>accepté par CCIP</a:t>
            </a: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043616"/>
              </p:ext>
            </p:extLst>
          </p:nvPr>
        </p:nvGraphicFramePr>
        <p:xfrm>
          <a:off x="467544" y="1166018"/>
          <a:ext cx="7416824" cy="301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/>
          <p:cNvSpPr/>
          <p:nvPr/>
        </p:nvSpPr>
        <p:spPr bwMode="auto">
          <a:xfrm>
            <a:off x="1682794" y="2366879"/>
            <a:ext cx="288032" cy="360040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02585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7488833" cy="500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72808" cy="685800"/>
          </a:xfrm>
        </p:spPr>
        <p:txBody>
          <a:bodyPr/>
          <a:lstStyle/>
          <a:p>
            <a:r>
              <a:rPr lang="fr-CH" dirty="0"/>
              <a:t>Nous avons besoin d’aide …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79712" y="6273225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i="1" dirty="0">
                <a:latin typeface="+mn-lt"/>
              </a:rPr>
              <a:t>… et merci pour votre attention ! </a:t>
            </a:r>
            <a:endParaRPr lang="fr-FR" sz="3200" b="1" i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2492896"/>
            <a:ext cx="2103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>
                <a:solidFill>
                  <a:srgbClr val="FF0000"/>
                </a:solidFill>
                <a:latin typeface="Verdana" pitchFamily="34" charset="0"/>
              </a:rPr>
              <a:t>Cliquez sur</a:t>
            </a:r>
            <a:br>
              <a:rPr lang="fr-CH" b="1" i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fr-CH" b="1" i="1" dirty="0">
                <a:solidFill>
                  <a:srgbClr val="FF0000"/>
                </a:solidFill>
                <a:latin typeface="Verdana" pitchFamily="34" charset="0"/>
              </a:rPr>
              <a:t>J’aime  !!!</a:t>
            </a:r>
            <a:endParaRPr lang="fr-FR" b="1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971600" y="2348880"/>
            <a:ext cx="2520280" cy="115212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Connecteur droit avec flèche 9"/>
          <p:cNvCxnSpPr>
            <a:stCxn id="8" idx="5"/>
          </p:cNvCxnSpPr>
          <p:nvPr/>
        </p:nvCxnSpPr>
        <p:spPr bwMode="auto">
          <a:xfrm>
            <a:off x="3122793" y="3332283"/>
            <a:ext cx="3249407" cy="1392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Origine : Fukushima</a:t>
            </a:r>
            <a:endParaRPr lang="fr-FR" dirty="0"/>
          </a:p>
        </p:txBody>
      </p:sp>
      <p:pic>
        <p:nvPicPr>
          <p:cNvPr id="5" name="Image 4" descr="carte_fukush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4667250" cy="4210050"/>
          </a:xfrm>
          <a:prstGeom prst="rect">
            <a:avLst/>
          </a:prstGeom>
        </p:spPr>
      </p:pic>
      <p:pic>
        <p:nvPicPr>
          <p:cNvPr id="6" name="Image 5" descr="explosion_fukushi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916832"/>
            <a:ext cx="4410075" cy="24860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508104" y="4581128"/>
            <a:ext cx="3191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>
                <a:latin typeface="+mn-lt"/>
              </a:rPr>
              <a:t>Volonté politique</a:t>
            </a:r>
            <a:br>
              <a:rPr lang="fr-CH" sz="3200" i="1" dirty="0">
                <a:latin typeface="+mn-lt"/>
              </a:rPr>
            </a:br>
            <a:r>
              <a:rPr lang="fr-CH" sz="3200" i="1" dirty="0">
                <a:latin typeface="+mn-lt"/>
              </a:rPr>
              <a:t>de remplacer le </a:t>
            </a:r>
            <a:br>
              <a:rPr lang="fr-CH" sz="3200" i="1" dirty="0">
                <a:latin typeface="+mn-lt"/>
              </a:rPr>
            </a:br>
            <a:r>
              <a:rPr lang="fr-CH" sz="3200" i="1" dirty="0">
                <a:latin typeface="+mn-lt"/>
              </a:rPr>
              <a:t>nucléaire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48064" y="1268761"/>
            <a:ext cx="269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+mn-lt"/>
              </a:rPr>
              <a:t>11 mars 2011</a:t>
            </a:r>
          </a:p>
          <a:p>
            <a:endParaRPr lang="fr-CH" dirty="0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4H_6fevrier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3" y="0"/>
            <a:ext cx="4742342" cy="6525344"/>
          </a:xfrm>
        </p:spPr>
      </p:pic>
      <p:sp>
        <p:nvSpPr>
          <p:cNvPr id="6" name="ZoneTexte 5"/>
          <p:cNvSpPr txBox="1"/>
          <p:nvPr/>
        </p:nvSpPr>
        <p:spPr>
          <a:xfrm>
            <a:off x="6365776" y="1916832"/>
            <a:ext cx="27782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+mn-lt"/>
              </a:rPr>
              <a:t>Présentation fin 2011 du Projet LVLEne</a:t>
            </a:r>
          </a:p>
          <a:p>
            <a:endParaRPr lang="fr-CH" sz="2000" dirty="0">
              <a:latin typeface="+mn-lt"/>
            </a:endParaRPr>
          </a:p>
          <a:p>
            <a:r>
              <a:rPr lang="fr-CH" sz="3200" dirty="0">
                <a:latin typeface="+mn-lt"/>
              </a:rPr>
              <a:t>Conférence</a:t>
            </a:r>
            <a:br>
              <a:rPr lang="fr-CH" sz="3200" dirty="0">
                <a:latin typeface="+mn-lt"/>
              </a:rPr>
            </a:br>
            <a:r>
              <a:rPr lang="fr-CH" sz="3200" dirty="0">
                <a:latin typeface="+mn-lt"/>
              </a:rPr>
              <a:t>de presse</a:t>
            </a:r>
          </a:p>
          <a:p>
            <a:endParaRPr lang="fr-CH" sz="2000" dirty="0">
              <a:latin typeface="+mn-lt"/>
            </a:endParaRPr>
          </a:p>
          <a:p>
            <a:r>
              <a:rPr lang="fr-CH" sz="3200" dirty="0">
                <a:latin typeface="+mn-lt"/>
              </a:rPr>
              <a:t>6 février 2012</a:t>
            </a:r>
          </a:p>
          <a:p>
            <a:endParaRPr lang="fr-CH" sz="2000" dirty="0">
              <a:latin typeface="+mn-lt"/>
            </a:endParaRPr>
          </a:p>
          <a:p>
            <a:r>
              <a:rPr lang="fr-CH" sz="3200" b="1" dirty="0">
                <a:latin typeface="+mn-lt"/>
              </a:rPr>
              <a:t>32 membres</a:t>
            </a:r>
            <a:endParaRPr lang="fr-FR" sz="3200" b="1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Politique cantonale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b="1" dirty="0"/>
              <a:t>Votation à Fribourg, </a:t>
            </a:r>
            <a:br>
              <a:rPr lang="fr-CH" b="1" dirty="0"/>
            </a:br>
            <a:r>
              <a:rPr lang="fr-CH" b="1" dirty="0"/>
              <a:t>25 novembre 2012</a:t>
            </a:r>
            <a:br>
              <a:rPr lang="fr-CH" b="1" dirty="0"/>
            </a:br>
            <a:r>
              <a:rPr lang="fr-FR" dirty="0"/>
              <a:t>courte majorité de 50,75%, </a:t>
            </a:r>
            <a:br>
              <a:rPr lang="fr-FR" dirty="0"/>
            </a:br>
            <a:r>
              <a:rPr lang="fr-FR" dirty="0"/>
              <a:t>participation de 29,06%</a:t>
            </a:r>
          </a:p>
          <a:p>
            <a:pPr>
              <a:buFont typeface="Arial" pitchFamily="34" charset="0"/>
              <a:buChar char="•"/>
            </a:pPr>
            <a:r>
              <a:rPr lang="fr-FR" b="1" dirty="0"/>
              <a:t>Loi vaudoise (LVLEne) </a:t>
            </a:r>
            <a:br>
              <a:rPr lang="fr-FR" dirty="0"/>
            </a:br>
            <a:r>
              <a:rPr lang="fr-FR" dirty="0"/>
              <a:t>revue en profondeur, </a:t>
            </a:r>
            <a:br>
              <a:rPr lang="fr-FR" dirty="0"/>
            </a:br>
            <a:r>
              <a:rPr lang="fr-FR" dirty="0"/>
              <a:t>maintien de l’interdiction,</a:t>
            </a:r>
            <a:br>
              <a:rPr lang="fr-FR" dirty="0"/>
            </a:br>
            <a:r>
              <a:rPr lang="fr-FR" dirty="0"/>
              <a:t>nombreuses exceptions</a:t>
            </a:r>
            <a:endParaRPr lang="fr-CH" dirty="0"/>
          </a:p>
          <a:p>
            <a:endParaRPr lang="fr-F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528392" cy="51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52728" cy="685800"/>
          </a:xfrm>
        </p:spPr>
        <p:txBody>
          <a:bodyPr/>
          <a:lstStyle/>
          <a:p>
            <a:r>
              <a:rPr lang="fr-FR" dirty="0"/>
              <a:t>Mobilisation 2012 - 2013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36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/>
              <a:t>Mention du poids de Choc électrique : hausse </a:t>
            </a:r>
            <a:br>
              <a:rPr lang="fr-FR" sz="2800" dirty="0"/>
            </a:br>
            <a:r>
              <a:rPr lang="fr-FR" sz="2800" dirty="0"/>
              <a:t>de 32 à plus de </a:t>
            </a:r>
            <a:r>
              <a:rPr lang="fr-FR" sz="2800" b="1" dirty="0"/>
              <a:t>3’600 membres / sympathisants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/>
              <a:t>Rappel des principaux points d’argumentation :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Une loi anti-électricité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Principes de proportionnalité, d’exemplarité et d’équité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Coût financier disproportionné (</a:t>
            </a:r>
            <a:r>
              <a:rPr lang="fr-FR" sz="2200" b="1" dirty="0"/>
              <a:t>CHF 100’000 / maison</a:t>
            </a:r>
            <a:r>
              <a:rPr lang="fr-FR" sz="2200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Encouragement public dans le passé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Problème de liberté du commerce et de l’industrie</a:t>
            </a:r>
          </a:p>
          <a:p>
            <a:pPr>
              <a:buFont typeface="Arial" pitchFamily="34" charset="0"/>
              <a:buChar char="•"/>
            </a:pPr>
            <a:r>
              <a:rPr lang="fr-CH" sz="2800" dirty="0"/>
              <a:t>Vote final LVLEne le </a:t>
            </a:r>
            <a:r>
              <a:rPr lang="fr-CH" sz="2800" b="1" dirty="0"/>
              <a:t>29 octobre 2013</a:t>
            </a:r>
            <a:r>
              <a:rPr lang="fr-CH" sz="2800" dirty="0"/>
              <a:t>, avec un</a:t>
            </a:r>
            <a:br>
              <a:rPr lang="fr-CH" sz="2800" b="1" dirty="0"/>
            </a:br>
            <a:r>
              <a:rPr lang="fr-CH" sz="2800" b="1" i="1" dirty="0"/>
              <a:t>Article 30a, amputé de l’alinéa 3</a:t>
            </a:r>
          </a:p>
        </p:txBody>
      </p:sp>
    </p:spTree>
    <p:extLst>
      <p:ext uri="{BB962C8B-B14F-4D97-AF65-F5344CB8AC3E}">
        <p14:creationId xmlns:p14="http://schemas.microsoft.com/office/powerpoint/2010/main" val="989981038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685800"/>
          </a:xfrm>
        </p:spPr>
        <p:txBody>
          <a:bodyPr/>
          <a:lstStyle/>
          <a:p>
            <a:r>
              <a:rPr lang="fr-CH" dirty="0"/>
              <a:t>Article 30a 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040560"/>
          </a:xfrm>
        </p:spPr>
        <p:txBody>
          <a:bodyPr/>
          <a:lstStyle/>
          <a:p>
            <a:r>
              <a:rPr lang="fr-FR" sz="2400" i="1" dirty="0"/>
              <a:t>1 Le </a:t>
            </a:r>
            <a:r>
              <a:rPr lang="fr-FR" sz="2400" b="1" i="1" dirty="0">
                <a:solidFill>
                  <a:srgbClr val="FF0000"/>
                </a:solidFill>
              </a:rPr>
              <a:t>montage</a:t>
            </a:r>
            <a:r>
              <a:rPr lang="fr-FR" sz="2400" i="1" dirty="0"/>
              <a:t> et le </a:t>
            </a:r>
            <a:r>
              <a:rPr lang="fr-FR" sz="2400" b="1" i="1" dirty="0">
                <a:solidFill>
                  <a:srgbClr val="FF0000"/>
                </a:solidFill>
              </a:rPr>
              <a:t>renouvellement</a:t>
            </a:r>
            <a:r>
              <a:rPr lang="fr-FR" sz="2400" i="1" dirty="0">
                <a:solidFill>
                  <a:srgbClr val="FF0000"/>
                </a:solidFill>
              </a:rPr>
              <a:t> </a:t>
            </a:r>
            <a:r>
              <a:rPr lang="fr-FR" sz="2400" i="1" dirty="0"/>
              <a:t>de chauffages </a:t>
            </a:r>
            <a:br>
              <a:rPr lang="fr-FR" sz="2400" i="1" dirty="0"/>
            </a:br>
            <a:r>
              <a:rPr lang="fr-FR" sz="2400" i="1" dirty="0"/>
              <a:t>électriques à résistance pour le </a:t>
            </a:r>
            <a:r>
              <a:rPr lang="fr-FR" sz="2400" b="1" i="1" dirty="0">
                <a:solidFill>
                  <a:srgbClr val="FF0000"/>
                </a:solidFill>
              </a:rPr>
              <a:t>chauffage</a:t>
            </a:r>
            <a:br>
              <a:rPr lang="fr-FR" sz="2400" i="1" dirty="0"/>
            </a:br>
            <a:r>
              <a:rPr lang="fr-FR" sz="2400" i="1" dirty="0"/>
              <a:t>- des bâtiments ;</a:t>
            </a:r>
            <a:br>
              <a:rPr lang="fr-FR" sz="2400" i="1" dirty="0"/>
            </a:br>
            <a:r>
              <a:rPr lang="fr-FR" sz="2400" i="1" dirty="0"/>
              <a:t>- de l'eau chaude sanitaire ;</a:t>
            </a:r>
            <a:br>
              <a:rPr lang="fr-FR" sz="2400" i="1" dirty="0"/>
            </a:br>
            <a:r>
              <a:rPr lang="fr-FR" sz="2400" i="1" dirty="0"/>
              <a:t>- des terrasses et endroits ouverts ;</a:t>
            </a:r>
            <a:br>
              <a:rPr lang="fr-FR" sz="2400" i="1" dirty="0"/>
            </a:br>
            <a:r>
              <a:rPr lang="fr-FR" sz="2400" b="1" i="1" dirty="0">
                <a:solidFill>
                  <a:srgbClr val="FF0000"/>
                </a:solidFill>
              </a:rPr>
              <a:t>est interdit</a:t>
            </a:r>
            <a:r>
              <a:rPr lang="fr-FR" sz="2400" i="1" dirty="0"/>
              <a:t>.</a:t>
            </a:r>
          </a:p>
          <a:p>
            <a:r>
              <a:rPr lang="fr-FR" sz="2400" i="1" dirty="0"/>
              <a:t>2 Des </a:t>
            </a:r>
            <a:r>
              <a:rPr lang="fr-FR" sz="2400" b="1" i="1" dirty="0">
                <a:solidFill>
                  <a:srgbClr val="FF0000"/>
                </a:solidFill>
              </a:rPr>
              <a:t>autorisations exceptionnelles </a:t>
            </a:r>
            <a:r>
              <a:rPr lang="fr-FR" sz="2400" i="1" dirty="0"/>
              <a:t>pour le chauffage des bâtiments et la production d’eau chaude sanitaire sont définies dans le règlement. Elles ne peuvent être octroyées que:</a:t>
            </a:r>
            <a:br>
              <a:rPr lang="fr-FR" sz="2400" i="1" dirty="0"/>
            </a:br>
            <a:r>
              <a:rPr lang="fr-FR" sz="2400" i="1" dirty="0"/>
              <a:t>- pour des installations provisoires ;</a:t>
            </a:r>
            <a:br>
              <a:rPr lang="fr-FR" sz="2400" i="1" dirty="0"/>
            </a:br>
            <a:r>
              <a:rPr lang="fr-FR" sz="2400" i="1" dirty="0"/>
              <a:t>- pour des chauffages de secours ;</a:t>
            </a:r>
            <a:br>
              <a:rPr lang="fr-FR" sz="2400" i="1" dirty="0"/>
            </a:br>
            <a:r>
              <a:rPr lang="fr-FR" sz="2400" i="1" dirty="0"/>
              <a:t>- lorsque le recours à un autre système de chauffage est</a:t>
            </a:r>
            <a:br>
              <a:rPr lang="fr-FR" sz="2400" i="1" dirty="0"/>
            </a:br>
            <a:r>
              <a:rPr lang="fr-FR" sz="2400" i="1" dirty="0"/>
              <a:t>  </a:t>
            </a:r>
            <a:r>
              <a:rPr lang="fr-FR" sz="2400" b="1" i="1" dirty="0">
                <a:solidFill>
                  <a:srgbClr val="FF0000"/>
                </a:solidFill>
              </a:rPr>
              <a:t>impossible ou disproportionné</a:t>
            </a:r>
            <a:r>
              <a:rPr lang="fr-FR" sz="2400" i="1" dirty="0"/>
              <a:t>.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685800"/>
          </a:xfrm>
        </p:spPr>
        <p:txBody>
          <a:bodyPr/>
          <a:lstStyle/>
          <a:p>
            <a:r>
              <a:rPr lang="fr-CH" dirty="0"/>
              <a:t>Article 30a 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3456384"/>
          </a:xfrm>
        </p:spPr>
        <p:txBody>
          <a:bodyPr/>
          <a:lstStyle/>
          <a:p>
            <a:r>
              <a:rPr lang="fr-CH" sz="2400" i="1" dirty="0">
                <a:solidFill>
                  <a:schemeClr val="accent1">
                    <a:lumMod val="75000"/>
                  </a:schemeClr>
                </a:solidFill>
              </a:rPr>
              <a:t>3 Alinéa supprimé par le Grand Conseil, pour éviter le référendum annoncé par Choc électrique</a:t>
            </a:r>
          </a:p>
          <a:p>
            <a:endParaRPr lang="fr-CH" sz="2400" dirty="0"/>
          </a:p>
          <a:p>
            <a:r>
              <a:rPr lang="fr-FR" sz="2400" i="1" dirty="0"/>
              <a:t>4</a:t>
            </a:r>
            <a:r>
              <a:rPr lang="fr-FR" sz="2400" dirty="0"/>
              <a:t> </a:t>
            </a:r>
            <a:r>
              <a:rPr lang="fr-FR" sz="2400" i="1" dirty="0"/>
              <a:t>Le Conseil d’Etat peut accorder des </a:t>
            </a:r>
            <a:r>
              <a:rPr lang="fr-FR" sz="2400" b="1" i="1" dirty="0">
                <a:solidFill>
                  <a:srgbClr val="FF0000"/>
                </a:solidFill>
              </a:rPr>
              <a:t>subventions</a:t>
            </a:r>
            <a:r>
              <a:rPr lang="fr-FR" sz="2400" i="1" dirty="0"/>
              <a:t> pour le remplacement des chauffages électriques fixes lorsque le nouveau vecteur énergétique est basé sur une </a:t>
            </a:r>
            <a:r>
              <a:rPr lang="fr-FR" sz="2400" b="1" i="1" dirty="0">
                <a:solidFill>
                  <a:srgbClr val="FF0000"/>
                </a:solidFill>
              </a:rPr>
              <a:t>énergie renouvelable</a:t>
            </a:r>
          </a:p>
          <a:p>
            <a:endParaRPr lang="fr-CH" sz="2400" i="1" dirty="0"/>
          </a:p>
          <a:p>
            <a:endParaRPr lang="fr-FR" dirty="0"/>
          </a:p>
          <a:p>
            <a:endParaRPr lang="fr-FR" sz="2400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685800"/>
          </a:xfrm>
        </p:spPr>
        <p:txBody>
          <a:bodyPr/>
          <a:lstStyle/>
          <a:p>
            <a:r>
              <a:rPr lang="fr-FR" dirty="0"/>
              <a:t>Opinion 24H - octobre 2013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" y="1340767"/>
            <a:ext cx="3037459" cy="51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90" y="1988840"/>
            <a:ext cx="6047710" cy="38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34434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056784" cy="685800"/>
          </a:xfrm>
        </p:spPr>
        <p:txBody>
          <a:bodyPr/>
          <a:lstStyle/>
          <a:p>
            <a:r>
              <a:rPr lang="fr-CH" dirty="0" err="1"/>
              <a:t>Init</a:t>
            </a:r>
            <a:r>
              <a:rPr lang="fr-CH" dirty="0"/>
              <a:t>. Pidoux 4 février 2014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b="1" dirty="0"/>
              <a:t>13 juin 2014 </a:t>
            </a:r>
            <a:r>
              <a:rPr lang="fr-CH" dirty="0"/>
              <a:t>: Séance de commission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b="1" dirty="0"/>
              <a:t>28 octobre 2014 : </a:t>
            </a:r>
            <a:r>
              <a:rPr lang="fr-CH" dirty="0"/>
              <a:t>Prise en considération de l’initiative, assortie </a:t>
            </a:r>
            <a:br>
              <a:rPr lang="fr-CH" dirty="0"/>
            </a:br>
            <a:r>
              <a:rPr lang="fr-CH" dirty="0"/>
              <a:t>d’un vœu :</a:t>
            </a:r>
            <a:br>
              <a:rPr lang="fr-CH" dirty="0"/>
            </a:br>
            <a:r>
              <a:rPr lang="fr-CH" dirty="0"/>
              <a:t>« </a:t>
            </a:r>
            <a:r>
              <a:rPr lang="fr-CH" i="1" dirty="0"/>
              <a:t>la commission </a:t>
            </a:r>
            <a:br>
              <a:rPr lang="fr-CH" i="1" dirty="0"/>
            </a:br>
            <a:r>
              <a:rPr lang="fr-CH" i="1" dirty="0"/>
              <a:t>souhaite que le </a:t>
            </a:r>
            <a:br>
              <a:rPr lang="fr-CH" i="1" dirty="0"/>
            </a:br>
            <a:r>
              <a:rPr lang="fr-CH" i="1" dirty="0"/>
              <a:t>Conseil d’Etat </a:t>
            </a:r>
            <a:br>
              <a:rPr lang="fr-CH" i="1" dirty="0"/>
            </a:br>
            <a:r>
              <a:rPr lang="fr-CH" i="1" dirty="0"/>
              <a:t>présente un </a:t>
            </a:r>
            <a:br>
              <a:rPr lang="fr-CH" i="1" dirty="0"/>
            </a:br>
            <a:r>
              <a:rPr lang="fr-CH" i="1" dirty="0"/>
              <a:t>contre-projet </a:t>
            </a:r>
            <a:r>
              <a:rPr lang="fr-CH" dirty="0"/>
              <a:t>». </a:t>
            </a:r>
            <a:br>
              <a:rPr lang="fr-CH" dirty="0"/>
            </a:br>
            <a:endParaRPr lang="fr-CH" b="1" dirty="0"/>
          </a:p>
        </p:txBody>
      </p:sp>
      <p:pic>
        <p:nvPicPr>
          <p:cNvPr id="4" name="Image 3" descr="24H_29oct14.JP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4"/>
            <a:ext cx="4032448" cy="43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6638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modediah.pp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odediah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diah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diah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t:\secr1\mrcorr\modediah.ppt</Template>
  <TotalTime>2064</TotalTime>
  <Pages>32</Pages>
  <Words>469</Words>
  <Application>Microsoft Office PowerPoint</Application>
  <PresentationFormat>Affichage à l'écran (4:3)</PresentationFormat>
  <Paragraphs>68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modediah.ppt</vt:lpstr>
      <vt:lpstr>Interdiction des chauffages électriques ?   Contexte politique vaudois  AG - Samedi 11 juin 2016, Gland</vt:lpstr>
      <vt:lpstr>Origine : Fukushima</vt:lpstr>
      <vt:lpstr>Présentation PowerPoint</vt:lpstr>
      <vt:lpstr>Politique cantonale</vt:lpstr>
      <vt:lpstr>Mobilisation 2012 - 2013</vt:lpstr>
      <vt:lpstr>Article 30a LVLEne</vt:lpstr>
      <vt:lpstr>Article 30a LVLEne</vt:lpstr>
      <vt:lpstr>Opinion 24H - octobre 2013</vt:lpstr>
      <vt:lpstr>Init. Pidoux 4 février 2014</vt:lpstr>
      <vt:lpstr>Nouvel al. 3 à l’art. 30a</vt:lpstr>
      <vt:lpstr>Point de situation 2016</vt:lpstr>
      <vt:lpstr>Propositions à discuter</vt:lpstr>
      <vt:lpstr>Remarques de Choc</vt:lpstr>
      <vt:lpstr>Nous avons besoin d’aide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SwissFirms - Présentation générale</dc:title>
  <dc:creator>G.P. Bolay</dc:creator>
  <cp:lastModifiedBy>Jean-Pierre Mérot</cp:lastModifiedBy>
  <cp:revision>197</cp:revision>
  <cp:lastPrinted>1999-11-16T08:24:30Z</cp:lastPrinted>
  <dcterms:created xsi:type="dcterms:W3CDTF">1998-09-24T12:46:24Z</dcterms:created>
  <dcterms:modified xsi:type="dcterms:W3CDTF">2016-06-12T16:48:47Z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info@swissfirms.ch</vt:lpwstr>
  </property>
  <property fmtid="{D5CDD505-2E9C-101B-9397-08002B2CF9AE}" pid="8" name="HomePage">
    <vt:lpwstr>http://www.swissfirms.ch</vt:lpwstr>
  </property>
  <property fmtid="{D5CDD505-2E9C-101B-9397-08002B2CF9AE}" pid="9" name="Other">
    <vt:lpwstr>Présentation générale de SWISSFIRMS aux membres CCI (démonstration générale)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C:\SiteWeb\gfu\fr\fr_doc\Aide\Present</vt:lpwstr>
  </property>
</Properties>
</file>