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304" r:id="rId1"/>
  </p:sldMasterIdLst>
  <p:notesMasterIdLst>
    <p:notesMasterId r:id="rId29"/>
  </p:notesMasterIdLst>
  <p:handoutMasterIdLst>
    <p:handoutMasterId r:id="rId30"/>
  </p:handoutMasterIdLst>
  <p:sldIdLst>
    <p:sldId id="295" r:id="rId2"/>
    <p:sldId id="304" r:id="rId3"/>
    <p:sldId id="320" r:id="rId4"/>
    <p:sldId id="321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23" r:id="rId14"/>
    <p:sldId id="331" r:id="rId15"/>
    <p:sldId id="325" r:id="rId16"/>
    <p:sldId id="326" r:id="rId17"/>
    <p:sldId id="327" r:id="rId18"/>
    <p:sldId id="332" r:id="rId19"/>
    <p:sldId id="330" r:id="rId20"/>
    <p:sldId id="324" r:id="rId21"/>
    <p:sldId id="319" r:id="rId22"/>
    <p:sldId id="298" r:id="rId23"/>
    <p:sldId id="299" r:id="rId24"/>
    <p:sldId id="300" r:id="rId25"/>
    <p:sldId id="305" r:id="rId26"/>
    <p:sldId id="309" r:id="rId27"/>
    <p:sldId id="307" r:id="rId2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94" autoAdjust="0"/>
  </p:normalViewPr>
  <p:slideViewPr>
    <p:cSldViewPr snapToGrid="0" snapToObjects="1">
      <p:cViewPr varScale="1">
        <p:scale>
          <a:sx n="136" d="100"/>
          <a:sy n="136" d="100"/>
        </p:scale>
        <p:origin x="-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52779-031E-3A40-BC6D-8B64B34E1B42}" type="datetimeFigureOut">
              <a:rPr lang="fr-FR" smtClean="0"/>
              <a:t>10.06.15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DC845-0047-8C46-AB86-5CC2A7695D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5360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AFEAE-98E9-B643-AFF3-D0C8281D5A0E}" type="datetimeFigureOut">
              <a:rPr lang="fr-FR" smtClean="0"/>
              <a:t>10.06.15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CAD62-598D-B141-BDF9-81681C5F52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2124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5430-65BB-7D48-998B-592A29FF32FC}" type="datetime1">
              <a:rPr lang="fr-CH" smtClean="0"/>
              <a:t>10.06.15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pic>
        <p:nvPicPr>
          <p:cNvPr id="8" name="Image 1" descr="logoSCDI_rv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5761038"/>
            <a:ext cx="2563813" cy="86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C6AE-04AF-7646-8481-79C6C082C8A7}" type="datetime1">
              <a:rPr lang="fr-CH" smtClean="0"/>
              <a:t>10.06.15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237B-532C-BF47-B900-FF34DAAB1B3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5A79-B9F6-864F-A7DC-04C078DB32C9}" type="datetime1">
              <a:rPr lang="fr-CH" smtClean="0"/>
              <a:t>10.06.15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237B-532C-BF47-B900-FF34DAAB1B3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C1E7-9B76-754B-8CDB-FB83D725ECC3}" type="datetime1">
              <a:rPr lang="fr-CH" smtClean="0"/>
              <a:t>10.06.15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237B-532C-BF47-B900-FF34DAAB1B33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C16F-4FED-3B4E-80F1-DFBA205B28E4}" type="datetime1">
              <a:rPr lang="fr-CH" smtClean="0"/>
              <a:t>10.06.15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F673-77B0-3445-A3E9-69B90C7A2710}" type="datetime1">
              <a:rPr lang="fr-CH" smtClean="0"/>
              <a:t>10.06.15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237B-532C-BF47-B900-FF34DAAB1B3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4629-03AD-6D49-AD8C-CB96162815C6}" type="datetime1">
              <a:rPr lang="fr-CH" smtClean="0"/>
              <a:t>10.06.15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237B-532C-BF47-B900-FF34DAAB1B3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0319-D38D-174C-944D-865A6FEB405A}" type="datetime1">
              <a:rPr lang="fr-CH" smtClean="0"/>
              <a:t>10.06.15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237B-532C-BF47-B900-FF34DAAB1B3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0961-2A21-C149-9ECC-2953547CED31}" type="datetime1">
              <a:rPr lang="fr-CH" smtClean="0"/>
              <a:t>10.06.15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237B-532C-BF47-B900-FF34DAAB1B3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1330-8006-EB43-ABE8-CFE252FA6A3A}" type="datetime1">
              <a:rPr lang="fr-CH" smtClean="0"/>
              <a:t>10.06.15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237B-532C-BF47-B900-FF34DAAB1B3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7DAC-9EAF-F447-BE8C-AA00E1406FF1}" type="datetime1">
              <a:rPr lang="fr-CH" smtClean="0"/>
              <a:t>10.06.15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237B-532C-BF47-B900-FF34DAAB1B3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F70ACE5-2ECD-7447-B017-5F27841EC2FE}" type="datetime1">
              <a:rPr lang="fr-CH" smtClean="0"/>
              <a:t>10.06.15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8" name="Image 1" descr="logoSCDI_rvb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9283"/>
            <a:ext cx="2563813" cy="86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237B-532C-BF47-B900-FF34DAAB1B33}" type="slidenum">
              <a:rPr lang="fr-FR" smtClean="0"/>
              <a:t>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93378" y="118685"/>
            <a:ext cx="886153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fr-CH" sz="3600" b="1" dirty="0" smtClean="0">
                <a:latin typeface="Arial"/>
                <a:cs typeface="Arial"/>
              </a:rPr>
              <a:t>Solaire photovoltaïque résidentiel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434" y="984616"/>
            <a:ext cx="2974476" cy="219450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69" y="984617"/>
            <a:ext cx="2931072" cy="216248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69" y="3360471"/>
            <a:ext cx="2927500" cy="215984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0593" y="984617"/>
            <a:ext cx="2468817" cy="219450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5085" y="3360471"/>
            <a:ext cx="2429825" cy="21598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0593" y="3360471"/>
            <a:ext cx="2927499" cy="215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11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237B-532C-BF47-B900-FF34DAAB1B33}" type="slidenum">
              <a:rPr lang="fr-FR" smtClean="0"/>
              <a:t>10</a:t>
            </a:fld>
            <a:endParaRPr lang="fr-FR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075278"/>
              </p:ext>
            </p:extLst>
          </p:nvPr>
        </p:nvGraphicFramePr>
        <p:xfrm>
          <a:off x="199463" y="795572"/>
          <a:ext cx="8772178" cy="414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6089"/>
                <a:gridCol w="438608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Arial"/>
                          <a:cs typeface="Arial"/>
                        </a:rPr>
                        <a:t>AVANTAGES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Arial"/>
                          <a:cs typeface="Arial"/>
                        </a:rPr>
                        <a:t>COMMENTAIRES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"/>
                          <a:cs typeface="Arial"/>
                        </a:rPr>
                        <a:t>Rendement</a:t>
                      </a:r>
                      <a:r>
                        <a:rPr lang="fr-FR" sz="1200" b="1" baseline="0" dirty="0" smtClean="0">
                          <a:latin typeface="Arial"/>
                          <a:cs typeface="Arial"/>
                        </a:rPr>
                        <a:t> financier intéressant</a:t>
                      </a:r>
                      <a:endParaRPr lang="fr-FR" sz="1200" b="1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Arial"/>
                          <a:cs typeface="Arial"/>
                        </a:rPr>
                        <a:t>Amortissement</a:t>
                      </a:r>
                      <a:r>
                        <a:rPr lang="fr-FR" sz="1200" baseline="0" dirty="0" smtClean="0">
                          <a:latin typeface="Arial"/>
                          <a:cs typeface="Arial"/>
                        </a:rPr>
                        <a:t> moyen entre 8 et 12 ans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Arial"/>
                          <a:cs typeface="Arial"/>
                        </a:rPr>
                        <a:t>Placement financier judicieux et sûr</a:t>
                      </a:r>
                      <a:endParaRPr lang="fr-FR" sz="1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Arial"/>
                          <a:cs typeface="Arial"/>
                        </a:rPr>
                        <a:t>Taux d’intérêts très bas, incertitudes monétaires et bancaires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Arial"/>
                          <a:cs typeface="Arial"/>
                        </a:rPr>
                        <a:t>Plus-value </a:t>
                      </a:r>
                      <a:r>
                        <a:rPr lang="fr-FR" sz="1200" dirty="0" smtClean="0">
                          <a:latin typeface="Arial"/>
                          <a:cs typeface="Arial"/>
                        </a:rPr>
                        <a:t>sur la</a:t>
                      </a:r>
                      <a:r>
                        <a:rPr lang="fr-FR" sz="1200" baseline="0" dirty="0" smtClean="0">
                          <a:latin typeface="Arial"/>
                          <a:cs typeface="Arial"/>
                        </a:rPr>
                        <a:t> maison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Arial"/>
                          <a:cs typeface="Arial"/>
                        </a:rPr>
                        <a:t>En particulier s’il y a du chauffage électrique</a:t>
                      </a:r>
                      <a:r>
                        <a:rPr lang="fr-FR" sz="1200" baseline="0" dirty="0" smtClean="0">
                          <a:latin typeface="Arial"/>
                          <a:cs typeface="Arial"/>
                        </a:rPr>
                        <a:t> ;-)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Arial"/>
                          <a:cs typeface="Arial"/>
                        </a:rPr>
                        <a:t>Idéal dans</a:t>
                      </a:r>
                      <a:r>
                        <a:rPr lang="fr-FR" sz="1200" baseline="0" dirty="0" smtClean="0">
                          <a:latin typeface="Arial"/>
                          <a:cs typeface="Arial"/>
                        </a:rPr>
                        <a:t> les </a:t>
                      </a:r>
                      <a:r>
                        <a:rPr lang="fr-FR" sz="1200" b="1" baseline="0" dirty="0" smtClean="0">
                          <a:latin typeface="Arial"/>
                          <a:cs typeface="Arial"/>
                        </a:rPr>
                        <a:t>bâtiments consommant beaucoup d’électricité </a:t>
                      </a:r>
                      <a:r>
                        <a:rPr lang="fr-FR" sz="1200" b="0" baseline="0" dirty="0" smtClean="0">
                          <a:latin typeface="Arial"/>
                          <a:cs typeface="Arial"/>
                        </a:rPr>
                        <a:t>: </a:t>
                      </a:r>
                      <a:r>
                        <a:rPr lang="fr-FR" sz="1200" baseline="0" dirty="0" smtClean="0">
                          <a:latin typeface="Arial"/>
                          <a:cs typeface="Arial"/>
                        </a:rPr>
                        <a:t>chauffage électrique, PAC, voiture électrique,…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Arial"/>
                          <a:cs typeface="Arial"/>
                        </a:rPr>
                        <a:t>Le</a:t>
                      </a:r>
                      <a:r>
                        <a:rPr lang="fr-FR" sz="1200" baseline="0" dirty="0" smtClean="0">
                          <a:latin typeface="Arial"/>
                          <a:cs typeface="Arial"/>
                        </a:rPr>
                        <a:t> taux d</a:t>
                      </a:r>
                      <a:r>
                        <a:rPr lang="fr-FR" sz="1200" dirty="0" smtClean="0">
                          <a:latin typeface="Arial"/>
                          <a:cs typeface="Arial"/>
                        </a:rPr>
                        <a:t>’autoconsommation est meilleur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Arial"/>
                          <a:cs typeface="Arial"/>
                        </a:rPr>
                        <a:t>Travaux non invasifs et courts</a:t>
                      </a:r>
                      <a:endParaRPr lang="fr-FR" sz="1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Arial"/>
                          <a:cs typeface="Arial"/>
                        </a:rPr>
                        <a:t>2 à 3 jours</a:t>
                      </a:r>
                      <a:r>
                        <a:rPr lang="fr-FR" sz="1200" baseline="0" dirty="0" smtClean="0">
                          <a:latin typeface="Arial"/>
                          <a:cs typeface="Arial"/>
                        </a:rPr>
                        <a:t> de travaux en extérieur principalement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Arial"/>
                          <a:cs typeface="Arial"/>
                        </a:rPr>
                        <a:t>Longue durée de vie</a:t>
                      </a:r>
                      <a:r>
                        <a:rPr lang="fr-FR" sz="1200" dirty="0" smtClean="0">
                          <a:latin typeface="Arial"/>
                          <a:cs typeface="Arial"/>
                        </a:rPr>
                        <a:t>, peu d’entretien</a:t>
                      </a:r>
                    </a:p>
                    <a:p>
                      <a:endParaRPr lang="fr-FR" sz="1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Arial"/>
                          <a:cs typeface="Arial"/>
                        </a:rPr>
                        <a:t>Ecologie</a:t>
                      </a:r>
                      <a:endParaRPr lang="fr-FR" sz="1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Arial"/>
                          <a:cs typeface="Arial"/>
                        </a:rPr>
                        <a:t>La</a:t>
                      </a:r>
                      <a:r>
                        <a:rPr lang="fr-FR" sz="1200" baseline="0" dirty="0" smtClean="0">
                          <a:latin typeface="Arial"/>
                          <a:cs typeface="Arial"/>
                        </a:rPr>
                        <a:t> production solaire d’un panneau durant 3 ans compense son énergie grise (production et démantèlement)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Arial"/>
                          <a:cs typeface="Arial"/>
                        </a:rPr>
                        <a:t>L’électricité est</a:t>
                      </a:r>
                      <a:r>
                        <a:rPr lang="fr-FR" sz="12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baseline="0" dirty="0" smtClean="0">
                          <a:latin typeface="Arial"/>
                          <a:cs typeface="Arial"/>
                        </a:rPr>
                        <a:t>universelle</a:t>
                      </a:r>
                      <a:r>
                        <a:rPr lang="fr-FR" sz="1200" baseline="0" dirty="0" smtClean="0">
                          <a:latin typeface="Arial"/>
                          <a:cs typeface="Arial"/>
                        </a:rPr>
                        <a:t> !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 smtClean="0">
                          <a:latin typeface="Arial"/>
                          <a:cs typeface="Arial"/>
                        </a:rPr>
                        <a:t>La production solaire alimente aussi bien la machine à café, la TV, la PAC et bientôt votre voiture électrique !</a:t>
                      </a:r>
                      <a:endParaRPr lang="fr-FR" sz="1200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Arial"/>
                          <a:cs typeface="Arial"/>
                        </a:rPr>
                        <a:t>Le</a:t>
                      </a:r>
                      <a:r>
                        <a:rPr lang="fr-FR" sz="12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baseline="0" dirty="0" smtClean="0">
                          <a:latin typeface="Arial"/>
                          <a:cs typeface="Arial"/>
                        </a:rPr>
                        <a:t>franc fort </a:t>
                      </a:r>
                      <a:r>
                        <a:rPr lang="fr-FR" sz="1200" baseline="0" dirty="0" smtClean="0">
                          <a:latin typeface="Arial"/>
                          <a:cs typeface="Arial"/>
                        </a:rPr>
                        <a:t>rend l’investissement très intéressant pour les propriétaires suisses ! Profitez-en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 smtClean="0">
                          <a:latin typeface="Arial"/>
                          <a:cs typeface="Arial"/>
                        </a:rPr>
                        <a:t>Les prix ont baissé de 10 à 15% depuis février 2015</a:t>
                      </a:r>
                      <a:endParaRPr lang="fr-FR" sz="1200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751678" y="6310382"/>
            <a:ext cx="1467406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fr-CH" dirty="0">
                <a:latin typeface="Arial"/>
                <a:cs typeface="Arial"/>
              </a:rPr>
              <a:t>www.scdi.ch</a:t>
            </a:r>
          </a:p>
        </p:txBody>
      </p:sp>
    </p:spTree>
    <p:extLst>
      <p:ext uri="{BB962C8B-B14F-4D97-AF65-F5344CB8AC3E}">
        <p14:creationId xmlns:p14="http://schemas.microsoft.com/office/powerpoint/2010/main" val="3877863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465" y="289085"/>
            <a:ext cx="8772177" cy="472916"/>
          </a:xfrm>
        </p:spPr>
        <p:txBody>
          <a:bodyPr/>
          <a:lstStyle/>
          <a:p>
            <a:r>
              <a:rPr lang="fr-FR" sz="2800" dirty="0" smtClean="0">
                <a:latin typeface="Arial"/>
                <a:ea typeface="ＭＳ Ｐゴシック" charset="0"/>
                <a:cs typeface="Arial"/>
              </a:rPr>
              <a:t>TENDANCES ACTUELLES</a:t>
            </a:r>
            <a:endParaRPr lang="fr-FR" sz="2800" dirty="0">
              <a:latin typeface="Arial"/>
              <a:cs typeface="Arial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237B-532C-BF47-B900-FF34DAAB1B33}" type="slidenum">
              <a:rPr lang="fr-FR" smtClean="0"/>
              <a:t>11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83505" y="762001"/>
            <a:ext cx="8465975" cy="1984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10000"/>
              </a:lnSpc>
              <a:buFontTx/>
              <a:buChar char="-"/>
            </a:pPr>
            <a:r>
              <a:rPr lang="fr-CH" sz="1400" dirty="0" smtClean="0">
                <a:latin typeface="Arial"/>
                <a:cs typeface="Arial"/>
              </a:rPr>
              <a:t>Amélioration continue des </a:t>
            </a:r>
            <a:r>
              <a:rPr lang="fr-CH" sz="1400" b="1" dirty="0" smtClean="0">
                <a:latin typeface="Arial"/>
                <a:cs typeface="Arial"/>
              </a:rPr>
              <a:t>performances</a:t>
            </a:r>
            <a:r>
              <a:rPr lang="fr-CH" sz="1400" dirty="0" smtClean="0">
                <a:latin typeface="Arial"/>
                <a:cs typeface="Arial"/>
              </a:rPr>
              <a:t> des panneaux solaires.</a:t>
            </a:r>
          </a:p>
          <a:p>
            <a:pPr lvl="0">
              <a:lnSpc>
                <a:spcPct val="110000"/>
              </a:lnSpc>
            </a:pPr>
            <a:endParaRPr lang="fr-CH" sz="1400" dirty="0" smtClean="0">
              <a:latin typeface="Arial"/>
              <a:cs typeface="Arial"/>
            </a:endParaRPr>
          </a:p>
          <a:p>
            <a:pPr marL="285750" lvl="0" indent="-285750">
              <a:lnSpc>
                <a:spcPct val="110000"/>
              </a:lnSpc>
              <a:buFontTx/>
              <a:buChar char="-"/>
            </a:pPr>
            <a:r>
              <a:rPr lang="fr-CH" sz="1400" b="1" dirty="0" smtClean="0">
                <a:latin typeface="Arial"/>
                <a:cs typeface="Arial"/>
              </a:rPr>
              <a:t>Stabilisation des prix</a:t>
            </a:r>
            <a:r>
              <a:rPr lang="fr-CH" sz="1400" dirty="0" smtClean="0">
                <a:latin typeface="Arial"/>
                <a:cs typeface="Arial"/>
              </a:rPr>
              <a:t>. Les baisses de prix depuis février 2015 sont dues aux effets de change.</a:t>
            </a:r>
          </a:p>
          <a:p>
            <a:pPr marL="285750" lvl="0" indent="-285750">
              <a:lnSpc>
                <a:spcPct val="110000"/>
              </a:lnSpc>
              <a:buFontTx/>
              <a:buChar char="-"/>
            </a:pPr>
            <a:endParaRPr lang="fr-CH" sz="1400" dirty="0" smtClean="0">
              <a:latin typeface="Arial"/>
              <a:cs typeface="Arial"/>
            </a:endParaRPr>
          </a:p>
          <a:p>
            <a:pPr marL="285750" lvl="0" indent="-285750">
              <a:lnSpc>
                <a:spcPct val="110000"/>
              </a:lnSpc>
              <a:buFontTx/>
              <a:buChar char="-"/>
            </a:pPr>
            <a:r>
              <a:rPr lang="fr-CH" sz="1400" b="1" dirty="0" smtClean="0">
                <a:latin typeface="Arial"/>
                <a:cs typeface="Arial"/>
              </a:rPr>
              <a:t>Communication</a:t>
            </a:r>
            <a:r>
              <a:rPr lang="fr-CH" sz="1400" dirty="0" smtClean="0">
                <a:latin typeface="Arial"/>
                <a:cs typeface="Arial"/>
              </a:rPr>
              <a:t> entre l’onduleur et les appareils électriques tels que :</a:t>
            </a:r>
          </a:p>
          <a:p>
            <a:pPr marL="742950" lvl="1" indent="-285750">
              <a:lnSpc>
                <a:spcPct val="110000"/>
              </a:lnSpc>
              <a:buFontTx/>
              <a:buChar char="-"/>
            </a:pPr>
            <a:r>
              <a:rPr lang="fr-CH" sz="1400" b="1" dirty="0" smtClean="0">
                <a:latin typeface="Arial"/>
                <a:cs typeface="Arial"/>
              </a:rPr>
              <a:t>Chauffe-eau PAC </a:t>
            </a:r>
            <a:r>
              <a:rPr lang="fr-CH" sz="1400" dirty="0" smtClean="0">
                <a:latin typeface="Arial"/>
                <a:cs typeface="Arial"/>
              </a:rPr>
              <a:t>: chauffage de l’eau lorsqu’il y a un surplus de production solaire.</a:t>
            </a:r>
          </a:p>
          <a:p>
            <a:pPr marL="742950" lvl="1" indent="-285750">
              <a:lnSpc>
                <a:spcPct val="110000"/>
              </a:lnSpc>
              <a:buFontTx/>
              <a:buChar char="-"/>
            </a:pPr>
            <a:r>
              <a:rPr lang="fr-CH" sz="1400" b="1" dirty="0" smtClean="0">
                <a:latin typeface="Arial"/>
                <a:cs typeface="Arial"/>
              </a:rPr>
              <a:t>Radiateurs électriques ou pompe à chaleur </a:t>
            </a:r>
            <a:r>
              <a:rPr lang="fr-CH" sz="1400" dirty="0" smtClean="0">
                <a:latin typeface="Arial"/>
                <a:cs typeface="Arial"/>
              </a:rPr>
              <a:t>(abaissements, …)</a:t>
            </a:r>
          </a:p>
          <a:p>
            <a:pPr marL="742950" lvl="1" indent="-285750">
              <a:lnSpc>
                <a:spcPct val="110000"/>
              </a:lnSpc>
              <a:buFontTx/>
              <a:buChar char="-"/>
            </a:pPr>
            <a:r>
              <a:rPr lang="fr-CH" sz="1400" b="1" dirty="0" smtClean="0">
                <a:latin typeface="Arial"/>
                <a:cs typeface="Arial"/>
              </a:rPr>
              <a:t>Lave-vaisselle, lave-linge</a:t>
            </a:r>
            <a:r>
              <a:rPr lang="fr-CH" sz="1400" dirty="0" smtClean="0">
                <a:latin typeface="Arial"/>
                <a:cs typeface="Arial"/>
              </a:rPr>
              <a:t>, etc.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33" y="3074818"/>
            <a:ext cx="2239939" cy="241868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896" y="2974170"/>
            <a:ext cx="1764721" cy="258752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110" y="3706829"/>
            <a:ext cx="2740739" cy="107231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14233" y="5598540"/>
            <a:ext cx="1612061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fr-CH" sz="1400" dirty="0" smtClean="0">
                <a:latin typeface="Arial"/>
                <a:cs typeface="Arial"/>
              </a:rPr>
              <a:t>Chauffe-eau PAC</a:t>
            </a:r>
            <a:endParaRPr lang="fr-CH" sz="1400" dirty="0">
              <a:latin typeface="Arial"/>
              <a:cs typeface="Aria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92896" y="5561692"/>
            <a:ext cx="4888953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fr-CH" sz="1400" dirty="0" smtClean="0">
                <a:latin typeface="Arial"/>
                <a:cs typeface="Arial"/>
              </a:rPr>
              <a:t>Radiateur rayonnant av. thermostat programmable</a:t>
            </a:r>
            <a:endParaRPr lang="fr-CH" sz="1400" dirty="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51678" y="6310382"/>
            <a:ext cx="1467406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fr-CH" dirty="0">
                <a:latin typeface="Arial"/>
                <a:cs typeface="Arial"/>
              </a:rPr>
              <a:t>www.scdi.ch</a:t>
            </a:r>
          </a:p>
        </p:txBody>
      </p:sp>
    </p:spTree>
    <p:extLst>
      <p:ext uri="{BB962C8B-B14F-4D97-AF65-F5344CB8AC3E}">
        <p14:creationId xmlns:p14="http://schemas.microsoft.com/office/powerpoint/2010/main" val="3893774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228" y="1421478"/>
            <a:ext cx="1263143" cy="221323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465" y="289085"/>
            <a:ext cx="8772177" cy="472916"/>
          </a:xfrm>
        </p:spPr>
        <p:txBody>
          <a:bodyPr/>
          <a:lstStyle/>
          <a:p>
            <a:r>
              <a:rPr lang="fr-FR" sz="2800" dirty="0" smtClean="0">
                <a:latin typeface="Arial"/>
                <a:ea typeface="ＭＳ Ｐゴシック" charset="0"/>
                <a:cs typeface="Arial"/>
              </a:rPr>
              <a:t>Suite : Batterie solaire</a:t>
            </a:r>
            <a:endParaRPr lang="fr-FR" sz="2800" dirty="0">
              <a:latin typeface="Arial"/>
              <a:cs typeface="Arial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237B-532C-BF47-B900-FF34DAAB1B33}" type="slidenum">
              <a:rPr lang="fr-FR" smtClean="0"/>
              <a:t>12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74051" y="3607452"/>
            <a:ext cx="8465975" cy="2695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CH" sz="1400" b="1" dirty="0" smtClean="0">
                <a:latin typeface="Arial"/>
                <a:cs typeface="Arial"/>
              </a:rPr>
              <a:t>La </a:t>
            </a:r>
            <a:r>
              <a:rPr lang="fr-CH" sz="1400" b="1" dirty="0">
                <a:latin typeface="Arial"/>
                <a:cs typeface="Arial"/>
              </a:rPr>
              <a:t>batterie stocke les surplus d’électricité journaliers afin de les restituer durant la soirée</a:t>
            </a:r>
            <a:r>
              <a:rPr lang="fr-CH" sz="1400" b="1" dirty="0" smtClean="0">
                <a:latin typeface="Arial"/>
                <a:cs typeface="Arial"/>
              </a:rPr>
              <a:t>.</a:t>
            </a:r>
          </a:p>
          <a:p>
            <a:pPr marL="742950" lvl="1" indent="-285750">
              <a:lnSpc>
                <a:spcPct val="110000"/>
              </a:lnSpc>
              <a:buFontTx/>
              <a:buChar char="-"/>
            </a:pPr>
            <a:endParaRPr lang="fr-CH" sz="1400" dirty="0" smtClean="0">
              <a:latin typeface="Arial"/>
              <a:cs typeface="Arial"/>
            </a:endParaRPr>
          </a:p>
          <a:p>
            <a:pPr marL="742950" lvl="1" indent="-285750">
              <a:lnSpc>
                <a:spcPct val="110000"/>
              </a:lnSpc>
              <a:buFontTx/>
              <a:buChar char="-"/>
            </a:pPr>
            <a:r>
              <a:rPr lang="fr-CH" sz="1400" dirty="0" smtClean="0">
                <a:latin typeface="Arial"/>
                <a:cs typeface="Arial"/>
              </a:rPr>
              <a:t>Maximisation de l’autoconsommation.</a:t>
            </a:r>
            <a:endParaRPr lang="fr-CH" sz="1400" dirty="0">
              <a:latin typeface="Arial"/>
              <a:cs typeface="Arial"/>
            </a:endParaRPr>
          </a:p>
          <a:p>
            <a:pPr marL="742950" lvl="1" indent="-285750">
              <a:lnSpc>
                <a:spcPct val="110000"/>
              </a:lnSpc>
              <a:buFontTx/>
              <a:buChar char="-"/>
            </a:pPr>
            <a:r>
              <a:rPr lang="fr-CH" sz="1400" dirty="0">
                <a:latin typeface="Arial"/>
                <a:cs typeface="Arial"/>
              </a:rPr>
              <a:t>Lissage des pics de production et des pics de </a:t>
            </a:r>
            <a:r>
              <a:rPr lang="fr-CH" sz="1400" dirty="0" smtClean="0">
                <a:latin typeface="Arial"/>
                <a:cs typeface="Arial"/>
              </a:rPr>
              <a:t>consommation.</a:t>
            </a:r>
          </a:p>
          <a:p>
            <a:pPr marL="742950" lvl="1" indent="-285750">
              <a:lnSpc>
                <a:spcPct val="110000"/>
              </a:lnSpc>
              <a:buFontTx/>
              <a:buChar char="-"/>
            </a:pPr>
            <a:r>
              <a:rPr lang="fr-CH" sz="1400" dirty="0" smtClean="0">
                <a:latin typeface="Arial"/>
                <a:cs typeface="Arial"/>
              </a:rPr>
              <a:t>Ces solutions devraient être commercialisées d’ici 1 à 3 ans.</a:t>
            </a:r>
          </a:p>
          <a:p>
            <a:pPr marL="742950" lvl="1" indent="-285750">
              <a:lnSpc>
                <a:spcPct val="110000"/>
              </a:lnSpc>
              <a:buFontTx/>
              <a:buChar char="-"/>
            </a:pPr>
            <a:r>
              <a:rPr lang="fr-CH" sz="1400" dirty="0" smtClean="0">
                <a:latin typeface="Arial"/>
                <a:cs typeface="Arial"/>
              </a:rPr>
              <a:t>MAIS : la </a:t>
            </a:r>
            <a:r>
              <a:rPr lang="fr-CH" sz="1400" dirty="0">
                <a:latin typeface="Arial"/>
                <a:cs typeface="Arial"/>
              </a:rPr>
              <a:t>Rétribution </a:t>
            </a:r>
            <a:r>
              <a:rPr lang="fr-CH" sz="1400" dirty="0" smtClean="0">
                <a:latin typeface="Arial"/>
                <a:cs typeface="Arial"/>
              </a:rPr>
              <a:t>Unique </a:t>
            </a:r>
            <a:r>
              <a:rPr lang="fr-CH" sz="1400" dirty="0">
                <a:latin typeface="Arial"/>
                <a:cs typeface="Arial"/>
              </a:rPr>
              <a:t>n’en tient pas </a:t>
            </a:r>
            <a:r>
              <a:rPr lang="fr-CH" sz="1400" dirty="0" smtClean="0">
                <a:latin typeface="Arial"/>
                <a:cs typeface="Arial"/>
              </a:rPr>
              <a:t>compte.</a:t>
            </a:r>
            <a:endParaRPr lang="fr-CH" sz="1400" dirty="0">
              <a:latin typeface="Arial"/>
              <a:cs typeface="Arial"/>
            </a:endParaRPr>
          </a:p>
          <a:p>
            <a:pPr marL="742950" lvl="1" indent="-285750">
              <a:lnSpc>
                <a:spcPct val="110000"/>
              </a:lnSpc>
              <a:buFontTx/>
              <a:buChar char="-"/>
            </a:pPr>
            <a:r>
              <a:rPr lang="fr-CH" sz="1400" dirty="0" smtClean="0">
                <a:latin typeface="Arial"/>
                <a:cs typeface="Arial"/>
              </a:rPr>
              <a:t>MAIS : les </a:t>
            </a:r>
            <a:r>
              <a:rPr lang="fr-CH" sz="1400" dirty="0">
                <a:latin typeface="Arial"/>
                <a:cs typeface="Arial"/>
              </a:rPr>
              <a:t>batteries sont </a:t>
            </a:r>
            <a:r>
              <a:rPr lang="fr-CH" sz="1400" dirty="0" smtClean="0">
                <a:latin typeface="Arial"/>
                <a:cs typeface="Arial"/>
              </a:rPr>
              <a:t>polluantes.</a:t>
            </a:r>
          </a:p>
          <a:p>
            <a:pPr marL="742950" lvl="1" indent="-285750">
              <a:lnSpc>
                <a:spcPct val="110000"/>
              </a:lnSpc>
              <a:buFontTx/>
              <a:buChar char="-"/>
            </a:pPr>
            <a:endParaRPr lang="fr-CH" sz="1400" dirty="0" smtClean="0"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fr-CH" sz="1400" dirty="0" smtClean="0">
                <a:latin typeface="Arial"/>
                <a:cs typeface="Arial"/>
              </a:rPr>
              <a:t>Prix actuels : 6’000 CHF à 9’000 CHF -&gt; Financièrement pas intéressant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fr-CH" sz="1400" dirty="0" smtClean="0">
                <a:latin typeface="Arial"/>
                <a:cs typeface="Arial"/>
              </a:rPr>
              <a:t>Prix annoncés par Tesla (v. 10 kWh) : 3’500 USD -&gt; </a:t>
            </a:r>
            <a:r>
              <a:rPr lang="fr-CH" sz="1400" b="1" dirty="0" smtClean="0">
                <a:latin typeface="Arial"/>
                <a:cs typeface="Arial"/>
              </a:rPr>
              <a:t>3’300 CHF </a:t>
            </a:r>
            <a:r>
              <a:rPr lang="fr-CH" sz="1400" dirty="0" smtClean="0">
                <a:latin typeface="Arial"/>
                <a:cs typeface="Arial"/>
              </a:rPr>
              <a:t>-&gt; Cela devient intéressant </a:t>
            </a:r>
            <a:r>
              <a:rPr lang="fr-CH" sz="1400" dirty="0" smtClean="0">
                <a:latin typeface="Arial"/>
                <a:cs typeface="Arial"/>
                <a:sym typeface="Wingdings"/>
              </a:rPr>
              <a:t></a:t>
            </a:r>
            <a:endParaRPr lang="fr-CH" sz="1400" dirty="0" smtClean="0"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buFontTx/>
              <a:buChar char="-"/>
            </a:pPr>
            <a:endParaRPr lang="fr-CH" sz="1400" dirty="0">
              <a:latin typeface="Arial"/>
              <a:cs typeface="Arial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51" y="1002410"/>
            <a:ext cx="3477821" cy="233946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250" y="49878"/>
            <a:ext cx="2705100" cy="1371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678" y="885449"/>
            <a:ext cx="1844522" cy="38043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9628" y="1606159"/>
            <a:ext cx="1865034" cy="13875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51678" y="6310382"/>
            <a:ext cx="1467406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fr-CH" dirty="0">
                <a:latin typeface="Arial"/>
                <a:cs typeface="Arial"/>
              </a:rPr>
              <a:t>www.scdi.ch</a:t>
            </a:r>
          </a:p>
        </p:txBody>
      </p:sp>
    </p:spTree>
    <p:extLst>
      <p:ext uri="{BB962C8B-B14F-4D97-AF65-F5344CB8AC3E}">
        <p14:creationId xmlns:p14="http://schemas.microsoft.com/office/powerpoint/2010/main" val="828860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9668"/>
            <a:ext cx="9144000" cy="472916"/>
          </a:xfrm>
        </p:spPr>
        <p:txBody>
          <a:bodyPr/>
          <a:lstStyle/>
          <a:p>
            <a:pPr algn="ctr"/>
            <a:r>
              <a:rPr lang="fr-FR" sz="2800" dirty="0" smtClean="0">
                <a:latin typeface="Arial"/>
                <a:ea typeface="ＭＳ Ｐゴシック" charset="0"/>
                <a:cs typeface="Arial"/>
              </a:rPr>
              <a:t>QUELQUES REFERENCES</a:t>
            </a:r>
            <a:endParaRPr lang="fr-FR" sz="2800" dirty="0">
              <a:latin typeface="Arial"/>
              <a:cs typeface="Arial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237B-532C-BF47-B900-FF34DAAB1B33}" type="slidenum">
              <a:rPr lang="fr-FR" smtClean="0"/>
              <a:t>13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23" y="1582279"/>
            <a:ext cx="4084248" cy="301326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490" y="1582278"/>
            <a:ext cx="4112261" cy="30339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79044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dirty="0" smtClean="0">
                <a:latin typeface="Arial"/>
                <a:cs typeface="Arial"/>
              </a:rPr>
              <a:t>Grandes centrales : halles industrielles, fermes, etc.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506490" y="4688995"/>
            <a:ext cx="41122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Localité : 1678 Siviriez</a:t>
            </a:r>
          </a:p>
          <a:p>
            <a:pPr algn="ctr"/>
            <a:r>
              <a:rPr lang="fr-FR" dirty="0"/>
              <a:t>Surface : 665.87 m2</a:t>
            </a:r>
          </a:p>
          <a:p>
            <a:pPr algn="ctr"/>
            <a:r>
              <a:rPr lang="fr-FR" dirty="0"/>
              <a:t>Production annuelle : 98'220 kWh</a:t>
            </a:r>
          </a:p>
          <a:p>
            <a:pPr algn="ctr"/>
            <a:r>
              <a:rPr lang="fr-FR" dirty="0"/>
              <a:t>Modules : 392 </a:t>
            </a:r>
            <a:r>
              <a:rPr lang="fr-FR" dirty="0" smtClean="0"/>
              <a:t>modules de 240 </a:t>
            </a:r>
            <a:r>
              <a:rPr lang="fr-FR" dirty="0" err="1" smtClean="0"/>
              <a:t>Wc</a:t>
            </a:r>
            <a:r>
              <a:rPr lang="fr-FR" dirty="0"/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823" y="4669899"/>
            <a:ext cx="4084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Localité : 1720 </a:t>
            </a:r>
            <a:r>
              <a:rPr lang="fr-FR" dirty="0" err="1"/>
              <a:t>Corminboeuf</a:t>
            </a:r>
            <a:endParaRPr lang="fr-FR" dirty="0"/>
          </a:p>
          <a:p>
            <a:pPr algn="ctr"/>
            <a:r>
              <a:rPr lang="fr-FR" dirty="0"/>
              <a:t>Surface : 1'203 m2</a:t>
            </a:r>
          </a:p>
          <a:p>
            <a:pPr algn="ctr"/>
            <a:r>
              <a:rPr lang="fr-FR" dirty="0"/>
              <a:t>Production annuelle : 177'518.25 kWh</a:t>
            </a:r>
          </a:p>
          <a:p>
            <a:pPr algn="ctr"/>
            <a:r>
              <a:rPr lang="fr-FR" dirty="0"/>
              <a:t>Modules : 714 modules </a:t>
            </a:r>
            <a:r>
              <a:rPr lang="fr-FR" dirty="0" smtClean="0"/>
              <a:t>de </a:t>
            </a:r>
            <a:r>
              <a:rPr lang="fr-FR" dirty="0"/>
              <a:t>255 </a:t>
            </a:r>
            <a:r>
              <a:rPr lang="fr-FR" dirty="0" err="1"/>
              <a:t>Wc</a:t>
            </a:r>
            <a:r>
              <a:rPr lang="fr-F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80764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9668"/>
            <a:ext cx="9144000" cy="472916"/>
          </a:xfrm>
        </p:spPr>
        <p:txBody>
          <a:bodyPr/>
          <a:lstStyle/>
          <a:p>
            <a:pPr algn="ctr"/>
            <a:r>
              <a:rPr lang="fr-FR" sz="2800" dirty="0" smtClean="0">
                <a:latin typeface="Arial"/>
                <a:ea typeface="ＭＳ Ｐゴシック" charset="0"/>
                <a:cs typeface="Arial"/>
              </a:rPr>
              <a:t>QUELQUES REFERENCES</a:t>
            </a:r>
            <a:endParaRPr lang="fr-FR" sz="2800" dirty="0">
              <a:latin typeface="Arial"/>
              <a:cs typeface="Arial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237B-532C-BF47-B900-FF34DAAB1B33}" type="slidenum">
              <a:rPr lang="fr-FR" smtClean="0"/>
              <a:t>14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" y="79044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dirty="0" smtClean="0">
                <a:latin typeface="Arial"/>
                <a:cs typeface="Arial"/>
              </a:rPr>
              <a:t>Immeuble de 6 appartements en PPE. Panneaux </a:t>
            </a:r>
            <a:r>
              <a:rPr lang="fr-CH" dirty="0">
                <a:latin typeface="Arial"/>
                <a:cs typeface="Arial"/>
              </a:rPr>
              <a:t>standards, par-dessus la toiture</a:t>
            </a:r>
            <a:r>
              <a:rPr lang="fr-CH" dirty="0" smtClean="0">
                <a:latin typeface="Arial"/>
                <a:cs typeface="Arial"/>
              </a:rPr>
              <a:t>.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00905" y="4595432"/>
            <a:ext cx="4006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Localité : 1678 Siviriez</a:t>
            </a:r>
          </a:p>
          <a:p>
            <a:pPr algn="ctr"/>
            <a:r>
              <a:rPr lang="fr-FR" dirty="0" smtClean="0"/>
              <a:t>Surface </a:t>
            </a:r>
            <a:r>
              <a:rPr lang="fr-FR" dirty="0"/>
              <a:t>: </a:t>
            </a:r>
            <a:r>
              <a:rPr lang="fr-FR" dirty="0" smtClean="0"/>
              <a:t>157 </a:t>
            </a:r>
            <a:r>
              <a:rPr lang="fr-FR" dirty="0"/>
              <a:t>m2</a:t>
            </a:r>
          </a:p>
          <a:p>
            <a:pPr algn="ctr"/>
            <a:r>
              <a:rPr lang="fr-FR" dirty="0"/>
              <a:t>Production annuelle : </a:t>
            </a:r>
            <a:r>
              <a:rPr lang="fr-FR" dirty="0" smtClean="0"/>
              <a:t>26’463 </a:t>
            </a:r>
            <a:r>
              <a:rPr lang="fr-FR" dirty="0"/>
              <a:t>kWh</a:t>
            </a:r>
          </a:p>
          <a:p>
            <a:pPr algn="ctr"/>
            <a:r>
              <a:rPr lang="fr-FR" dirty="0"/>
              <a:t>Modules : </a:t>
            </a:r>
            <a:r>
              <a:rPr lang="fr-FR" dirty="0" smtClean="0"/>
              <a:t>96 </a:t>
            </a:r>
            <a:r>
              <a:rPr lang="fr-FR" dirty="0"/>
              <a:t>modules </a:t>
            </a:r>
            <a:r>
              <a:rPr lang="fr-FR" dirty="0" smtClean="0"/>
              <a:t>de </a:t>
            </a:r>
            <a:r>
              <a:rPr lang="fr-FR" dirty="0"/>
              <a:t>255 </a:t>
            </a:r>
            <a:r>
              <a:rPr lang="fr-FR" dirty="0" err="1"/>
              <a:t>Wc</a:t>
            </a:r>
            <a:r>
              <a:rPr lang="fr-FR" dirty="0"/>
              <a:t>	</a:t>
            </a:r>
          </a:p>
        </p:txBody>
      </p:sp>
      <p:pic>
        <p:nvPicPr>
          <p:cNvPr id="6" name="Image 5" descr="PV-Noisetiers-1ere rangés fin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05" y="1443163"/>
            <a:ext cx="4006841" cy="3005131"/>
          </a:xfrm>
          <a:prstGeom prst="rect">
            <a:avLst/>
          </a:prstGeom>
        </p:spPr>
      </p:pic>
      <p:pic>
        <p:nvPicPr>
          <p:cNvPr id="10" name="Image 9" descr="DJI00122_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71" y="1443163"/>
            <a:ext cx="4500471" cy="435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85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9668"/>
            <a:ext cx="9144000" cy="472916"/>
          </a:xfrm>
        </p:spPr>
        <p:txBody>
          <a:bodyPr/>
          <a:lstStyle/>
          <a:p>
            <a:pPr algn="ctr"/>
            <a:r>
              <a:rPr lang="fr-FR" sz="2800" dirty="0" smtClean="0">
                <a:latin typeface="Arial"/>
                <a:ea typeface="ＭＳ Ｐゴシック" charset="0"/>
                <a:cs typeface="Arial"/>
              </a:rPr>
              <a:t>QUELQUES REFERENCES</a:t>
            </a:r>
            <a:endParaRPr lang="fr-FR" sz="2800" dirty="0">
              <a:latin typeface="Arial"/>
              <a:cs typeface="Arial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237B-532C-BF47-B900-FF34DAAB1B33}" type="slidenum">
              <a:rPr lang="fr-FR" smtClean="0"/>
              <a:t>15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2" y="1054753"/>
            <a:ext cx="4841153" cy="357169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668" y="1054753"/>
            <a:ext cx="4037748" cy="35891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60903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dirty="0" smtClean="0">
                <a:latin typeface="Arial"/>
                <a:cs typeface="Arial"/>
              </a:rPr>
              <a:t>Villa avec toit plat, panneaux standards.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043668" y="4692708"/>
            <a:ext cx="4037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Localité : 3960 Sierre VS</a:t>
            </a:r>
          </a:p>
          <a:p>
            <a:r>
              <a:rPr lang="fr-FR" dirty="0"/>
              <a:t>Surface : 45.00 m2</a:t>
            </a:r>
          </a:p>
          <a:p>
            <a:r>
              <a:rPr lang="fr-FR" dirty="0"/>
              <a:t>Production annuelle : 7'338 kWh</a:t>
            </a:r>
          </a:p>
          <a:p>
            <a:r>
              <a:rPr lang="fr-FR" dirty="0"/>
              <a:t>Modules : 26 modules </a:t>
            </a:r>
            <a:r>
              <a:rPr lang="fr-FR" dirty="0" smtClean="0"/>
              <a:t>de 265 </a:t>
            </a:r>
            <a:r>
              <a:rPr lang="fr-FR" dirty="0" err="1"/>
              <a:t>Wc</a:t>
            </a:r>
            <a:r>
              <a:rPr lang="fr-FR" dirty="0"/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76392" y="46927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Localité : 1742 </a:t>
            </a:r>
            <a:r>
              <a:rPr lang="fr-FR" dirty="0" err="1" smtClean="0"/>
              <a:t>Autigny</a:t>
            </a:r>
            <a:r>
              <a:rPr lang="fr-FR" dirty="0" smtClean="0"/>
              <a:t> FR</a:t>
            </a:r>
            <a:endParaRPr lang="fr-FR" dirty="0"/>
          </a:p>
          <a:p>
            <a:r>
              <a:rPr lang="fr-FR" dirty="0"/>
              <a:t>Surface : 67.00 m2</a:t>
            </a:r>
          </a:p>
          <a:p>
            <a:r>
              <a:rPr lang="fr-FR" dirty="0"/>
              <a:t>Production annuelle : 9'264 kWh</a:t>
            </a:r>
          </a:p>
          <a:p>
            <a:r>
              <a:rPr lang="fr-FR" dirty="0"/>
              <a:t>Modules : 40 modules </a:t>
            </a:r>
            <a:r>
              <a:rPr lang="fr-FR" dirty="0" smtClean="0"/>
              <a:t>de 240 </a:t>
            </a:r>
            <a:r>
              <a:rPr lang="fr-FR" dirty="0" err="1"/>
              <a:t>Wc</a:t>
            </a:r>
            <a:r>
              <a:rPr lang="fr-F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91805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9668"/>
            <a:ext cx="9144000" cy="472916"/>
          </a:xfrm>
        </p:spPr>
        <p:txBody>
          <a:bodyPr/>
          <a:lstStyle/>
          <a:p>
            <a:pPr algn="ctr"/>
            <a:r>
              <a:rPr lang="fr-FR" sz="2800" dirty="0" smtClean="0">
                <a:latin typeface="Arial"/>
                <a:ea typeface="ＭＳ Ｐゴシック" charset="0"/>
                <a:cs typeface="Arial"/>
              </a:rPr>
              <a:t>QUELQUES REFERENCES</a:t>
            </a:r>
            <a:endParaRPr lang="fr-FR" sz="2800" dirty="0">
              <a:latin typeface="Arial"/>
              <a:cs typeface="Arial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237B-532C-BF47-B900-FF34DAAB1B33}" type="slidenum">
              <a:rPr lang="fr-FR" smtClean="0"/>
              <a:t>16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" y="60903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dirty="0" smtClean="0">
                <a:latin typeface="Arial"/>
                <a:cs typeface="Arial"/>
              </a:rPr>
              <a:t>Villa, panneaux standards, par-dessus la toiture.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71" y="1072546"/>
            <a:ext cx="4339328" cy="320145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825" y="1072546"/>
            <a:ext cx="4360139" cy="32168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8825" y="4318003"/>
            <a:ext cx="4360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Localité : 1610 Oron-la-Ville</a:t>
            </a:r>
          </a:p>
          <a:p>
            <a:r>
              <a:rPr lang="fr-FR" dirty="0"/>
              <a:t>Surface : 30.10 m2</a:t>
            </a:r>
          </a:p>
          <a:p>
            <a:r>
              <a:rPr lang="fr-FR" dirty="0"/>
              <a:t>Production annuelle : 4'850.28 kWh</a:t>
            </a:r>
          </a:p>
          <a:p>
            <a:r>
              <a:rPr lang="fr-FR" dirty="0"/>
              <a:t>Modules : 18 modules </a:t>
            </a:r>
            <a:r>
              <a:rPr lang="fr-FR" dirty="0" smtClean="0"/>
              <a:t>de </a:t>
            </a:r>
            <a:r>
              <a:rPr lang="fr-FR" dirty="0"/>
              <a:t>270 </a:t>
            </a:r>
            <a:r>
              <a:rPr lang="fr-FR" dirty="0" err="1"/>
              <a:t>Wc</a:t>
            </a:r>
            <a:r>
              <a:rPr lang="fr-FR" dirty="0"/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177171" y="4318003"/>
            <a:ext cx="4339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Localité : 1623 </a:t>
            </a:r>
            <a:r>
              <a:rPr lang="fr-FR" dirty="0" err="1"/>
              <a:t>Semsales</a:t>
            </a:r>
            <a:endParaRPr lang="fr-FR" dirty="0"/>
          </a:p>
          <a:p>
            <a:r>
              <a:rPr lang="fr-FR" dirty="0"/>
              <a:t>Surface : 92.5 m2</a:t>
            </a:r>
          </a:p>
          <a:p>
            <a:r>
              <a:rPr lang="fr-FR" dirty="0"/>
              <a:t>Production annuelle : 14'567.85 kWh</a:t>
            </a:r>
          </a:p>
          <a:p>
            <a:r>
              <a:rPr lang="fr-FR" dirty="0"/>
              <a:t>Modules : 55 modules </a:t>
            </a:r>
            <a:r>
              <a:rPr lang="fr-FR" dirty="0" smtClean="0"/>
              <a:t>de </a:t>
            </a:r>
            <a:r>
              <a:rPr lang="fr-FR" dirty="0"/>
              <a:t>270 </a:t>
            </a:r>
            <a:r>
              <a:rPr lang="fr-FR" dirty="0" err="1"/>
              <a:t>Wc</a:t>
            </a:r>
            <a:r>
              <a:rPr lang="fr-F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6364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9668"/>
            <a:ext cx="9144000" cy="472916"/>
          </a:xfrm>
        </p:spPr>
        <p:txBody>
          <a:bodyPr/>
          <a:lstStyle/>
          <a:p>
            <a:pPr algn="ctr"/>
            <a:r>
              <a:rPr lang="fr-FR" sz="2800" dirty="0" smtClean="0">
                <a:latin typeface="Arial"/>
                <a:ea typeface="ＭＳ Ｐゴシック" charset="0"/>
                <a:cs typeface="Arial"/>
              </a:rPr>
              <a:t>QUELQUES REFERENCES</a:t>
            </a:r>
            <a:endParaRPr lang="fr-FR" sz="2800" dirty="0">
              <a:latin typeface="Arial"/>
              <a:cs typeface="Arial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237B-532C-BF47-B900-FF34DAAB1B33}" type="slidenum">
              <a:rPr lang="fr-FR" smtClean="0"/>
              <a:t>17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5" y="1203112"/>
            <a:ext cx="4425264" cy="32648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9881" y="4600320"/>
            <a:ext cx="4425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Localité : 1058 Villars-</a:t>
            </a:r>
            <a:r>
              <a:rPr lang="fr-FR" dirty="0" err="1"/>
              <a:t>Tiercelin</a:t>
            </a:r>
            <a:endParaRPr lang="fr-FR" dirty="0"/>
          </a:p>
          <a:p>
            <a:r>
              <a:rPr lang="fr-FR" dirty="0"/>
              <a:t>Surface : 46 m2</a:t>
            </a:r>
          </a:p>
          <a:p>
            <a:r>
              <a:rPr lang="fr-FR" dirty="0"/>
              <a:t>Production annuelle : 7'413 kWh</a:t>
            </a:r>
          </a:p>
          <a:p>
            <a:r>
              <a:rPr lang="fr-FR" dirty="0"/>
              <a:t>Modules : 28 modules </a:t>
            </a:r>
            <a:r>
              <a:rPr lang="fr-FR" dirty="0" smtClean="0"/>
              <a:t>full </a:t>
            </a:r>
            <a:r>
              <a:rPr lang="fr-FR" dirty="0"/>
              <a:t>black de 250 </a:t>
            </a:r>
            <a:r>
              <a:rPr lang="fr-FR" dirty="0" err="1"/>
              <a:t>Wc</a:t>
            </a:r>
            <a:r>
              <a:rPr lang="fr-FR" dirty="0"/>
              <a:t>	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178" y="1203112"/>
            <a:ext cx="4431233" cy="32692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50178" y="46003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Localité : 1670 </a:t>
            </a:r>
            <a:r>
              <a:rPr lang="fr-FR" dirty="0" err="1"/>
              <a:t>Ursy</a:t>
            </a:r>
            <a:endParaRPr lang="fr-FR" dirty="0"/>
          </a:p>
          <a:p>
            <a:r>
              <a:rPr lang="fr-FR" dirty="0"/>
              <a:t>Surface : 40.45 m2</a:t>
            </a:r>
          </a:p>
          <a:p>
            <a:r>
              <a:rPr lang="fr-FR" dirty="0"/>
              <a:t>Production annuelle : 6'021 kWh</a:t>
            </a:r>
          </a:p>
          <a:p>
            <a:r>
              <a:rPr lang="fr-FR" dirty="0"/>
              <a:t>Modules : 24 modules full </a:t>
            </a:r>
            <a:r>
              <a:rPr lang="fr-FR" dirty="0" smtClean="0"/>
              <a:t>black </a:t>
            </a:r>
            <a:r>
              <a:rPr lang="fr-FR" dirty="0"/>
              <a:t>de 240 </a:t>
            </a:r>
            <a:r>
              <a:rPr lang="fr-FR" dirty="0" err="1"/>
              <a:t>Wc</a:t>
            </a:r>
            <a:r>
              <a:rPr lang="fr-FR" dirty="0"/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1" y="60903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dirty="0" smtClean="0">
                <a:latin typeface="Arial"/>
                <a:cs typeface="Arial"/>
              </a:rPr>
              <a:t>Villa, panneaux noirs, </a:t>
            </a:r>
            <a:r>
              <a:rPr lang="fr-CH" dirty="0">
                <a:latin typeface="Arial"/>
                <a:cs typeface="Arial"/>
              </a:rPr>
              <a:t>par-dessus la toiture.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7211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9668"/>
            <a:ext cx="9144000" cy="472916"/>
          </a:xfrm>
        </p:spPr>
        <p:txBody>
          <a:bodyPr/>
          <a:lstStyle/>
          <a:p>
            <a:pPr algn="ctr"/>
            <a:r>
              <a:rPr lang="fr-FR" sz="2800" dirty="0" smtClean="0">
                <a:latin typeface="Arial"/>
                <a:ea typeface="ＭＳ Ｐゴシック" charset="0"/>
                <a:cs typeface="Arial"/>
              </a:rPr>
              <a:t>QUELQUES REFERENCES</a:t>
            </a:r>
            <a:endParaRPr lang="fr-FR" sz="2800" dirty="0">
              <a:latin typeface="Arial"/>
              <a:cs typeface="Arial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237B-532C-BF47-B900-FF34DAAB1B33}" type="slidenum">
              <a:rPr lang="fr-FR" smtClean="0"/>
              <a:t>18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" y="60903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dirty="0" smtClean="0">
                <a:latin typeface="Arial"/>
                <a:cs typeface="Arial"/>
              </a:rPr>
              <a:t>Villa, panneaux noirs, intégrés à la toiture.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25" y="1073847"/>
            <a:ext cx="4396618" cy="324372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103" y="1073848"/>
            <a:ext cx="4368313" cy="32228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8525" y="4350864"/>
            <a:ext cx="4396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Localité : 1670 </a:t>
            </a:r>
            <a:r>
              <a:rPr lang="fr-FR" dirty="0" err="1"/>
              <a:t>Ursy</a:t>
            </a:r>
            <a:endParaRPr lang="fr-FR" dirty="0"/>
          </a:p>
          <a:p>
            <a:r>
              <a:rPr lang="fr-FR" dirty="0"/>
              <a:t>Surface : 65.5 m2</a:t>
            </a:r>
          </a:p>
          <a:p>
            <a:r>
              <a:rPr lang="fr-FR" dirty="0"/>
              <a:t>Production annuelle : 10'587.77 kWh</a:t>
            </a:r>
          </a:p>
          <a:p>
            <a:r>
              <a:rPr lang="fr-FR" dirty="0"/>
              <a:t>Modules : 61 modules </a:t>
            </a:r>
            <a:r>
              <a:rPr lang="fr-FR" dirty="0" err="1" smtClean="0"/>
              <a:t>MeyerBurger</a:t>
            </a:r>
            <a:r>
              <a:rPr lang="fr-FR" dirty="0" smtClean="0"/>
              <a:t> de </a:t>
            </a:r>
            <a:r>
              <a:rPr lang="fr-FR" dirty="0"/>
              <a:t>170 </a:t>
            </a:r>
            <a:r>
              <a:rPr lang="fr-FR" dirty="0" err="1"/>
              <a:t>Wc</a:t>
            </a:r>
            <a:r>
              <a:rPr lang="fr-FR" dirty="0"/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1103" y="4365058"/>
            <a:ext cx="43683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Localité : 1523 </a:t>
            </a:r>
            <a:r>
              <a:rPr lang="fr-FR" dirty="0" err="1"/>
              <a:t>Valbroye</a:t>
            </a:r>
            <a:endParaRPr lang="fr-FR" dirty="0"/>
          </a:p>
          <a:p>
            <a:r>
              <a:rPr lang="fr-FR" dirty="0"/>
              <a:t>Surface : 132 m2</a:t>
            </a:r>
          </a:p>
          <a:p>
            <a:r>
              <a:rPr lang="fr-FR" dirty="0"/>
              <a:t>Production annuelle : 16'672 kWh</a:t>
            </a:r>
          </a:p>
          <a:p>
            <a:r>
              <a:rPr lang="fr-FR" dirty="0"/>
              <a:t>Modules : 64 modules </a:t>
            </a:r>
            <a:r>
              <a:rPr lang="fr-FR" dirty="0" smtClean="0"/>
              <a:t>Full </a:t>
            </a:r>
            <a:r>
              <a:rPr lang="fr-FR" dirty="0"/>
              <a:t>Black 250 </a:t>
            </a:r>
            <a:r>
              <a:rPr lang="fr-FR" dirty="0" err="1"/>
              <a:t>Wc</a:t>
            </a:r>
            <a:r>
              <a:rPr lang="fr-F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50959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03013"/>
            <a:ext cx="9144000" cy="4653532"/>
          </a:xfrm>
        </p:spPr>
        <p:txBody>
          <a:bodyPr/>
          <a:lstStyle/>
          <a:p>
            <a:pPr algn="ctr"/>
            <a:r>
              <a:rPr lang="fr-FR" sz="2800" dirty="0" smtClean="0">
                <a:latin typeface="Arial"/>
                <a:ea typeface="ＭＳ Ｐゴシック" charset="0"/>
                <a:cs typeface="Arial"/>
              </a:rPr>
              <a:t>MERCI ET BONNE SOIREE</a:t>
            </a:r>
            <a:br>
              <a:rPr lang="fr-FR" sz="2800" dirty="0" smtClean="0">
                <a:latin typeface="Arial"/>
                <a:ea typeface="ＭＳ Ｐゴシック" charset="0"/>
                <a:cs typeface="Arial"/>
              </a:rPr>
            </a:br>
            <a:r>
              <a:rPr lang="fr-FR" sz="2800" dirty="0">
                <a:latin typeface="Arial"/>
                <a:ea typeface="ＭＳ Ｐゴシック" charset="0"/>
                <a:cs typeface="Arial"/>
              </a:rPr>
              <a:t/>
            </a:r>
            <a:br>
              <a:rPr lang="fr-FR" sz="2800" dirty="0">
                <a:latin typeface="Arial"/>
                <a:ea typeface="ＭＳ Ｐゴシック" charset="0"/>
                <a:cs typeface="Arial"/>
              </a:rPr>
            </a:br>
            <a:r>
              <a:rPr lang="fr-FR" sz="2800" dirty="0" smtClean="0">
                <a:latin typeface="Arial"/>
                <a:ea typeface="ＭＳ Ｐゴシック" charset="0"/>
                <a:cs typeface="Arial"/>
              </a:rPr>
              <a:t>AVEZ-VOUS DES QUESTIONS ?</a:t>
            </a:r>
            <a:br>
              <a:rPr lang="fr-FR" sz="2800" dirty="0" smtClean="0">
                <a:latin typeface="Arial"/>
                <a:ea typeface="ＭＳ Ｐゴシック" charset="0"/>
                <a:cs typeface="Arial"/>
              </a:rPr>
            </a:br>
            <a:r>
              <a:rPr lang="fr-FR" sz="2800" dirty="0" smtClean="0">
                <a:latin typeface="Arial"/>
                <a:ea typeface="ＭＳ Ｐゴシック" charset="0"/>
                <a:cs typeface="Arial"/>
              </a:rPr>
              <a:t/>
            </a:r>
            <a:br>
              <a:rPr lang="fr-FR" sz="2800" dirty="0" smtClean="0">
                <a:latin typeface="Arial"/>
                <a:ea typeface="ＭＳ Ｐゴシック" charset="0"/>
                <a:cs typeface="Arial"/>
              </a:rPr>
            </a:br>
            <a:r>
              <a:rPr lang="fr-FR" sz="2800" dirty="0" smtClean="0">
                <a:latin typeface="Arial"/>
                <a:ea typeface="ＭＳ Ｐゴシック" charset="0"/>
                <a:cs typeface="Arial"/>
              </a:rPr>
              <a:t/>
            </a:r>
            <a:br>
              <a:rPr lang="fr-FR" sz="2800" dirty="0" smtClean="0">
                <a:latin typeface="Arial"/>
                <a:ea typeface="ＭＳ Ｐゴシック" charset="0"/>
                <a:cs typeface="Arial"/>
              </a:rPr>
            </a:br>
            <a:r>
              <a:rPr lang="fr-FR" sz="2800" b="1" dirty="0" smtClean="0">
                <a:latin typeface="Arial"/>
                <a:ea typeface="ＭＳ Ｐゴシック" charset="0"/>
                <a:cs typeface="Arial"/>
              </a:rPr>
              <a:t>SCDI </a:t>
            </a:r>
            <a:r>
              <a:rPr lang="fr-FR" sz="2800" b="1" dirty="0" err="1" smtClean="0">
                <a:latin typeface="Arial"/>
                <a:ea typeface="ＭＳ Ｐゴシック" charset="0"/>
                <a:cs typeface="Arial"/>
              </a:rPr>
              <a:t>Solar</a:t>
            </a:r>
            <a:r>
              <a:rPr lang="fr-FR" sz="2800" b="1" dirty="0" smtClean="0">
                <a:latin typeface="Arial"/>
                <a:ea typeface="ＭＳ Ｐゴシック" charset="0"/>
                <a:cs typeface="Arial"/>
              </a:rPr>
              <a:t> sa</a:t>
            </a:r>
            <a:br>
              <a:rPr lang="fr-FR" sz="2800" b="1" dirty="0" smtClean="0">
                <a:latin typeface="Arial"/>
                <a:ea typeface="ＭＳ Ｐゴシック" charset="0"/>
                <a:cs typeface="Arial"/>
              </a:rPr>
            </a:br>
            <a:r>
              <a:rPr lang="fr-FR" sz="2800" dirty="0" smtClean="0">
                <a:latin typeface="Arial"/>
                <a:ea typeface="ＭＳ Ｐゴシック" charset="0"/>
                <a:cs typeface="Arial"/>
              </a:rPr>
              <a:t>route d’</a:t>
            </a:r>
            <a:r>
              <a:rPr lang="fr-FR" sz="2800" dirty="0" err="1" smtClean="0">
                <a:latin typeface="Arial"/>
                <a:ea typeface="ＭＳ Ｐゴシック" charset="0"/>
                <a:cs typeface="Arial"/>
              </a:rPr>
              <a:t>ursy</a:t>
            </a:r>
            <a:r>
              <a:rPr lang="fr-FR" sz="2800" dirty="0" smtClean="0">
                <a:latin typeface="Arial"/>
                <a:ea typeface="ＭＳ Ｐゴシック" charset="0"/>
                <a:cs typeface="Arial"/>
              </a:rPr>
              <a:t> 7</a:t>
            </a:r>
            <a:br>
              <a:rPr lang="fr-FR" sz="2800" dirty="0" smtClean="0">
                <a:latin typeface="Arial"/>
                <a:ea typeface="ＭＳ Ｐゴシック" charset="0"/>
                <a:cs typeface="Arial"/>
              </a:rPr>
            </a:br>
            <a:r>
              <a:rPr lang="fr-FR" sz="2800" dirty="0" smtClean="0">
                <a:latin typeface="Arial"/>
                <a:ea typeface="ＭＳ Ｐゴシック" charset="0"/>
                <a:cs typeface="Arial"/>
              </a:rPr>
              <a:t>1678 </a:t>
            </a:r>
            <a:r>
              <a:rPr lang="fr-FR" sz="2800" dirty="0" err="1" smtClean="0">
                <a:latin typeface="Arial"/>
                <a:ea typeface="ＭＳ Ｐゴシック" charset="0"/>
                <a:cs typeface="Arial"/>
              </a:rPr>
              <a:t>siviriez</a:t>
            </a:r>
            <a:r>
              <a:rPr lang="fr-FR" sz="2800" dirty="0" smtClean="0">
                <a:latin typeface="Arial"/>
                <a:ea typeface="ＭＳ Ｐゴシック" charset="0"/>
                <a:cs typeface="Arial"/>
              </a:rPr>
              <a:t/>
            </a:r>
            <a:br>
              <a:rPr lang="fr-FR" sz="2800" dirty="0" smtClean="0">
                <a:latin typeface="Arial"/>
                <a:ea typeface="ＭＳ Ｐゴシック" charset="0"/>
                <a:cs typeface="Arial"/>
              </a:rPr>
            </a:br>
            <a:r>
              <a:rPr lang="fr-FR" sz="2800" dirty="0" smtClean="0">
                <a:latin typeface="Arial"/>
                <a:ea typeface="ＭＳ Ｐゴシック" charset="0"/>
                <a:cs typeface="Arial"/>
              </a:rPr>
              <a:t>026 656 90 30</a:t>
            </a:r>
            <a:br>
              <a:rPr lang="fr-FR" sz="2800" dirty="0" smtClean="0">
                <a:latin typeface="Arial"/>
                <a:ea typeface="ＭＳ Ｐゴシック" charset="0"/>
                <a:cs typeface="Arial"/>
              </a:rPr>
            </a:br>
            <a:r>
              <a:rPr lang="fr-FR" sz="2800" dirty="0">
                <a:latin typeface="Arial"/>
                <a:ea typeface="ＭＳ Ｐゴシック" charset="0"/>
                <a:cs typeface="Arial"/>
              </a:rPr>
              <a:t/>
            </a:r>
            <a:br>
              <a:rPr lang="fr-FR" sz="2800" dirty="0">
                <a:latin typeface="Arial"/>
                <a:ea typeface="ＭＳ Ｐゴシック" charset="0"/>
                <a:cs typeface="Arial"/>
              </a:rPr>
            </a:br>
            <a:r>
              <a:rPr lang="fr-FR" sz="4400" b="1" dirty="0" err="1" smtClean="0">
                <a:latin typeface="Arial"/>
                <a:ea typeface="ＭＳ Ｐゴシック" charset="0"/>
                <a:cs typeface="Arial"/>
              </a:rPr>
              <a:t>www.scdi.ch</a:t>
            </a:r>
            <a:endParaRPr lang="fr-FR" sz="4400" b="1" dirty="0">
              <a:latin typeface="Arial"/>
              <a:cs typeface="Arial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237B-532C-BF47-B900-FF34DAAB1B3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285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237B-532C-BF47-B900-FF34DAAB1B33}" type="slidenum">
              <a:rPr lang="fr-FR" smtClean="0"/>
              <a:t>2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600129" y="1715579"/>
            <a:ext cx="6103521" cy="3169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fr-CH" sz="1400" b="1" dirty="0" smtClean="0">
                <a:latin typeface="Arial"/>
                <a:cs typeface="Arial"/>
              </a:rPr>
              <a:t>PLAN :</a:t>
            </a: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endParaRPr lang="fr-CH" sz="1400" b="1" dirty="0" smtClean="0">
              <a:latin typeface="Arial"/>
              <a:cs typeface="Arial"/>
            </a:endParaRP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r>
              <a:rPr lang="fr-CH" sz="1400" b="1" dirty="0" smtClean="0">
                <a:latin typeface="Arial"/>
                <a:cs typeface="Arial"/>
              </a:rPr>
              <a:t>Introduction</a:t>
            </a:r>
            <a:endParaRPr lang="fr-CH" sz="1400" b="1" dirty="0">
              <a:latin typeface="Arial"/>
              <a:cs typeface="Arial"/>
            </a:endParaRP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endParaRPr lang="fr-CH" sz="1400" b="1" dirty="0" smtClean="0">
              <a:latin typeface="Arial"/>
              <a:cs typeface="Arial"/>
            </a:endParaRP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r>
              <a:rPr lang="fr-CH" sz="1400" b="1" dirty="0" smtClean="0">
                <a:latin typeface="Arial"/>
                <a:cs typeface="Arial"/>
              </a:rPr>
              <a:t>Exemple : Villa de 1985 à Villaz-St-Pierre</a:t>
            </a: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endParaRPr lang="fr-CH" sz="1400" b="1" dirty="0">
              <a:latin typeface="Arial"/>
              <a:cs typeface="Arial"/>
            </a:endParaRP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r>
              <a:rPr lang="fr-CH" sz="1400" b="1" dirty="0" smtClean="0">
                <a:latin typeface="Arial"/>
                <a:cs typeface="Arial"/>
              </a:rPr>
              <a:t>Inconvénients et avantages d’une centrale solaire photovoltaïque</a:t>
            </a: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endParaRPr lang="fr-CH" sz="1400" b="1" dirty="0">
              <a:latin typeface="Arial"/>
              <a:cs typeface="Arial"/>
            </a:endParaRP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r>
              <a:rPr lang="fr-CH" sz="1400" b="1" dirty="0" smtClean="0">
                <a:latin typeface="Arial"/>
                <a:cs typeface="Arial"/>
              </a:rPr>
              <a:t>Tendances actuelles</a:t>
            </a: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endParaRPr lang="fr-CH" sz="1400" b="1" dirty="0">
              <a:latin typeface="Arial"/>
              <a:cs typeface="Arial"/>
            </a:endParaRP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r>
              <a:rPr lang="fr-CH" sz="1400" b="1" dirty="0" smtClean="0">
                <a:latin typeface="Arial"/>
                <a:cs typeface="Arial"/>
              </a:rPr>
              <a:t>Batterie solaire</a:t>
            </a:r>
          </a:p>
          <a:p>
            <a:pPr lvl="0">
              <a:lnSpc>
                <a:spcPct val="110000"/>
              </a:lnSpc>
            </a:pPr>
            <a:endParaRPr lang="fr-CH" sz="1400" b="1" dirty="0">
              <a:latin typeface="Arial"/>
              <a:cs typeface="Arial"/>
            </a:endParaRP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r>
              <a:rPr lang="fr-CH" sz="1400" b="1" dirty="0" smtClean="0">
                <a:latin typeface="Arial"/>
                <a:cs typeface="Arial"/>
              </a:rPr>
              <a:t>Quelques références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751678" y="6310382"/>
            <a:ext cx="1467406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fr-CH" dirty="0">
                <a:latin typeface="Arial"/>
                <a:cs typeface="Arial"/>
              </a:rPr>
              <a:t>www.scdi.ch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3378" y="118685"/>
            <a:ext cx="886153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fr-CH" sz="3600" b="1" dirty="0" smtClean="0">
                <a:latin typeface="Arial"/>
                <a:cs typeface="Arial"/>
              </a:rPr>
              <a:t>Solaire photovoltaïque résidentiel</a:t>
            </a:r>
          </a:p>
        </p:txBody>
      </p:sp>
    </p:spTree>
    <p:extLst>
      <p:ext uri="{BB962C8B-B14F-4D97-AF65-F5344CB8AC3E}">
        <p14:creationId xmlns:p14="http://schemas.microsoft.com/office/powerpoint/2010/main" val="437820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1787" y="2838510"/>
            <a:ext cx="2153650" cy="472916"/>
          </a:xfrm>
        </p:spPr>
        <p:txBody>
          <a:bodyPr/>
          <a:lstStyle/>
          <a:p>
            <a:r>
              <a:rPr lang="fr-FR" sz="2800" dirty="0" smtClean="0">
                <a:latin typeface="Arial"/>
                <a:ea typeface="ＭＳ Ｐゴシック" charset="0"/>
                <a:cs typeface="Arial"/>
              </a:rPr>
              <a:t>ANNEXES</a:t>
            </a:r>
            <a:endParaRPr lang="fr-FR" sz="2800" dirty="0">
              <a:latin typeface="Arial"/>
              <a:cs typeface="Arial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237B-532C-BF47-B900-FF34DAAB1B3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141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768" y="63500"/>
            <a:ext cx="8796169" cy="832311"/>
          </a:xfrm>
        </p:spPr>
        <p:txBody>
          <a:bodyPr/>
          <a:lstStyle/>
          <a:p>
            <a:r>
              <a:rPr lang="fr-FR" sz="2800" dirty="0" smtClean="0">
                <a:latin typeface="Arial"/>
                <a:ea typeface="ＭＳ Ｐゴシック" charset="0"/>
                <a:cs typeface="Arial"/>
              </a:rPr>
              <a:t>SUBVENTIONS FEDERALES DE </a:t>
            </a:r>
            <a:r>
              <a:rPr lang="fr-FR" sz="2800" dirty="0" err="1" smtClean="0">
                <a:latin typeface="Arial"/>
                <a:ea typeface="ＭＳ Ｐゴシック" charset="0"/>
                <a:cs typeface="Arial"/>
              </a:rPr>
              <a:t>swissgrid</a:t>
            </a:r>
            <a:r>
              <a:rPr lang="fr-FR" sz="2800" dirty="0" smtClean="0">
                <a:latin typeface="Arial"/>
                <a:ea typeface="ＭＳ Ｐゴシック" charset="0"/>
                <a:cs typeface="Arial"/>
              </a:rPr>
              <a:t> :</a:t>
            </a:r>
            <a:br>
              <a:rPr lang="fr-FR" sz="2800" dirty="0" smtClean="0">
                <a:latin typeface="Arial"/>
                <a:ea typeface="ＭＳ Ｐゴシック" charset="0"/>
                <a:cs typeface="Arial"/>
              </a:rPr>
            </a:br>
            <a:r>
              <a:rPr lang="fr-FR" sz="2800" u="sng" dirty="0" smtClean="0">
                <a:latin typeface="Arial"/>
                <a:ea typeface="ＭＳ Ｐゴシック" charset="0"/>
                <a:cs typeface="Arial"/>
              </a:rPr>
              <a:t>01.04.2015 au 30.09.2015</a:t>
            </a:r>
            <a:endParaRPr lang="fr-FR" sz="2800" u="sng" dirty="0">
              <a:latin typeface="Arial"/>
              <a:cs typeface="Arial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237B-532C-BF47-B900-FF34DAAB1B33}" type="slidenum">
              <a:rPr lang="fr-FR" smtClean="0"/>
              <a:t>21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09600" y="1075223"/>
            <a:ext cx="8298543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H" b="1" dirty="0" smtClean="0">
                <a:latin typeface="Arial"/>
                <a:cs typeface="Arial"/>
              </a:rPr>
              <a:t>De 2 à 10 kWc : </a:t>
            </a:r>
            <a:r>
              <a:rPr lang="fr-CH" b="1" u="sng" dirty="0" smtClean="0">
                <a:latin typeface="Arial"/>
                <a:cs typeface="Arial"/>
              </a:rPr>
              <a:t>Rétribution Unique (RU)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Un </a:t>
            </a:r>
            <a:r>
              <a:rPr lang="fr-FR" dirty="0"/>
              <a:t>montant fixe </a:t>
            </a:r>
            <a:r>
              <a:rPr lang="fr-FR" dirty="0" smtClean="0"/>
              <a:t>+ un </a:t>
            </a:r>
            <a:r>
              <a:rPr lang="fr-FR" dirty="0"/>
              <a:t>montant variable, basé sur la puissance en </a:t>
            </a:r>
            <a:r>
              <a:rPr lang="fr-FR" dirty="0" err="1"/>
              <a:t>kWc</a:t>
            </a:r>
            <a:r>
              <a:rPr lang="fr-FR" dirty="0"/>
              <a:t> </a:t>
            </a:r>
            <a:r>
              <a:rPr lang="fr-FR" dirty="0" smtClean="0"/>
              <a:t>(voir tableau ci-après).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Cela </a:t>
            </a:r>
            <a:r>
              <a:rPr lang="fr-FR" dirty="0"/>
              <a:t>correspond approximativement à </a:t>
            </a:r>
            <a:r>
              <a:rPr lang="fr-FR" dirty="0" smtClean="0"/>
              <a:t>25% </a:t>
            </a:r>
            <a:r>
              <a:rPr lang="fr-FR" dirty="0"/>
              <a:t>du montant de </a:t>
            </a:r>
            <a:r>
              <a:rPr lang="fr-FR" dirty="0" smtClean="0"/>
              <a:t>l'investissement.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ATTENTION : La RU n’est accordée que si le projet est &gt; 2 </a:t>
            </a:r>
            <a:r>
              <a:rPr lang="fr-FR" dirty="0" err="1" smtClean="0"/>
              <a:t>kWc</a:t>
            </a:r>
            <a:r>
              <a:rPr lang="fr-FR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fr-FR" dirty="0"/>
              <a:t>Tarifs différents selon le type d’installation : </a:t>
            </a:r>
            <a:r>
              <a:rPr lang="fr-FR" dirty="0" smtClean="0"/>
              <a:t>isolée, ajoutée, intégrée.</a:t>
            </a:r>
          </a:p>
          <a:p>
            <a:pPr marL="285750" indent="-285750">
              <a:buFontTx/>
              <a:buChar char="-"/>
            </a:pPr>
            <a:r>
              <a:rPr lang="fr-FR" dirty="0"/>
              <a:t>Objectif : </a:t>
            </a:r>
            <a:r>
              <a:rPr lang="fr-FR" b="1" dirty="0"/>
              <a:t>maximiser l’autoconsommation</a:t>
            </a:r>
            <a:r>
              <a:rPr lang="fr-FR" dirty="0"/>
              <a:t>. Le surplus d’électricité est revendu au distributeur d’énergie.</a:t>
            </a:r>
            <a:endParaRPr lang="fr-CH" dirty="0"/>
          </a:p>
          <a:p>
            <a:pPr lvl="0"/>
            <a:endParaRPr lang="fr-CH" b="1" dirty="0">
              <a:latin typeface="Arial"/>
              <a:cs typeface="Arial"/>
            </a:endParaRPr>
          </a:p>
          <a:p>
            <a:pPr lvl="0"/>
            <a:r>
              <a:rPr lang="fr-CH" b="1" dirty="0" smtClean="0">
                <a:latin typeface="Arial"/>
                <a:cs typeface="Arial"/>
              </a:rPr>
              <a:t>De 10 à 30 kWc : </a:t>
            </a:r>
            <a:r>
              <a:rPr lang="fr-CH" b="1" u="sng" dirty="0" smtClean="0">
                <a:latin typeface="Arial"/>
                <a:cs typeface="Arial"/>
              </a:rPr>
              <a:t>Rétribution </a:t>
            </a:r>
            <a:r>
              <a:rPr lang="fr-CH" b="1" u="sng" dirty="0" smtClean="0">
                <a:latin typeface="Arial"/>
                <a:cs typeface="Arial"/>
              </a:rPr>
              <a:t>Unique </a:t>
            </a:r>
            <a:r>
              <a:rPr lang="fr-CH" b="1" dirty="0" smtClean="0">
                <a:latin typeface="Arial"/>
                <a:cs typeface="Arial"/>
              </a:rPr>
              <a:t>ou </a:t>
            </a:r>
            <a:r>
              <a:rPr lang="fr-CH" b="1" u="sng" dirty="0" smtClean="0">
                <a:latin typeface="Arial"/>
                <a:cs typeface="Arial"/>
              </a:rPr>
              <a:t>RPC</a:t>
            </a:r>
          </a:p>
          <a:p>
            <a:pPr marL="285750" lvl="0" indent="-285750">
              <a:buFontTx/>
              <a:buChar char="-"/>
            </a:pPr>
            <a:r>
              <a:rPr lang="fr-CH" dirty="0" smtClean="0"/>
              <a:t>Choix </a:t>
            </a:r>
            <a:r>
              <a:rPr lang="fr-CH" dirty="0"/>
              <a:t>entre la contribution unique (ci-dessus) ou la RPC (ci-dessous</a:t>
            </a:r>
            <a:r>
              <a:rPr lang="fr-CH" dirty="0" smtClean="0"/>
              <a:t>).</a:t>
            </a:r>
            <a:endParaRPr lang="fr-CH" dirty="0"/>
          </a:p>
          <a:p>
            <a:pPr lvl="0"/>
            <a:endParaRPr lang="fr-CH" b="1" dirty="0" smtClean="0">
              <a:latin typeface="Arial"/>
              <a:cs typeface="Arial"/>
            </a:endParaRPr>
          </a:p>
          <a:p>
            <a:pPr lvl="0"/>
            <a:r>
              <a:rPr lang="fr-CH" b="1" dirty="0" smtClean="0">
                <a:latin typeface="Arial"/>
                <a:cs typeface="Arial"/>
              </a:rPr>
              <a:t>Dès 30 kWc : </a:t>
            </a:r>
            <a:r>
              <a:rPr lang="fr-CH" b="1" u="sng" dirty="0" smtClean="0">
                <a:latin typeface="Arial"/>
                <a:cs typeface="Arial"/>
              </a:rPr>
              <a:t>Rétribution à Prix </a:t>
            </a:r>
            <a:r>
              <a:rPr lang="fr-CH" b="1" u="sng" dirty="0" smtClean="0">
                <a:latin typeface="Arial"/>
                <a:cs typeface="Arial"/>
              </a:rPr>
              <a:t>Co</a:t>
            </a:r>
            <a:r>
              <a:rPr lang="fr-CH" b="1" u="sng" dirty="0" smtClean="0">
                <a:latin typeface="Arial"/>
                <a:cs typeface="Arial"/>
              </a:rPr>
              <a:t>û</a:t>
            </a:r>
            <a:r>
              <a:rPr lang="fr-CH" b="1" u="sng" dirty="0" smtClean="0">
                <a:latin typeface="Arial"/>
                <a:cs typeface="Arial"/>
              </a:rPr>
              <a:t>tant </a:t>
            </a:r>
            <a:r>
              <a:rPr lang="fr-CH" b="1" u="sng" dirty="0" smtClean="0">
                <a:latin typeface="Arial"/>
                <a:cs typeface="Arial"/>
              </a:rPr>
              <a:t>(RPC)</a:t>
            </a:r>
          </a:p>
          <a:p>
            <a:pPr marL="285750" indent="-285750">
              <a:buFontTx/>
              <a:buChar char="-"/>
            </a:pPr>
            <a:r>
              <a:rPr lang="fr-CH" dirty="0" smtClean="0"/>
              <a:t>Swissgrid </a:t>
            </a:r>
            <a:r>
              <a:rPr lang="fr-CH" dirty="0"/>
              <a:t>gère une liste d’attente de plusieurs </a:t>
            </a:r>
            <a:r>
              <a:rPr lang="fr-CH" dirty="0" smtClean="0"/>
              <a:t>milliers </a:t>
            </a:r>
            <a:r>
              <a:rPr lang="fr-CH" dirty="0"/>
              <a:t>de projets</a:t>
            </a:r>
            <a:r>
              <a:rPr lang="fr-CH" dirty="0" smtClean="0"/>
              <a:t>.</a:t>
            </a:r>
            <a:endParaRPr lang="fr-CH" dirty="0"/>
          </a:p>
          <a:p>
            <a:pPr marL="285750" indent="-285750">
              <a:buFontTx/>
              <a:buChar char="-"/>
            </a:pPr>
            <a:r>
              <a:rPr lang="fr-CH" dirty="0" smtClean="0"/>
              <a:t>L’attente </a:t>
            </a:r>
            <a:r>
              <a:rPr lang="fr-CH" dirty="0"/>
              <a:t>est de 3 à 5 </a:t>
            </a:r>
            <a:r>
              <a:rPr lang="fr-CH" dirty="0" smtClean="0"/>
              <a:t>années.</a:t>
            </a:r>
          </a:p>
          <a:p>
            <a:pPr marL="285750" indent="-285750">
              <a:buFontTx/>
              <a:buChar char="-"/>
            </a:pPr>
            <a:r>
              <a:rPr lang="fr-CH" dirty="0" smtClean="0"/>
              <a:t>La durée du contrat est de 20 ans (déduire le nbre d’années de </a:t>
            </a:r>
            <a:r>
              <a:rPr lang="fr-CH" dirty="0" smtClean="0"/>
              <a:t>service </a:t>
            </a:r>
            <a:r>
              <a:rPr lang="fr-CH" dirty="0" smtClean="0"/>
              <a:t>déjà </a:t>
            </a:r>
            <a:r>
              <a:rPr lang="fr-CH" dirty="0" smtClean="0"/>
              <a:t>écoulées </a:t>
            </a:r>
            <a:r>
              <a:rPr lang="fr-CH" dirty="0" smtClean="0"/>
              <a:t>durant la période sur la liste d’attente).</a:t>
            </a:r>
            <a:endParaRPr lang="fr-CH" dirty="0"/>
          </a:p>
          <a:p>
            <a:pPr marL="285750" indent="-285750">
              <a:buFontTx/>
              <a:buChar char="-"/>
            </a:pPr>
            <a:r>
              <a:rPr lang="fr-CH" dirty="0" smtClean="0"/>
              <a:t>Ensuite</a:t>
            </a:r>
            <a:r>
              <a:rPr lang="fr-CH" dirty="0"/>
              <a:t>, la centrale injecte l’intégralité de l’électricité sur le </a:t>
            </a:r>
            <a:r>
              <a:rPr lang="fr-CH" dirty="0" smtClean="0"/>
              <a:t>réseau.</a:t>
            </a:r>
            <a:endParaRPr lang="fr-CH" dirty="0"/>
          </a:p>
          <a:p>
            <a:pPr marL="285750" indent="-285750">
              <a:buFontTx/>
              <a:buChar char="-"/>
            </a:pPr>
            <a:r>
              <a:rPr lang="fr-CH" dirty="0" smtClean="0"/>
              <a:t>Swissgrid </a:t>
            </a:r>
            <a:r>
              <a:rPr lang="fr-CH" dirty="0"/>
              <a:t>achète ces kWh </a:t>
            </a:r>
            <a:r>
              <a:rPr lang="fr-CH" dirty="0" smtClean="0"/>
              <a:t>à un tarif préférentiel </a:t>
            </a:r>
            <a:r>
              <a:rPr lang="fr-FR" dirty="0"/>
              <a:t>(voir tableau ci-après</a:t>
            </a:r>
            <a:r>
              <a:rPr lang="fr-FR" dirty="0" smtClean="0"/>
              <a:t>).</a:t>
            </a:r>
            <a:endParaRPr lang="fr-CH" b="1" dirty="0">
              <a:latin typeface="Arial"/>
              <a:cs typeface="Arial"/>
            </a:endParaRPr>
          </a:p>
          <a:p>
            <a:pPr marL="285750" lvl="0" indent="-285750">
              <a:buFont typeface="Wingdings" charset="0"/>
              <a:buChar char="Ø"/>
            </a:pPr>
            <a:endParaRPr lang="fr-FR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1738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89084"/>
            <a:ext cx="7924800" cy="404485"/>
          </a:xfrm>
        </p:spPr>
        <p:txBody>
          <a:bodyPr/>
          <a:lstStyle/>
          <a:p>
            <a:r>
              <a:rPr lang="fr-FR" sz="2800" dirty="0" smtClean="0">
                <a:latin typeface="Arial"/>
                <a:ea typeface="ＭＳ Ｐゴシック" charset="0"/>
                <a:cs typeface="Arial"/>
              </a:rPr>
              <a:t>Ordonnance sur l’énergie - </a:t>
            </a:r>
            <a:r>
              <a:rPr lang="fr-FR" sz="2800" u="sng" dirty="0" smtClean="0">
                <a:latin typeface="Arial"/>
                <a:ea typeface="ＭＳ Ｐゴシック" charset="0"/>
                <a:cs typeface="Arial"/>
              </a:rPr>
              <a:t>RU</a:t>
            </a:r>
            <a:endParaRPr lang="fr-FR" sz="2800" u="sng" dirty="0">
              <a:latin typeface="Arial"/>
              <a:cs typeface="Arial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237B-532C-BF47-B900-FF34DAAB1B33}" type="slidenum">
              <a:rPr lang="fr-FR" smtClean="0"/>
              <a:t>22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13" y="755304"/>
            <a:ext cx="6814269" cy="51788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87418" y="6171684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http://</a:t>
            </a:r>
            <a:r>
              <a:rPr lang="fr-FR" dirty="0" err="1"/>
              <a:t>www.scdi.ch</a:t>
            </a:r>
            <a:r>
              <a:rPr lang="fr-FR" dirty="0"/>
              <a:t>/images/catalogue/37154.pdf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3846286" y="3737429"/>
            <a:ext cx="1079500" cy="20229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3846286" y="3746500"/>
            <a:ext cx="1143000" cy="20229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588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89084"/>
            <a:ext cx="7924800" cy="404485"/>
          </a:xfrm>
        </p:spPr>
        <p:txBody>
          <a:bodyPr/>
          <a:lstStyle/>
          <a:p>
            <a:r>
              <a:rPr lang="fr-FR" sz="2800" dirty="0" smtClean="0">
                <a:latin typeface="Arial"/>
                <a:ea typeface="ＭＳ Ｐゴシック" charset="0"/>
                <a:cs typeface="Arial"/>
              </a:rPr>
              <a:t>Ordonnance sur l’énergie - </a:t>
            </a:r>
            <a:r>
              <a:rPr lang="fr-FR" sz="2800" u="sng" dirty="0" smtClean="0">
                <a:latin typeface="Arial"/>
                <a:ea typeface="ＭＳ Ｐゴシック" charset="0"/>
                <a:cs typeface="Arial"/>
              </a:rPr>
              <a:t>RPC</a:t>
            </a:r>
            <a:endParaRPr lang="fr-FR" sz="2800" u="sng" dirty="0">
              <a:latin typeface="Arial"/>
              <a:cs typeface="Arial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237B-532C-BF47-B900-FF34DAAB1B33}" type="slidenum">
              <a:rPr lang="fr-FR" smtClean="0"/>
              <a:t>23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498970" y="6078994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http://</a:t>
            </a:r>
            <a:r>
              <a:rPr lang="fr-FR" dirty="0" err="1"/>
              <a:t>www.scdi.ch</a:t>
            </a:r>
            <a:r>
              <a:rPr lang="fr-FR" dirty="0"/>
              <a:t>/images/catalogue/37154.pdf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13" y="733731"/>
            <a:ext cx="7205550" cy="510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71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0038" y="289084"/>
            <a:ext cx="7924800" cy="464599"/>
          </a:xfrm>
        </p:spPr>
        <p:txBody>
          <a:bodyPr/>
          <a:lstStyle/>
          <a:p>
            <a:r>
              <a:rPr lang="fr-FR" sz="2800" dirty="0" smtClean="0">
                <a:latin typeface="Arial"/>
                <a:ea typeface="ＭＳ Ｐゴシック" charset="0"/>
                <a:cs typeface="Arial"/>
              </a:rPr>
              <a:t>Fiscalité</a:t>
            </a:r>
            <a:endParaRPr lang="fr-FR" sz="2800" dirty="0">
              <a:latin typeface="Arial"/>
              <a:cs typeface="Arial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237B-532C-BF47-B900-FF34DAAB1B33}" type="slidenum">
              <a:rPr lang="fr-FR" smtClean="0"/>
              <a:t>24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49977" y="786346"/>
            <a:ext cx="8379355" cy="5234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fr-CH" sz="1600" b="1" u="sng" dirty="0" smtClean="0">
                <a:latin typeface="Arial"/>
                <a:cs typeface="Arial"/>
              </a:rPr>
              <a:t>DEDUCTIONS :</a:t>
            </a:r>
            <a:endParaRPr lang="fr-CH" sz="1600" b="1" u="sng" dirty="0">
              <a:latin typeface="Arial"/>
              <a:cs typeface="Arial"/>
            </a:endParaRPr>
          </a:p>
          <a:p>
            <a:pPr lvl="0">
              <a:lnSpc>
                <a:spcPct val="110000"/>
              </a:lnSpc>
            </a:pPr>
            <a:r>
              <a:rPr lang="fr-CH" sz="1600" dirty="0" smtClean="0">
                <a:latin typeface="Arial"/>
                <a:cs typeface="Arial"/>
              </a:rPr>
              <a:t>Si le bâtiment existe depuis &gt; 2 </a:t>
            </a:r>
            <a:r>
              <a:rPr lang="fr-CH" sz="1600" dirty="0" smtClean="0">
                <a:latin typeface="Arial"/>
                <a:cs typeface="Arial"/>
              </a:rPr>
              <a:t>ans </a:t>
            </a:r>
            <a:r>
              <a:rPr lang="fr-CH" sz="1600" dirty="0" smtClean="0">
                <a:latin typeface="Arial"/>
                <a:cs typeface="Arial"/>
              </a:rPr>
              <a:t>:</a:t>
            </a:r>
          </a:p>
          <a:p>
            <a:pPr marL="285750" lvl="0" indent="-285750">
              <a:lnSpc>
                <a:spcPct val="110000"/>
              </a:lnSpc>
              <a:buFontTx/>
              <a:buChar char="-"/>
            </a:pPr>
            <a:r>
              <a:rPr lang="fr-CH" sz="1600" dirty="0" smtClean="0">
                <a:latin typeface="Arial"/>
                <a:cs typeface="Arial"/>
              </a:rPr>
              <a:t>100% de l’investissement (matériel, installation, honoraire) est </a:t>
            </a:r>
            <a:r>
              <a:rPr lang="fr-CH" sz="1600" b="1" dirty="0" smtClean="0">
                <a:latin typeface="Arial"/>
                <a:cs typeface="Arial"/>
              </a:rPr>
              <a:t>déductible</a:t>
            </a:r>
            <a:r>
              <a:rPr lang="fr-CH" sz="1600" dirty="0" smtClean="0">
                <a:latin typeface="Arial"/>
                <a:cs typeface="Arial"/>
              </a:rPr>
              <a:t> du revenu imposable. Attention, les éventuelles subventions (commune ou RU) doivent être déduites de la déduction </a:t>
            </a:r>
            <a:r>
              <a:rPr lang="fr-CH" sz="1600" dirty="0" smtClean="0">
                <a:latin typeface="Arial"/>
                <a:cs typeface="Arial"/>
                <a:sym typeface="Wingdings"/>
              </a:rPr>
              <a:t>.</a:t>
            </a:r>
            <a:endParaRPr lang="fr-CH" sz="1600" dirty="0" smtClean="0">
              <a:latin typeface="Arial"/>
              <a:cs typeface="Arial"/>
            </a:endParaRPr>
          </a:p>
          <a:p>
            <a:pPr lvl="0">
              <a:lnSpc>
                <a:spcPct val="110000"/>
              </a:lnSpc>
            </a:pPr>
            <a:endParaRPr lang="fr-CH" sz="1600" dirty="0" smtClean="0">
              <a:latin typeface="Arial"/>
              <a:cs typeface="Arial"/>
            </a:endParaRPr>
          </a:p>
          <a:p>
            <a:pPr lvl="0">
              <a:lnSpc>
                <a:spcPct val="110000"/>
              </a:lnSpc>
            </a:pPr>
            <a:r>
              <a:rPr lang="fr-CH" sz="1600" dirty="0">
                <a:latin typeface="Arial"/>
                <a:cs typeface="Arial"/>
              </a:rPr>
              <a:t>Si le bâtiment </a:t>
            </a:r>
            <a:r>
              <a:rPr lang="fr-CH" sz="1600" dirty="0" smtClean="0">
                <a:latin typeface="Arial"/>
                <a:cs typeface="Arial"/>
              </a:rPr>
              <a:t>est neuf (villa sur plan, remise des clés &lt; 2 </a:t>
            </a:r>
            <a:r>
              <a:rPr lang="fr-CH" sz="1600" dirty="0" smtClean="0">
                <a:latin typeface="Arial"/>
                <a:cs typeface="Arial"/>
              </a:rPr>
              <a:t>ans</a:t>
            </a:r>
            <a:r>
              <a:rPr lang="fr-CH" sz="1600" dirty="0" smtClean="0">
                <a:latin typeface="Arial"/>
                <a:cs typeface="Arial"/>
              </a:rPr>
              <a:t>) :</a:t>
            </a:r>
          </a:p>
          <a:p>
            <a:pPr marL="285750" lvl="0" indent="-285750">
              <a:lnSpc>
                <a:spcPct val="110000"/>
              </a:lnSpc>
              <a:buFontTx/>
              <a:buChar char="-"/>
            </a:pPr>
            <a:r>
              <a:rPr lang="fr-CH" sz="1600" dirty="0" smtClean="0">
                <a:latin typeface="Arial"/>
                <a:cs typeface="Arial"/>
              </a:rPr>
              <a:t>L’investissement n’est </a:t>
            </a:r>
            <a:r>
              <a:rPr lang="fr-CH" sz="1600" b="1" dirty="0" smtClean="0">
                <a:latin typeface="Arial"/>
                <a:cs typeface="Arial"/>
              </a:rPr>
              <a:t>pas déductible</a:t>
            </a:r>
            <a:r>
              <a:rPr lang="fr-CH" sz="1600" dirty="0" smtClean="0">
                <a:latin typeface="Arial"/>
                <a:cs typeface="Arial"/>
              </a:rPr>
              <a:t>.</a:t>
            </a:r>
          </a:p>
          <a:p>
            <a:pPr lvl="0">
              <a:lnSpc>
                <a:spcPct val="110000"/>
              </a:lnSpc>
            </a:pPr>
            <a:endParaRPr lang="fr-CH" sz="1600" dirty="0">
              <a:latin typeface="Arial"/>
              <a:cs typeface="Arial"/>
            </a:endParaRPr>
          </a:p>
          <a:p>
            <a:pPr lvl="0">
              <a:lnSpc>
                <a:spcPct val="110000"/>
              </a:lnSpc>
            </a:pPr>
            <a:r>
              <a:rPr lang="fr-CH" sz="1600" b="1" u="sng" dirty="0" smtClean="0">
                <a:latin typeface="Arial"/>
                <a:cs typeface="Arial"/>
              </a:rPr>
              <a:t>IMPOSITION :</a:t>
            </a:r>
          </a:p>
          <a:p>
            <a:pPr lvl="0">
              <a:lnSpc>
                <a:spcPct val="110000"/>
              </a:lnSpc>
            </a:pPr>
            <a:r>
              <a:rPr lang="fr-CH" sz="1600" dirty="0" smtClean="0">
                <a:latin typeface="Arial"/>
                <a:cs typeface="Arial"/>
              </a:rPr>
              <a:t>Installation bénéficiant de la </a:t>
            </a:r>
            <a:r>
              <a:rPr lang="fr-CH" sz="1600" b="1" u="sng" dirty="0" smtClean="0">
                <a:latin typeface="Arial"/>
                <a:cs typeface="Arial"/>
              </a:rPr>
              <a:t>RU</a:t>
            </a:r>
          </a:p>
          <a:p>
            <a:pPr marL="285750" lvl="0" indent="-285750">
              <a:lnSpc>
                <a:spcPct val="110000"/>
              </a:lnSpc>
              <a:buFontTx/>
              <a:buChar char="-"/>
            </a:pPr>
            <a:r>
              <a:rPr lang="fr-CH" sz="1600" dirty="0" smtClean="0">
                <a:latin typeface="Arial"/>
                <a:cs typeface="Arial"/>
              </a:rPr>
              <a:t>Electricité autoconsommée : </a:t>
            </a:r>
            <a:r>
              <a:rPr lang="fr-CH" sz="1600" b="1" dirty="0" smtClean="0">
                <a:latin typeface="Arial"/>
                <a:cs typeface="Arial"/>
              </a:rPr>
              <a:t>non taxée.</a:t>
            </a:r>
          </a:p>
          <a:p>
            <a:pPr marL="285750" lvl="0" indent="-285750">
              <a:lnSpc>
                <a:spcPct val="110000"/>
              </a:lnSpc>
              <a:buFontTx/>
              <a:buChar char="-"/>
            </a:pPr>
            <a:r>
              <a:rPr lang="fr-CH" sz="1600" dirty="0" smtClean="0">
                <a:latin typeface="Arial"/>
                <a:cs typeface="Arial"/>
              </a:rPr>
              <a:t>Surplus revendu au distributeur d’énergie : Une taxation est difficilement envisageable car le surplus est en général déduit de la facture d’électricité du distributeur et par conséquent s’assimile à une consommation propre non commerciale.</a:t>
            </a:r>
          </a:p>
          <a:p>
            <a:pPr lvl="0">
              <a:lnSpc>
                <a:spcPct val="110000"/>
              </a:lnSpc>
            </a:pPr>
            <a:endParaRPr lang="fr-CH" sz="1600" dirty="0" smtClean="0">
              <a:latin typeface="Arial"/>
              <a:cs typeface="Arial"/>
            </a:endParaRPr>
          </a:p>
          <a:p>
            <a:pPr lvl="0">
              <a:lnSpc>
                <a:spcPct val="110000"/>
              </a:lnSpc>
            </a:pPr>
            <a:r>
              <a:rPr lang="fr-CH" sz="1600" dirty="0" smtClean="0">
                <a:latin typeface="Arial"/>
                <a:cs typeface="Arial"/>
              </a:rPr>
              <a:t>Centrale bénéficiant de la </a:t>
            </a:r>
            <a:r>
              <a:rPr lang="fr-CH" sz="1600" b="1" u="sng" dirty="0" smtClean="0">
                <a:latin typeface="Arial"/>
                <a:cs typeface="Arial"/>
              </a:rPr>
              <a:t>RPC</a:t>
            </a:r>
          </a:p>
          <a:p>
            <a:pPr marL="285750" lvl="0" indent="-285750">
              <a:lnSpc>
                <a:spcPct val="110000"/>
              </a:lnSpc>
              <a:buFontTx/>
              <a:buChar char="-"/>
            </a:pPr>
            <a:r>
              <a:rPr lang="fr-CH" sz="1600" dirty="0" smtClean="0">
                <a:latin typeface="Arial"/>
                <a:cs typeface="Arial"/>
              </a:rPr>
              <a:t>L’électricité achetée par Swissgrid est </a:t>
            </a:r>
            <a:r>
              <a:rPr lang="fr-CH" sz="1600" b="1" dirty="0" smtClean="0">
                <a:latin typeface="Arial"/>
                <a:cs typeface="Arial"/>
              </a:rPr>
              <a:t>taxée </a:t>
            </a:r>
            <a:r>
              <a:rPr lang="fr-CH" sz="1600" dirty="0" smtClean="0">
                <a:latin typeface="Arial"/>
                <a:cs typeface="Arial"/>
              </a:rPr>
              <a:t>en tant que </a:t>
            </a:r>
            <a:r>
              <a:rPr lang="fr-CH" sz="1600" b="1" dirty="0" smtClean="0">
                <a:latin typeface="Arial"/>
                <a:cs typeface="Arial"/>
              </a:rPr>
              <a:t>revenu accessoire</a:t>
            </a:r>
            <a:r>
              <a:rPr lang="fr-CH" sz="1600" dirty="0" smtClean="0">
                <a:latin typeface="Arial"/>
                <a:cs typeface="Arial"/>
              </a:rPr>
              <a:t>.</a:t>
            </a:r>
          </a:p>
          <a:p>
            <a:pPr marL="285750" lvl="0" indent="-285750">
              <a:lnSpc>
                <a:spcPct val="110000"/>
              </a:lnSpc>
              <a:buFontTx/>
              <a:buChar char="-"/>
            </a:pPr>
            <a:endParaRPr lang="fr-CH" sz="16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7319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98415"/>
            <a:ext cx="9144000" cy="756835"/>
          </a:xfrm>
        </p:spPr>
        <p:txBody>
          <a:bodyPr/>
          <a:lstStyle/>
          <a:p>
            <a:pPr algn="ctr"/>
            <a:r>
              <a:rPr lang="fr-FR" sz="2800" dirty="0" smtClean="0">
                <a:latin typeface="Arial"/>
                <a:ea typeface="ＭＳ Ｐゴシック" charset="0"/>
                <a:cs typeface="Arial"/>
              </a:rPr>
              <a:t>Prix de rachat DE L’ELECTRICITE INJECTEE</a:t>
            </a:r>
            <a:endParaRPr lang="fr-FR" sz="2800" dirty="0">
              <a:latin typeface="Arial"/>
              <a:cs typeface="Arial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237B-532C-BF47-B900-FF34DAAB1B33}" type="slidenum">
              <a:rPr lang="fr-FR" smtClean="0"/>
              <a:t>25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29366" y="1542768"/>
            <a:ext cx="8617964" cy="394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fr-CH" sz="1200" b="1" dirty="0" smtClean="0">
                <a:latin typeface="Arial"/>
                <a:cs typeface="Arial"/>
              </a:rPr>
              <a:t>Rétribution Unique (RU) :</a:t>
            </a:r>
          </a:p>
          <a:p>
            <a:pPr marL="171450" lvl="0" indent="-171450">
              <a:lnSpc>
                <a:spcPct val="110000"/>
              </a:lnSpc>
              <a:buFontTx/>
              <a:buChar char="-"/>
            </a:pPr>
            <a:r>
              <a:rPr lang="fr-CH" sz="1200" dirty="0" smtClean="0">
                <a:latin typeface="Arial"/>
                <a:cs typeface="Arial"/>
              </a:rPr>
              <a:t>L’électricité non consommée localement est revendue au distributeur « à prix coûtant* ».</a:t>
            </a:r>
          </a:p>
          <a:p>
            <a:pPr marL="171450" lvl="0" indent="-171450">
              <a:lnSpc>
                <a:spcPct val="110000"/>
              </a:lnSpc>
              <a:buFontTx/>
              <a:buChar char="-"/>
            </a:pPr>
            <a:endParaRPr lang="fr-CH" sz="1200" dirty="0">
              <a:latin typeface="Arial"/>
              <a:cs typeface="Arial"/>
            </a:endParaRPr>
          </a:p>
          <a:p>
            <a:pPr lvl="0">
              <a:lnSpc>
                <a:spcPct val="110000"/>
              </a:lnSpc>
            </a:pPr>
            <a:r>
              <a:rPr lang="fr-CH" sz="1200" b="1" dirty="0" smtClean="0">
                <a:latin typeface="Arial"/>
                <a:cs typeface="Arial"/>
              </a:rPr>
              <a:t>Rétribution à Prix </a:t>
            </a:r>
            <a:r>
              <a:rPr lang="fr-CH" sz="1200" b="1" dirty="0" smtClean="0">
                <a:latin typeface="Arial"/>
                <a:cs typeface="Arial"/>
              </a:rPr>
              <a:t>Co</a:t>
            </a:r>
            <a:r>
              <a:rPr lang="fr-CH" sz="1200" b="1" dirty="0" smtClean="0">
                <a:latin typeface="Arial"/>
                <a:cs typeface="Arial"/>
              </a:rPr>
              <a:t>û</a:t>
            </a:r>
            <a:r>
              <a:rPr lang="fr-CH" sz="1200" b="1" dirty="0" smtClean="0">
                <a:latin typeface="Arial"/>
                <a:cs typeface="Arial"/>
              </a:rPr>
              <a:t>tant </a:t>
            </a:r>
            <a:r>
              <a:rPr lang="fr-CH" sz="1200" b="1" dirty="0" smtClean="0">
                <a:latin typeface="Arial"/>
                <a:cs typeface="Arial"/>
              </a:rPr>
              <a:t>(RPC) :</a:t>
            </a:r>
          </a:p>
          <a:p>
            <a:pPr marL="171450" lvl="0" indent="-171450">
              <a:lnSpc>
                <a:spcPct val="110000"/>
              </a:lnSpc>
              <a:buFontTx/>
              <a:buChar char="-"/>
            </a:pPr>
            <a:r>
              <a:rPr lang="fr-CH" sz="1200" dirty="0" smtClean="0">
                <a:latin typeface="Arial"/>
                <a:cs typeface="Arial"/>
              </a:rPr>
              <a:t>Lorsque le propriétaire est sur la « liste d’attente », l’électricité non consommée qu’il injecte dans le réseau est achetée par le distributeur d’énergie « à prix coûtant* </a:t>
            </a:r>
            <a:r>
              <a:rPr lang="fr-CH" sz="1200" dirty="0" smtClean="0">
                <a:latin typeface="Arial"/>
                <a:cs typeface="Arial"/>
              </a:rPr>
              <a:t>».</a:t>
            </a:r>
            <a:endParaRPr lang="fr-CH" sz="1200" dirty="0" smtClean="0">
              <a:latin typeface="Arial"/>
              <a:cs typeface="Arial"/>
            </a:endParaRPr>
          </a:p>
          <a:p>
            <a:pPr marL="171450" lvl="0" indent="-171450">
              <a:lnSpc>
                <a:spcPct val="110000"/>
              </a:lnSpc>
              <a:buFontTx/>
              <a:buChar char="-"/>
            </a:pPr>
            <a:r>
              <a:rPr lang="fr-CH" sz="1200" dirty="0" smtClean="0">
                <a:latin typeface="Arial"/>
                <a:cs typeface="Arial"/>
              </a:rPr>
              <a:t>Lorsque le propriétaire sort </a:t>
            </a:r>
            <a:r>
              <a:rPr lang="fr-CH" sz="1200" dirty="0" smtClean="0">
                <a:latin typeface="Arial"/>
                <a:cs typeface="Arial"/>
              </a:rPr>
              <a:t>de la </a:t>
            </a:r>
            <a:r>
              <a:rPr lang="fr-CH" sz="1200" dirty="0" smtClean="0">
                <a:latin typeface="Arial"/>
                <a:cs typeface="Arial"/>
              </a:rPr>
              <a:t>« liste d’attente », l’électricité est vendue à </a:t>
            </a:r>
            <a:r>
              <a:rPr lang="fr-CH" sz="1200" dirty="0" smtClean="0">
                <a:latin typeface="Arial"/>
                <a:cs typeface="Arial"/>
              </a:rPr>
              <a:t>SwissGrid.</a:t>
            </a:r>
            <a:endParaRPr lang="fr-CH" sz="1200" dirty="0" smtClean="0">
              <a:latin typeface="Arial"/>
              <a:cs typeface="Arial"/>
            </a:endParaRPr>
          </a:p>
          <a:p>
            <a:pPr marL="171450" lvl="0" indent="-171450">
              <a:lnSpc>
                <a:spcPct val="110000"/>
              </a:lnSpc>
              <a:buFontTx/>
              <a:buChar char="-"/>
            </a:pPr>
            <a:endParaRPr lang="fr-CH" sz="1200" dirty="0">
              <a:latin typeface="Arial"/>
              <a:cs typeface="Arial"/>
            </a:endParaRPr>
          </a:p>
          <a:p>
            <a:pPr lvl="0">
              <a:lnSpc>
                <a:spcPct val="110000"/>
              </a:lnSpc>
            </a:pPr>
            <a:r>
              <a:rPr lang="fr-CH" sz="1200" dirty="0" smtClean="0">
                <a:latin typeface="Arial"/>
                <a:cs typeface="Arial"/>
              </a:rPr>
              <a:t>La Loi </a:t>
            </a:r>
            <a:r>
              <a:rPr lang="fr-CH" sz="1200" dirty="0">
                <a:latin typeface="Arial"/>
                <a:cs typeface="Arial"/>
              </a:rPr>
              <a:t>fédérale sur </a:t>
            </a:r>
            <a:r>
              <a:rPr lang="fr-CH" sz="1200" dirty="0" smtClean="0">
                <a:latin typeface="Arial"/>
                <a:cs typeface="Arial"/>
              </a:rPr>
              <a:t>l’énergie </a:t>
            </a:r>
            <a:r>
              <a:rPr lang="fr-CH" sz="1200" dirty="0" smtClean="0">
                <a:latin typeface="Arial"/>
                <a:cs typeface="Arial"/>
              </a:rPr>
              <a:t>oblige </a:t>
            </a:r>
            <a:r>
              <a:rPr lang="fr-CH" sz="1200" dirty="0" smtClean="0">
                <a:latin typeface="Arial"/>
                <a:cs typeface="Arial"/>
              </a:rPr>
              <a:t>les distributeurs à racheter l’électricité produite par des installations solaires PV. La loi permet par contre aux distributeurs de déterminer ce tarif qui doit être au minimum leur « prix de revient » ou « prix coûtant ».</a:t>
            </a:r>
          </a:p>
          <a:p>
            <a:pPr lvl="0">
              <a:lnSpc>
                <a:spcPct val="110000"/>
              </a:lnSpc>
            </a:pPr>
            <a:r>
              <a:rPr lang="fr-CH" sz="1200" dirty="0" smtClean="0">
                <a:latin typeface="Arial"/>
                <a:cs typeface="Arial"/>
              </a:rPr>
              <a:t>Les distributeurs peuvent donc en tout temps adapter ce tarif.</a:t>
            </a:r>
          </a:p>
          <a:p>
            <a:pPr lvl="0">
              <a:lnSpc>
                <a:spcPct val="110000"/>
              </a:lnSpc>
            </a:pPr>
            <a:endParaRPr lang="fr-CH" sz="1200" dirty="0">
              <a:latin typeface="Arial"/>
              <a:cs typeface="Arial"/>
            </a:endParaRPr>
          </a:p>
          <a:p>
            <a:pPr lvl="0">
              <a:lnSpc>
                <a:spcPct val="110000"/>
              </a:lnSpc>
            </a:pPr>
            <a:r>
              <a:rPr lang="fr-CH" sz="1200" b="1" dirty="0" smtClean="0">
                <a:latin typeface="Arial"/>
                <a:cs typeface="Arial"/>
              </a:rPr>
              <a:t>Tarifs actuellement en vigueur «</a:t>
            </a:r>
            <a:r>
              <a:rPr lang="fr-CH" sz="1200" dirty="0" smtClean="0">
                <a:latin typeface="Arial"/>
                <a:cs typeface="Arial"/>
              </a:rPr>
              <a:t> </a:t>
            </a:r>
            <a:r>
              <a:rPr lang="fr-CH" sz="1200" b="1" dirty="0" smtClean="0">
                <a:latin typeface="Arial"/>
                <a:cs typeface="Arial"/>
              </a:rPr>
              <a:t>à </a:t>
            </a:r>
            <a:r>
              <a:rPr lang="fr-CH" sz="1200" b="1" dirty="0">
                <a:latin typeface="Arial"/>
                <a:cs typeface="Arial"/>
              </a:rPr>
              <a:t>prix coûtant</a:t>
            </a:r>
            <a:r>
              <a:rPr lang="fr-CH" sz="1200" b="1" dirty="0" smtClean="0">
                <a:latin typeface="Arial"/>
                <a:cs typeface="Arial"/>
              </a:rPr>
              <a:t>*</a:t>
            </a:r>
            <a:r>
              <a:rPr lang="fr-CH" sz="1200" dirty="0" smtClean="0">
                <a:latin typeface="Arial"/>
                <a:cs typeface="Arial"/>
              </a:rPr>
              <a:t> »</a:t>
            </a:r>
            <a:r>
              <a:rPr lang="fr-CH" sz="1200" b="1" dirty="0" smtClean="0">
                <a:latin typeface="Arial"/>
                <a:cs typeface="Arial"/>
              </a:rPr>
              <a:t> :</a:t>
            </a:r>
          </a:p>
          <a:p>
            <a:pPr lvl="0">
              <a:lnSpc>
                <a:spcPct val="110000"/>
              </a:lnSpc>
            </a:pPr>
            <a:endParaRPr lang="fr-CH" sz="1200" dirty="0">
              <a:latin typeface="Arial"/>
              <a:cs typeface="Arial"/>
            </a:endParaRPr>
          </a:p>
          <a:p>
            <a:pPr lvl="0">
              <a:lnSpc>
                <a:spcPct val="110000"/>
              </a:lnSpc>
            </a:pPr>
            <a:r>
              <a:rPr lang="fr-CH" sz="1200" dirty="0" smtClean="0">
                <a:latin typeface="Arial"/>
                <a:cs typeface="Arial"/>
              </a:rPr>
              <a:t>Groupe E / Gruyère Energie : 13.5 ct / kWh</a:t>
            </a:r>
          </a:p>
          <a:p>
            <a:pPr lvl="0">
              <a:lnSpc>
                <a:spcPct val="110000"/>
              </a:lnSpc>
            </a:pPr>
            <a:r>
              <a:rPr lang="fr-CH" sz="1200" dirty="0" smtClean="0">
                <a:latin typeface="Arial"/>
                <a:cs typeface="Arial"/>
              </a:rPr>
              <a:t>Romande </a:t>
            </a:r>
            <a:r>
              <a:rPr lang="fr-CH" sz="1200" dirty="0">
                <a:latin typeface="Arial"/>
                <a:cs typeface="Arial"/>
              </a:rPr>
              <a:t>Energie : </a:t>
            </a:r>
            <a:r>
              <a:rPr lang="fr-CH" sz="1200" dirty="0" smtClean="0">
                <a:latin typeface="Arial"/>
                <a:cs typeface="Arial"/>
              </a:rPr>
              <a:t>9.45 </a:t>
            </a:r>
            <a:r>
              <a:rPr lang="fr-CH" sz="1200" dirty="0">
                <a:latin typeface="Arial"/>
                <a:cs typeface="Arial"/>
              </a:rPr>
              <a:t>ct / kWh</a:t>
            </a:r>
          </a:p>
          <a:p>
            <a:pPr>
              <a:lnSpc>
                <a:spcPct val="110000"/>
              </a:lnSpc>
            </a:pPr>
            <a:endParaRPr lang="fr-CH" sz="1200" dirty="0">
              <a:latin typeface="Arial"/>
              <a:cs typeface="Arial"/>
            </a:endParaRPr>
          </a:p>
          <a:p>
            <a:pPr marL="171450" lvl="0" indent="-171450">
              <a:lnSpc>
                <a:spcPct val="110000"/>
              </a:lnSpc>
              <a:buFontTx/>
              <a:buChar char="•"/>
            </a:pPr>
            <a:endParaRPr lang="fr-CH" sz="12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5445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89084"/>
            <a:ext cx="7924800" cy="464599"/>
          </a:xfrm>
        </p:spPr>
        <p:txBody>
          <a:bodyPr/>
          <a:lstStyle/>
          <a:p>
            <a:r>
              <a:rPr lang="fr-FR" sz="2800" dirty="0" smtClean="0">
                <a:latin typeface="Arial"/>
                <a:ea typeface="ＭＳ Ｐゴシック" charset="0"/>
                <a:cs typeface="Arial"/>
              </a:rPr>
              <a:t>Paratonnerre ? Parafoudre ?</a:t>
            </a:r>
            <a:endParaRPr lang="fr-FR" sz="2800" dirty="0">
              <a:latin typeface="Arial"/>
              <a:cs typeface="Arial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237B-532C-BF47-B900-FF34DAAB1B33}" type="slidenum">
              <a:rPr lang="fr-FR" smtClean="0"/>
              <a:t>26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29366" y="786346"/>
            <a:ext cx="8617964" cy="5505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fr-CH" sz="1600" dirty="0" smtClean="0">
                <a:latin typeface="Arial"/>
                <a:cs typeface="Arial"/>
              </a:rPr>
              <a:t>Définitions :</a:t>
            </a:r>
          </a:p>
          <a:p>
            <a:pPr lvl="0">
              <a:lnSpc>
                <a:spcPct val="110000"/>
              </a:lnSpc>
            </a:pPr>
            <a:endParaRPr lang="fr-CH" sz="1600" dirty="0" smtClean="0">
              <a:latin typeface="Arial"/>
              <a:cs typeface="Arial"/>
            </a:endParaRPr>
          </a:p>
          <a:p>
            <a:pPr marL="171450" lvl="0" indent="-171450">
              <a:lnSpc>
                <a:spcPct val="110000"/>
              </a:lnSpc>
              <a:buFont typeface="Arial"/>
              <a:buChar char="•"/>
            </a:pPr>
            <a:r>
              <a:rPr lang="fr-CH" sz="1600" u="sng" dirty="0">
                <a:latin typeface="Arial"/>
                <a:cs typeface="Arial"/>
              </a:rPr>
              <a:t>Paratonnerre</a:t>
            </a:r>
            <a:r>
              <a:rPr lang="fr-CH" sz="1600" dirty="0">
                <a:latin typeface="Arial"/>
                <a:cs typeface="Arial"/>
              </a:rPr>
              <a:t> : </a:t>
            </a:r>
            <a:r>
              <a:rPr lang="fr-CH" sz="1600" dirty="0" smtClean="0">
                <a:latin typeface="Arial"/>
                <a:cs typeface="Arial"/>
              </a:rPr>
              <a:t>il permet </a:t>
            </a:r>
            <a:r>
              <a:rPr lang="fr-CH" sz="1600" dirty="0">
                <a:latin typeface="Arial"/>
                <a:cs typeface="Arial"/>
              </a:rPr>
              <a:t>de protéger une structure contre </a:t>
            </a:r>
            <a:r>
              <a:rPr lang="fr-CH" sz="1600" b="1" dirty="0">
                <a:latin typeface="Arial"/>
                <a:cs typeface="Arial"/>
              </a:rPr>
              <a:t>un coup direct de la foudre</a:t>
            </a:r>
            <a:r>
              <a:rPr lang="fr-CH" sz="1600" dirty="0">
                <a:latin typeface="Arial"/>
                <a:cs typeface="Arial"/>
              </a:rPr>
              <a:t>. Souvent présenté sous la forme d'une pointe que l'on retrouve sur le toit des </a:t>
            </a:r>
            <a:r>
              <a:rPr lang="fr-CH" sz="1600" dirty="0" smtClean="0">
                <a:latin typeface="Arial"/>
                <a:cs typeface="Arial"/>
              </a:rPr>
              <a:t>bâtiments. </a:t>
            </a:r>
            <a:r>
              <a:rPr lang="fr-CH" sz="1600" dirty="0">
                <a:latin typeface="Arial"/>
                <a:cs typeface="Arial"/>
              </a:rPr>
              <a:t>L</a:t>
            </a:r>
            <a:r>
              <a:rPr lang="fr-CH" sz="1600" dirty="0" smtClean="0">
                <a:latin typeface="Arial"/>
                <a:cs typeface="Arial"/>
              </a:rPr>
              <a:t>e </a:t>
            </a:r>
            <a:r>
              <a:rPr lang="fr-CH" sz="1600" dirty="0">
                <a:latin typeface="Arial"/>
                <a:cs typeface="Arial"/>
              </a:rPr>
              <a:t>paratonnerre agit en canalisant la foudre vers la terre, et permet ainsi </a:t>
            </a:r>
            <a:r>
              <a:rPr lang="fr-CH" sz="1600" b="1" dirty="0">
                <a:latin typeface="Arial"/>
                <a:cs typeface="Arial"/>
              </a:rPr>
              <a:t>d'éviter les incendies</a:t>
            </a:r>
            <a:r>
              <a:rPr lang="fr-CH" sz="1600" dirty="0">
                <a:latin typeface="Arial"/>
                <a:cs typeface="Arial"/>
              </a:rPr>
              <a:t>.</a:t>
            </a:r>
            <a:endParaRPr lang="fr-CH" sz="1600" dirty="0" smtClean="0">
              <a:latin typeface="Arial"/>
              <a:cs typeface="Arial"/>
            </a:endParaRPr>
          </a:p>
          <a:p>
            <a:pPr marL="171450" lvl="0" indent="-171450">
              <a:lnSpc>
                <a:spcPct val="110000"/>
              </a:lnSpc>
              <a:buFont typeface="Arial"/>
              <a:buChar char="•"/>
            </a:pPr>
            <a:r>
              <a:rPr lang="fr-CH" sz="1600" u="sng" dirty="0">
                <a:latin typeface="Arial"/>
                <a:cs typeface="Arial"/>
              </a:rPr>
              <a:t>Parafoudre/parasurtenseur</a:t>
            </a:r>
            <a:r>
              <a:rPr lang="fr-CH" sz="1600" dirty="0">
                <a:latin typeface="Arial"/>
                <a:cs typeface="Arial"/>
              </a:rPr>
              <a:t> : </a:t>
            </a:r>
            <a:r>
              <a:rPr lang="fr-CH" sz="1600" dirty="0" smtClean="0">
                <a:latin typeface="Arial"/>
                <a:cs typeface="Arial"/>
              </a:rPr>
              <a:t>dispositif </a:t>
            </a:r>
            <a:r>
              <a:rPr lang="fr-CH" sz="1600" dirty="0">
                <a:latin typeface="Arial"/>
                <a:cs typeface="Arial"/>
              </a:rPr>
              <a:t>qui permet de protéger les appareils électriques </a:t>
            </a:r>
            <a:r>
              <a:rPr lang="fr-CH" sz="1600" dirty="0" smtClean="0">
                <a:latin typeface="Arial"/>
                <a:cs typeface="Arial"/>
              </a:rPr>
              <a:t>de </a:t>
            </a:r>
            <a:r>
              <a:rPr lang="fr-CH" sz="1600" dirty="0">
                <a:latin typeface="Arial"/>
                <a:cs typeface="Arial"/>
              </a:rPr>
              <a:t>surtensions électriques </a:t>
            </a:r>
            <a:r>
              <a:rPr lang="fr-CH" sz="1600" dirty="0" smtClean="0">
                <a:latin typeface="Arial"/>
                <a:cs typeface="Arial"/>
              </a:rPr>
              <a:t>engendrées </a:t>
            </a:r>
            <a:r>
              <a:rPr lang="fr-CH" sz="1600" dirty="0">
                <a:latin typeface="Arial"/>
                <a:cs typeface="Arial"/>
              </a:rPr>
              <a:t>par la </a:t>
            </a:r>
            <a:r>
              <a:rPr lang="fr-CH" sz="1600" dirty="0" smtClean="0">
                <a:latin typeface="Arial"/>
                <a:cs typeface="Arial"/>
              </a:rPr>
              <a:t>foudre.</a:t>
            </a:r>
          </a:p>
          <a:p>
            <a:pPr lvl="0">
              <a:lnSpc>
                <a:spcPct val="110000"/>
              </a:lnSpc>
            </a:pPr>
            <a:endParaRPr lang="fr-CH" sz="1600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fr-CH" sz="1600" b="1" dirty="0">
                <a:latin typeface="Arial"/>
                <a:cs typeface="Arial"/>
              </a:rPr>
              <a:t>Le bâtiment </a:t>
            </a:r>
            <a:r>
              <a:rPr lang="fr-CH" sz="1600" b="1" u="sng" dirty="0">
                <a:latin typeface="Arial"/>
                <a:cs typeface="Arial"/>
              </a:rPr>
              <a:t>dispose </a:t>
            </a:r>
            <a:r>
              <a:rPr lang="fr-CH" sz="1600" b="1" u="sng" dirty="0" smtClean="0">
                <a:latin typeface="Arial"/>
                <a:cs typeface="Arial"/>
              </a:rPr>
              <a:t>d’un paratonnerre</a:t>
            </a:r>
            <a:r>
              <a:rPr lang="fr-CH" sz="1600" b="1" dirty="0" smtClean="0">
                <a:latin typeface="Arial"/>
                <a:cs typeface="Arial"/>
              </a:rPr>
              <a:t> : </a:t>
            </a:r>
          </a:p>
          <a:p>
            <a:pPr marL="171450" indent="-171450">
              <a:lnSpc>
                <a:spcPct val="110000"/>
              </a:lnSpc>
              <a:buFont typeface="Arial"/>
              <a:buChar char="•"/>
            </a:pPr>
            <a:r>
              <a:rPr lang="fr-CH" sz="1600" dirty="0" smtClean="0">
                <a:latin typeface="Arial"/>
                <a:cs typeface="Arial"/>
              </a:rPr>
              <a:t>L’installation doit y être intégrée selon SEV4022. Cela signifie que les boîtiers sont différents (et plus chers !).</a:t>
            </a:r>
            <a:endParaRPr lang="fr-CH" sz="1600" dirty="0">
              <a:solidFill>
                <a:srgbClr val="FF0000"/>
              </a:solidFill>
              <a:latin typeface="Arial"/>
              <a:cs typeface="Arial"/>
            </a:endParaRPr>
          </a:p>
          <a:p>
            <a:pPr lvl="0">
              <a:lnSpc>
                <a:spcPct val="110000"/>
              </a:lnSpc>
            </a:pPr>
            <a:endParaRPr lang="fr-CH" sz="1600" b="1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fr-CH" sz="1600" b="1" dirty="0">
                <a:latin typeface="Arial"/>
                <a:cs typeface="Arial"/>
              </a:rPr>
              <a:t>Le </a:t>
            </a:r>
            <a:r>
              <a:rPr lang="fr-CH" sz="1600" b="1" dirty="0" smtClean="0">
                <a:latin typeface="Arial"/>
                <a:cs typeface="Arial"/>
              </a:rPr>
              <a:t>bâtiment </a:t>
            </a:r>
            <a:r>
              <a:rPr lang="fr-CH" sz="1600" b="1" u="sng" dirty="0" smtClean="0">
                <a:latin typeface="Arial"/>
                <a:cs typeface="Arial"/>
              </a:rPr>
              <a:t>ne </a:t>
            </a:r>
            <a:r>
              <a:rPr lang="fr-CH" sz="1600" b="1" u="sng" dirty="0">
                <a:latin typeface="Arial"/>
                <a:cs typeface="Arial"/>
              </a:rPr>
              <a:t>dispose </a:t>
            </a:r>
            <a:r>
              <a:rPr lang="fr-CH" sz="1600" b="1" u="sng" dirty="0" smtClean="0">
                <a:latin typeface="Arial"/>
                <a:cs typeface="Arial"/>
              </a:rPr>
              <a:t>pas d’un </a:t>
            </a:r>
            <a:r>
              <a:rPr lang="fr-CH" sz="1600" b="1" u="sng" dirty="0">
                <a:latin typeface="Arial"/>
                <a:cs typeface="Arial"/>
              </a:rPr>
              <a:t>paratonnerre</a:t>
            </a:r>
            <a:r>
              <a:rPr lang="fr-CH" sz="1600" b="1" dirty="0">
                <a:latin typeface="Arial"/>
                <a:cs typeface="Arial"/>
              </a:rPr>
              <a:t> </a:t>
            </a:r>
            <a:r>
              <a:rPr lang="fr-CH" sz="1600" b="1" dirty="0" smtClean="0">
                <a:latin typeface="Arial"/>
                <a:cs typeface="Arial"/>
              </a:rPr>
              <a:t>:   </a:t>
            </a:r>
          </a:p>
          <a:p>
            <a:pPr>
              <a:lnSpc>
                <a:spcPct val="110000"/>
              </a:lnSpc>
            </a:pPr>
            <a:endParaRPr lang="fr-CH" sz="16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71450" indent="-171450">
              <a:lnSpc>
                <a:spcPct val="110000"/>
              </a:lnSpc>
              <a:buFontTx/>
              <a:buChar char="-"/>
            </a:pPr>
            <a:r>
              <a:rPr lang="fr-CH" sz="1600" dirty="0" smtClean="0">
                <a:latin typeface="Arial"/>
                <a:cs typeface="Arial"/>
              </a:rPr>
              <a:t>Il n’est pas obligatoire de mettre un paratonnerre en raison de la centrale solaire.</a:t>
            </a:r>
          </a:p>
          <a:p>
            <a:pPr marL="171450" indent="-171450">
              <a:lnSpc>
                <a:spcPct val="110000"/>
              </a:lnSpc>
              <a:buFontTx/>
              <a:buChar char="-"/>
            </a:pPr>
            <a:r>
              <a:rPr lang="fr-CH" sz="1600" dirty="0" smtClean="0">
                <a:latin typeface="Arial"/>
                <a:cs typeface="Arial"/>
              </a:rPr>
              <a:t>Si la surface solaire </a:t>
            </a:r>
            <a:r>
              <a:rPr lang="fr-CH" sz="1600" b="1" dirty="0" smtClean="0">
                <a:latin typeface="Arial"/>
                <a:cs typeface="Arial"/>
              </a:rPr>
              <a:t>&gt; 200 m2 </a:t>
            </a:r>
            <a:r>
              <a:rPr lang="fr-CH" sz="1600" dirty="0" smtClean="0">
                <a:latin typeface="Arial"/>
                <a:cs typeface="Arial"/>
              </a:rPr>
              <a:t>: il faut mettre des </a:t>
            </a:r>
            <a:r>
              <a:rPr lang="fr-CH" sz="1600" b="1" dirty="0" smtClean="0">
                <a:latin typeface="Arial"/>
                <a:cs typeface="Arial"/>
              </a:rPr>
              <a:t>parasurtenseurs/</a:t>
            </a:r>
            <a:r>
              <a:rPr lang="fr-CH" sz="1600" b="1" dirty="0" smtClean="0">
                <a:latin typeface="Arial"/>
                <a:cs typeface="Arial"/>
              </a:rPr>
              <a:t>parafoudres</a:t>
            </a:r>
            <a:r>
              <a:rPr lang="fr-CH" sz="1600" dirty="0" smtClean="0">
                <a:latin typeface="Arial"/>
                <a:cs typeface="Arial"/>
              </a:rPr>
              <a:t>.</a:t>
            </a:r>
            <a:endParaRPr lang="fr-CH" sz="1600" dirty="0" smtClean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endParaRPr lang="fr-CH" sz="1600" b="1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endParaRPr lang="fr-CH" sz="1600" b="1" u="sng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endParaRPr lang="fr-CH" sz="1600" b="1" u="sng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0749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89084"/>
            <a:ext cx="7924800" cy="464599"/>
          </a:xfrm>
        </p:spPr>
        <p:txBody>
          <a:bodyPr/>
          <a:lstStyle/>
          <a:p>
            <a:r>
              <a:rPr lang="fr-FR" sz="2800" dirty="0" smtClean="0">
                <a:latin typeface="Arial"/>
                <a:ea typeface="ＭＳ Ｐゴシック" charset="0"/>
                <a:cs typeface="Arial"/>
              </a:rPr>
              <a:t>ASSURANCE</a:t>
            </a:r>
            <a:endParaRPr lang="fr-FR" sz="2800" dirty="0">
              <a:latin typeface="Arial"/>
              <a:cs typeface="Arial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237B-532C-BF47-B900-FF34DAAB1B33}" type="slidenum">
              <a:rPr lang="fr-FR" smtClean="0"/>
              <a:t>27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29366" y="786346"/>
            <a:ext cx="8617964" cy="6250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fr-CH" sz="1600" dirty="0">
                <a:latin typeface="Arial"/>
                <a:cs typeface="Arial"/>
              </a:rPr>
              <a:t>I</a:t>
            </a:r>
            <a:r>
              <a:rPr lang="fr-CH" sz="1600" dirty="0" smtClean="0">
                <a:latin typeface="Arial"/>
                <a:cs typeface="Arial"/>
              </a:rPr>
              <a:t>nstallation solaire sur la toiture du bâtiment</a:t>
            </a:r>
            <a:r>
              <a:rPr lang="fr-CH" sz="1600" dirty="0">
                <a:latin typeface="Arial"/>
                <a:cs typeface="Arial"/>
              </a:rPr>
              <a:t> </a:t>
            </a:r>
            <a:r>
              <a:rPr lang="fr-CH" sz="1600" dirty="0" smtClean="0">
                <a:latin typeface="Arial"/>
                <a:cs typeface="Arial"/>
              </a:rPr>
              <a:t>:</a:t>
            </a:r>
          </a:p>
          <a:p>
            <a:pPr marL="628650" lvl="1" indent="-171450">
              <a:lnSpc>
                <a:spcPct val="110000"/>
              </a:lnSpc>
              <a:buFont typeface="Symbol" charset="0"/>
              <a:buChar char=""/>
            </a:pPr>
            <a:r>
              <a:rPr lang="fr-CH" sz="1200" b="1" dirty="0" smtClean="0">
                <a:latin typeface="Arial"/>
                <a:cs typeface="Arial"/>
              </a:rPr>
              <a:t>IMPORTANT : prévenez le propriétaire qu’il doit annoncer à l’ECAB son installation dès qu’il a signé l’offre</a:t>
            </a:r>
            <a:r>
              <a:rPr lang="fr-CH" sz="1200" dirty="0" smtClean="0">
                <a:latin typeface="Arial"/>
                <a:cs typeface="Arial"/>
              </a:rPr>
              <a:t>.</a:t>
            </a:r>
          </a:p>
          <a:p>
            <a:pPr marL="628650" lvl="1" indent="-171450">
              <a:lnSpc>
                <a:spcPct val="110000"/>
              </a:lnSpc>
              <a:buFont typeface="Symbol" charset="0"/>
              <a:buChar char=""/>
            </a:pPr>
            <a:r>
              <a:rPr lang="fr-CH" sz="1200" dirty="0" smtClean="0">
                <a:latin typeface="Arial"/>
                <a:cs typeface="Arial"/>
              </a:rPr>
              <a:t>Ainsi, l’ECAB couvre la centrale solaire au même titre que sa toiture.</a:t>
            </a:r>
          </a:p>
          <a:p>
            <a:pPr marL="628650" lvl="1" indent="-171450">
              <a:lnSpc>
                <a:spcPct val="110000"/>
              </a:lnSpc>
              <a:buFont typeface="Symbol" charset="0"/>
              <a:buChar char=""/>
            </a:pPr>
            <a:r>
              <a:rPr lang="fr-CH" sz="1200" dirty="0" smtClean="0">
                <a:latin typeface="Arial"/>
                <a:cs typeface="Arial"/>
              </a:rPr>
              <a:t>Sans cette annonce préalable, il n’est pas couvert en cas de dégâts naturels.</a:t>
            </a:r>
          </a:p>
          <a:p>
            <a:pPr lvl="0">
              <a:lnSpc>
                <a:spcPct val="110000"/>
              </a:lnSpc>
            </a:pPr>
            <a:endParaRPr lang="fr-CH" sz="1200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fr-CH" sz="1600" dirty="0">
                <a:latin typeface="Arial"/>
                <a:cs typeface="Arial"/>
              </a:rPr>
              <a:t>Installation solaire </a:t>
            </a:r>
            <a:r>
              <a:rPr lang="fr-CH" sz="1600" dirty="0" smtClean="0">
                <a:latin typeface="Arial"/>
                <a:cs typeface="Arial"/>
              </a:rPr>
              <a:t>qui n’est pas sur un bâtiment</a:t>
            </a:r>
            <a:r>
              <a:rPr lang="fr-CH" sz="1600" dirty="0">
                <a:latin typeface="Arial"/>
                <a:cs typeface="Arial"/>
              </a:rPr>
              <a:t> </a:t>
            </a:r>
            <a:r>
              <a:rPr lang="fr-CH" sz="1600" dirty="0" smtClean="0">
                <a:latin typeface="Arial"/>
                <a:cs typeface="Arial"/>
              </a:rPr>
              <a:t>(jardin par exemple) :</a:t>
            </a:r>
          </a:p>
          <a:p>
            <a:pPr marL="628650" lvl="1" indent="-171450">
              <a:lnSpc>
                <a:spcPct val="110000"/>
              </a:lnSpc>
              <a:buFont typeface="Symbol" charset="0"/>
              <a:buChar char=""/>
            </a:pPr>
            <a:r>
              <a:rPr lang="fr-CH" sz="1200" dirty="0" smtClean="0">
                <a:latin typeface="Arial"/>
                <a:cs typeface="Arial"/>
              </a:rPr>
              <a:t>Le propriétaire doit demander une offre à une assurance privée. L’ECAB ne rentre pas en matière lorsque la centrale ne fait pas partie du bâtiment.</a:t>
            </a:r>
          </a:p>
          <a:p>
            <a:pPr lvl="0">
              <a:lnSpc>
                <a:spcPct val="110000"/>
              </a:lnSpc>
            </a:pPr>
            <a:endParaRPr lang="fr-CH" sz="12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lvl="1">
              <a:lnSpc>
                <a:spcPct val="110000"/>
              </a:lnSpc>
            </a:pPr>
            <a:r>
              <a:rPr lang="fr-CH" sz="1600" dirty="0">
                <a:latin typeface="Arial"/>
                <a:cs typeface="Arial"/>
              </a:rPr>
              <a:t>Installation solaire sur la toiture du bâtiment, propriétaire </a:t>
            </a:r>
            <a:r>
              <a:rPr lang="fr-CH" sz="1600" dirty="0" smtClean="0">
                <a:latin typeface="Arial"/>
                <a:cs typeface="Arial"/>
              </a:rPr>
              <a:t>tiers (location de toiture) :</a:t>
            </a:r>
          </a:p>
          <a:p>
            <a:pPr marL="628650" lvl="1" indent="-171450">
              <a:lnSpc>
                <a:spcPct val="110000"/>
              </a:lnSpc>
              <a:buFont typeface="Symbol" charset="0"/>
              <a:buChar char=""/>
            </a:pPr>
            <a:r>
              <a:rPr lang="fr-CH" sz="1200" dirty="0">
                <a:latin typeface="Arial"/>
                <a:cs typeface="Arial"/>
              </a:rPr>
              <a:t>Le propriétaire doit demander une offre à une assurance privée. L’ECAB ne rentre pas en </a:t>
            </a:r>
            <a:r>
              <a:rPr lang="fr-CH" sz="1200" dirty="0" smtClean="0">
                <a:latin typeface="Arial"/>
                <a:cs typeface="Arial"/>
              </a:rPr>
              <a:t>matière lorsque </a:t>
            </a:r>
            <a:r>
              <a:rPr lang="fr-CH" sz="1200" dirty="0">
                <a:latin typeface="Arial"/>
                <a:cs typeface="Arial"/>
              </a:rPr>
              <a:t>la centrale </a:t>
            </a:r>
            <a:r>
              <a:rPr lang="fr-CH" sz="1200" dirty="0" smtClean="0">
                <a:latin typeface="Arial"/>
                <a:cs typeface="Arial"/>
              </a:rPr>
              <a:t>n’appartient pas au propriétaire </a:t>
            </a:r>
            <a:r>
              <a:rPr lang="fr-CH" sz="1200" dirty="0">
                <a:latin typeface="Arial"/>
                <a:cs typeface="Arial"/>
              </a:rPr>
              <a:t>du bâtiment</a:t>
            </a:r>
            <a:r>
              <a:rPr lang="fr-CH" sz="1200" dirty="0" smtClean="0">
                <a:latin typeface="Arial"/>
                <a:cs typeface="Arial"/>
              </a:rPr>
              <a:t>.</a:t>
            </a:r>
          </a:p>
          <a:p>
            <a:pPr>
              <a:lnSpc>
                <a:spcPct val="110000"/>
              </a:lnSpc>
            </a:pPr>
            <a:endParaRPr lang="fr-CH" sz="1200" dirty="0" smtClean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fr-CH" sz="1600" dirty="0" smtClean="0">
                <a:latin typeface="Arial"/>
                <a:cs typeface="Arial"/>
              </a:rPr>
              <a:t>Qu’est-ce qui est couvert par l’ECAB ?</a:t>
            </a:r>
          </a:p>
          <a:p>
            <a:pPr marL="171450" indent="-171450">
              <a:lnSpc>
                <a:spcPct val="110000"/>
              </a:lnSpc>
              <a:buFontTx/>
              <a:buChar char="-"/>
            </a:pPr>
            <a:r>
              <a:rPr lang="fr-CH" sz="1200" dirty="0" smtClean="0">
                <a:latin typeface="Arial"/>
                <a:cs typeface="Arial"/>
              </a:rPr>
              <a:t>Dégâts naturels : Grêle, arrachement à cause d’une tempête, cassure à cause de l’accumulation de la neige, incendie.</a:t>
            </a:r>
          </a:p>
          <a:p>
            <a:pPr marL="171450" indent="-171450">
              <a:lnSpc>
                <a:spcPct val="110000"/>
              </a:lnSpc>
              <a:buFontTx/>
              <a:buChar char="-"/>
            </a:pPr>
            <a:endParaRPr lang="fr-CH" sz="1200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fr-CH" sz="1200" b="1" dirty="0" smtClean="0">
                <a:latin typeface="Arial"/>
                <a:cs typeface="Arial"/>
              </a:rPr>
              <a:t>MAIS, COMME TOUTE ASSURANCE, </a:t>
            </a:r>
            <a:r>
              <a:rPr lang="fr-CH" sz="1200" b="1" u="sng" dirty="0" smtClean="0">
                <a:latin typeface="Arial"/>
                <a:cs typeface="Arial"/>
              </a:rPr>
              <a:t>L’ECAB A DES RESERVES </a:t>
            </a:r>
            <a:r>
              <a:rPr lang="fr-CH" sz="1200" b="1" dirty="0" smtClean="0">
                <a:latin typeface="Arial"/>
                <a:cs typeface="Arial"/>
              </a:rPr>
              <a:t>:</a:t>
            </a:r>
          </a:p>
          <a:p>
            <a:pPr marL="171450" indent="-171450">
              <a:lnSpc>
                <a:spcPct val="110000"/>
              </a:lnSpc>
              <a:buFontTx/>
              <a:buChar char="-"/>
            </a:pPr>
            <a:r>
              <a:rPr lang="fr-CH" sz="1200" dirty="0" smtClean="0">
                <a:latin typeface="Arial"/>
                <a:cs typeface="Arial"/>
              </a:rPr>
              <a:t>Les panneaux doivent être </a:t>
            </a:r>
            <a:r>
              <a:rPr lang="fr-CH" sz="1200" b="1" dirty="0" smtClean="0">
                <a:latin typeface="Arial"/>
                <a:cs typeface="Arial"/>
              </a:rPr>
              <a:t>RG3</a:t>
            </a:r>
            <a:r>
              <a:rPr lang="fr-CH" sz="1200" dirty="0" smtClean="0">
                <a:latin typeface="Arial"/>
                <a:cs typeface="Arial"/>
              </a:rPr>
              <a:t> minimum (équivalent IEC 61215 ou IEC 61646 sur fiche technique du panneau).</a:t>
            </a:r>
          </a:p>
          <a:p>
            <a:pPr marL="171450" indent="-171450">
              <a:lnSpc>
                <a:spcPct val="110000"/>
              </a:lnSpc>
              <a:buFontTx/>
              <a:buChar char="-"/>
            </a:pPr>
            <a:r>
              <a:rPr lang="fr-CH" sz="1200" dirty="0" smtClean="0">
                <a:latin typeface="Arial"/>
                <a:cs typeface="Arial"/>
              </a:rPr>
              <a:t>La structure doit être conforme à la </a:t>
            </a:r>
            <a:r>
              <a:rPr lang="fr-CH" sz="1200" b="1" dirty="0" smtClean="0">
                <a:latin typeface="Arial"/>
                <a:cs typeface="Arial"/>
              </a:rPr>
              <a:t>SIA 261 </a:t>
            </a:r>
            <a:r>
              <a:rPr lang="fr-CH" sz="1200" dirty="0" smtClean="0">
                <a:latin typeface="Arial"/>
                <a:cs typeface="Arial"/>
              </a:rPr>
              <a:t>: résistance à la neige et au vent.</a:t>
            </a:r>
          </a:p>
          <a:p>
            <a:pPr marL="171450" indent="-171450">
              <a:lnSpc>
                <a:spcPct val="110000"/>
              </a:lnSpc>
              <a:buFontTx/>
              <a:buChar char="-"/>
            </a:pPr>
            <a:r>
              <a:rPr lang="fr-CH" sz="1200" dirty="0" smtClean="0">
                <a:latin typeface="Arial"/>
                <a:cs typeface="Arial"/>
              </a:rPr>
              <a:t>Malfaçon de l’installateur.</a:t>
            </a:r>
          </a:p>
          <a:p>
            <a:pPr marL="171450" indent="-171450">
              <a:lnSpc>
                <a:spcPct val="110000"/>
              </a:lnSpc>
              <a:buFontTx/>
              <a:buChar char="-"/>
            </a:pPr>
            <a:r>
              <a:rPr lang="fr-CH" sz="1200" dirty="0" smtClean="0">
                <a:latin typeface="Arial"/>
                <a:cs typeface="Arial"/>
              </a:rPr>
              <a:t>…</a:t>
            </a:r>
          </a:p>
          <a:p>
            <a:pPr marL="171450" indent="-171450">
              <a:lnSpc>
                <a:spcPct val="110000"/>
              </a:lnSpc>
              <a:buFont typeface="Symbol" charset="0"/>
              <a:buChar char=""/>
            </a:pPr>
            <a:r>
              <a:rPr lang="fr-CH" sz="1200" dirty="0" smtClean="0">
                <a:latin typeface="Arial"/>
                <a:cs typeface="Arial"/>
              </a:rPr>
              <a:t>Dans ces cas, l’ECAB ne paie rien. Le client risque de se retourner contre nous s’il peut prouver que l’erreur nous est imputable.</a:t>
            </a:r>
          </a:p>
          <a:p>
            <a:pPr>
              <a:lnSpc>
                <a:spcPct val="110000"/>
              </a:lnSpc>
            </a:pPr>
            <a:endParaRPr lang="fr-CH" sz="1200" dirty="0" smtClean="0">
              <a:latin typeface="Arial"/>
              <a:cs typeface="Arial"/>
            </a:endParaRPr>
          </a:p>
          <a:p>
            <a:pPr marL="171450" indent="-171450">
              <a:lnSpc>
                <a:spcPct val="110000"/>
              </a:lnSpc>
              <a:buFontTx/>
              <a:buChar char="-"/>
            </a:pPr>
            <a:endParaRPr lang="fr-CH" sz="1200" dirty="0">
              <a:latin typeface="Arial"/>
              <a:cs typeface="Arial"/>
            </a:endParaRPr>
          </a:p>
          <a:p>
            <a:pPr marL="171450" lvl="1" indent="-171450">
              <a:lnSpc>
                <a:spcPct val="110000"/>
              </a:lnSpc>
              <a:buFont typeface="Symbol" charset="0"/>
              <a:buChar char=""/>
            </a:pPr>
            <a:endParaRPr lang="fr-CH" sz="1200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endParaRPr lang="fr-CH" sz="1200" dirty="0">
              <a:latin typeface="Arial"/>
              <a:cs typeface="Arial"/>
            </a:endParaRPr>
          </a:p>
          <a:p>
            <a:pPr lvl="0">
              <a:lnSpc>
                <a:spcPct val="110000"/>
              </a:lnSpc>
            </a:pPr>
            <a:endParaRPr lang="fr-CH" sz="1200" b="1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316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908" y="289085"/>
            <a:ext cx="1686762" cy="472916"/>
          </a:xfrm>
        </p:spPr>
        <p:txBody>
          <a:bodyPr/>
          <a:lstStyle/>
          <a:p>
            <a:r>
              <a:rPr lang="fr-FR" sz="2800" dirty="0" smtClean="0">
                <a:latin typeface="Arial"/>
                <a:ea typeface="ＭＳ Ｐゴシック" charset="0"/>
                <a:cs typeface="Arial"/>
              </a:rPr>
              <a:t>SCDI</a:t>
            </a:r>
            <a:endParaRPr lang="fr-FR" sz="2800" dirty="0">
              <a:latin typeface="Arial"/>
              <a:cs typeface="Arial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237B-532C-BF47-B900-FF34DAAB1B33}" type="slidenum">
              <a:rPr lang="fr-FR" smtClean="0"/>
              <a:t>3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32908" y="779703"/>
            <a:ext cx="8606042" cy="435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CH" sz="1400" dirty="0" smtClean="0">
                <a:latin typeface="Arial"/>
                <a:cs typeface="Arial"/>
              </a:rPr>
              <a:t>PME locale active dans le secteur de l’énergie depuis 1972, établie dans le canton de Fribourg, à Siviriez.</a:t>
            </a:r>
          </a:p>
          <a:p>
            <a:pPr>
              <a:lnSpc>
                <a:spcPct val="110000"/>
              </a:lnSpc>
            </a:pPr>
            <a:endParaRPr lang="fr-CH" sz="1400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fr-CH" sz="1400" b="1" dirty="0" smtClean="0">
                <a:latin typeface="Arial"/>
                <a:cs typeface="Arial"/>
              </a:rPr>
              <a:t>Solaire photovoltaïque :</a:t>
            </a:r>
          </a:p>
          <a:p>
            <a:pPr>
              <a:lnSpc>
                <a:spcPct val="110000"/>
              </a:lnSpc>
            </a:pPr>
            <a:endParaRPr lang="fr-CH" sz="1400" dirty="0" smtClean="0"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fr-CH" sz="1400" dirty="0" smtClean="0">
                <a:latin typeface="Arial"/>
                <a:cs typeface="Arial"/>
              </a:rPr>
              <a:t>Réalisation de centrales solaires photovoltaïques « clés en main » en Romandie.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fr-CH" sz="1400" dirty="0" smtClean="0">
                <a:latin typeface="Arial"/>
                <a:cs typeface="Arial"/>
              </a:rPr>
              <a:t>Gestion complète de votre projet (procédures administratives, autorisation communale, schémas techniques, etc.)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fr-CH" sz="1400" dirty="0">
                <a:latin typeface="Arial"/>
                <a:cs typeface="Arial"/>
              </a:rPr>
              <a:t>Fourniture de matériel solaire photovoltaïque aux installateurs solaires</a:t>
            </a:r>
            <a:r>
              <a:rPr lang="fr-CH" sz="1400" dirty="0" smtClean="0">
                <a:latin typeface="Arial"/>
                <a:cs typeface="Arial"/>
              </a:rPr>
              <a:t>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fr-CH" sz="1400" dirty="0" smtClean="0">
                <a:latin typeface="Arial"/>
                <a:cs typeface="Arial"/>
              </a:rPr>
              <a:t>Offres gratuites et sans engagement.</a:t>
            </a:r>
          </a:p>
          <a:p>
            <a:pPr>
              <a:lnSpc>
                <a:spcPct val="110000"/>
              </a:lnSpc>
            </a:pPr>
            <a:endParaRPr lang="fr-CH" sz="1400" dirty="0" smtClean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fr-CH" sz="1400" b="1" dirty="0" smtClean="0">
                <a:latin typeface="Arial"/>
                <a:cs typeface="Arial"/>
              </a:rPr>
              <a:t>Chauffage :</a:t>
            </a:r>
          </a:p>
          <a:p>
            <a:pPr>
              <a:lnSpc>
                <a:spcPct val="110000"/>
              </a:lnSpc>
            </a:pPr>
            <a:endParaRPr lang="fr-CH" sz="1400" b="1" dirty="0" smtClean="0"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fr-CH" sz="1400" dirty="0" smtClean="0">
                <a:latin typeface="Arial"/>
                <a:cs typeface="Arial"/>
              </a:rPr>
              <a:t>Distribution de matériel : chauffage électrique, chauffage central, PAC.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fr-CH" sz="1400" dirty="0" smtClean="0">
                <a:latin typeface="Arial"/>
                <a:cs typeface="Arial"/>
              </a:rPr>
              <a:t>Conseils pour réduire la consommation (programmation, etc.).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fr-CH" sz="1400" dirty="0" smtClean="0">
                <a:latin typeface="Arial"/>
                <a:cs typeface="Arial"/>
              </a:rPr>
              <a:t>SAV</a:t>
            </a:r>
          </a:p>
          <a:p>
            <a:pPr>
              <a:lnSpc>
                <a:spcPct val="110000"/>
              </a:lnSpc>
            </a:pPr>
            <a:endParaRPr lang="fr-CH" sz="1400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fr-CH" sz="1400" b="1" dirty="0" smtClean="0">
                <a:latin typeface="Arial"/>
                <a:cs typeface="Arial"/>
              </a:rPr>
              <a:t>Chauffage de salles de bains 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fr-CH" sz="1400" dirty="0" smtClean="0">
                <a:latin typeface="Arial"/>
                <a:cs typeface="Arial"/>
              </a:rPr>
              <a:t>Sèche-serviettes</a:t>
            </a:r>
            <a:endParaRPr lang="fr-CH" sz="14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51678" y="6310382"/>
            <a:ext cx="1467406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fr-CH" dirty="0">
                <a:latin typeface="Arial"/>
                <a:cs typeface="Arial"/>
              </a:rPr>
              <a:t>www.scdi.ch</a:t>
            </a:r>
          </a:p>
        </p:txBody>
      </p:sp>
    </p:spTree>
    <p:extLst>
      <p:ext uri="{BB962C8B-B14F-4D97-AF65-F5344CB8AC3E}">
        <p14:creationId xmlns:p14="http://schemas.microsoft.com/office/powerpoint/2010/main" val="1243187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465" y="289085"/>
            <a:ext cx="8772177" cy="560724"/>
          </a:xfrm>
        </p:spPr>
        <p:txBody>
          <a:bodyPr/>
          <a:lstStyle/>
          <a:p>
            <a:r>
              <a:rPr lang="fr-FR" sz="2800" dirty="0" err="1" smtClean="0">
                <a:latin typeface="Arial"/>
                <a:ea typeface="ＭＳ Ｐゴシック" charset="0"/>
                <a:cs typeface="Arial"/>
              </a:rPr>
              <a:t>VIlla</a:t>
            </a:r>
            <a:r>
              <a:rPr lang="fr-FR" sz="2800" dirty="0" smtClean="0">
                <a:latin typeface="Arial"/>
                <a:ea typeface="ＭＳ Ｐゴシック" charset="0"/>
                <a:cs typeface="Arial"/>
              </a:rPr>
              <a:t> de 1985 à 1690 </a:t>
            </a:r>
            <a:r>
              <a:rPr lang="fr-FR" sz="2800" dirty="0" err="1" smtClean="0">
                <a:latin typeface="Arial"/>
                <a:ea typeface="ＭＳ Ｐゴシック" charset="0"/>
                <a:cs typeface="Arial"/>
              </a:rPr>
              <a:t>Villaz</a:t>
            </a:r>
            <a:r>
              <a:rPr lang="fr-FR" sz="2800" dirty="0" smtClean="0">
                <a:latin typeface="Arial"/>
                <a:ea typeface="ＭＳ Ｐゴシック" charset="0"/>
                <a:cs typeface="Arial"/>
              </a:rPr>
              <a:t>-St-Pierre</a:t>
            </a:r>
            <a:endParaRPr lang="fr-FR" sz="2800" dirty="0">
              <a:latin typeface="Arial"/>
              <a:cs typeface="Arial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237B-532C-BF47-B900-FF34DAAB1B33}" type="slidenum">
              <a:rPr lang="fr-FR" smtClean="0"/>
              <a:t>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99465" y="1173941"/>
            <a:ext cx="8772176" cy="482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10000"/>
              </a:lnSpc>
              <a:buFont typeface="Arial"/>
              <a:buChar char="•"/>
            </a:pPr>
            <a:r>
              <a:rPr lang="fr-CH" sz="1400" dirty="0" smtClean="0">
                <a:latin typeface="Arial"/>
                <a:cs typeface="Arial"/>
              </a:rPr>
              <a:t>Année de construction : </a:t>
            </a:r>
            <a:r>
              <a:rPr lang="fr-CH" sz="1400" b="1" dirty="0" smtClean="0">
                <a:latin typeface="Arial"/>
                <a:cs typeface="Arial"/>
              </a:rPr>
              <a:t>1985</a:t>
            </a:r>
          </a:p>
          <a:p>
            <a:pPr marL="171450" lvl="0" indent="-171450">
              <a:lnSpc>
                <a:spcPct val="110000"/>
              </a:lnSpc>
              <a:buFont typeface="Arial"/>
              <a:buChar char="•"/>
            </a:pPr>
            <a:endParaRPr lang="fr-CH" sz="1400" dirty="0" smtClean="0">
              <a:latin typeface="Arial"/>
              <a:cs typeface="Arial"/>
            </a:endParaRPr>
          </a:p>
          <a:p>
            <a:pPr marL="171450" lvl="0" indent="-171450">
              <a:lnSpc>
                <a:spcPct val="110000"/>
              </a:lnSpc>
              <a:buFont typeface="Arial"/>
              <a:buChar char="•"/>
            </a:pPr>
            <a:r>
              <a:rPr lang="fr-CH" sz="1400" dirty="0" smtClean="0">
                <a:latin typeface="Arial"/>
                <a:cs typeface="Arial"/>
              </a:rPr>
              <a:t>Emplacement : 1690 Villaz-St-Pierre (FR)</a:t>
            </a:r>
          </a:p>
          <a:p>
            <a:pPr marL="171450" lvl="0" indent="-171450">
              <a:lnSpc>
                <a:spcPct val="110000"/>
              </a:lnSpc>
              <a:buFont typeface="Arial"/>
              <a:buChar char="•"/>
            </a:pPr>
            <a:endParaRPr lang="fr-CH" sz="1400" dirty="0" smtClean="0">
              <a:latin typeface="Arial"/>
              <a:cs typeface="Arial"/>
            </a:endParaRPr>
          </a:p>
          <a:p>
            <a:pPr marL="171450" lvl="0" indent="-171450">
              <a:lnSpc>
                <a:spcPct val="110000"/>
              </a:lnSpc>
              <a:buFont typeface="Arial"/>
              <a:buChar char="•"/>
            </a:pPr>
            <a:r>
              <a:rPr lang="fr-CH" sz="1400" dirty="0" smtClean="0">
                <a:latin typeface="Arial"/>
                <a:cs typeface="Arial"/>
              </a:rPr>
              <a:t>Chauffage et eau chaude :</a:t>
            </a:r>
          </a:p>
          <a:p>
            <a:pPr marL="628650" lvl="1" indent="-171450">
              <a:lnSpc>
                <a:spcPct val="110000"/>
              </a:lnSpc>
              <a:buFont typeface="Arial"/>
              <a:buChar char="•"/>
            </a:pPr>
            <a:r>
              <a:rPr lang="fr-CH" sz="1400" b="1" dirty="0">
                <a:latin typeface="Arial"/>
                <a:cs typeface="Arial"/>
              </a:rPr>
              <a:t>R</a:t>
            </a:r>
            <a:r>
              <a:rPr lang="fr-CH" sz="1400" b="1" dirty="0" smtClean="0">
                <a:latin typeface="Arial"/>
                <a:cs typeface="Arial"/>
              </a:rPr>
              <a:t>adiateurs électriques </a:t>
            </a:r>
            <a:r>
              <a:rPr lang="fr-CH" sz="1400" dirty="0" smtClean="0">
                <a:latin typeface="Arial"/>
                <a:cs typeface="Arial"/>
              </a:rPr>
              <a:t>directs</a:t>
            </a:r>
          </a:p>
          <a:p>
            <a:pPr marL="628650" lvl="1" indent="-171450">
              <a:lnSpc>
                <a:spcPct val="110000"/>
              </a:lnSpc>
              <a:buFont typeface="Arial"/>
              <a:buChar char="•"/>
            </a:pPr>
            <a:r>
              <a:rPr lang="fr-CH" sz="1400" b="1" dirty="0" smtClean="0">
                <a:latin typeface="Arial"/>
                <a:cs typeface="Arial"/>
              </a:rPr>
              <a:t>Poêle suédois à bois</a:t>
            </a:r>
          </a:p>
          <a:p>
            <a:pPr marL="628650" lvl="1" indent="-171450">
              <a:lnSpc>
                <a:spcPct val="110000"/>
              </a:lnSpc>
              <a:buFont typeface="Arial"/>
              <a:buChar char="•"/>
            </a:pPr>
            <a:r>
              <a:rPr lang="fr-CH" sz="1400" b="1" dirty="0" smtClean="0">
                <a:latin typeface="Arial"/>
                <a:cs typeface="Arial"/>
              </a:rPr>
              <a:t>Boiler électrique </a:t>
            </a:r>
            <a:r>
              <a:rPr lang="fr-CH" sz="1400" dirty="0" smtClean="0">
                <a:latin typeface="Arial"/>
                <a:cs typeface="Arial"/>
              </a:rPr>
              <a:t>de</a:t>
            </a:r>
            <a:r>
              <a:rPr lang="fr-CH" sz="1400" b="1" dirty="0" smtClean="0">
                <a:latin typeface="Arial"/>
                <a:cs typeface="Arial"/>
              </a:rPr>
              <a:t> </a:t>
            </a:r>
            <a:r>
              <a:rPr lang="fr-CH" sz="1400" dirty="0" smtClean="0">
                <a:latin typeface="Arial"/>
                <a:cs typeface="Arial"/>
              </a:rPr>
              <a:t>300 litres.</a:t>
            </a:r>
          </a:p>
          <a:p>
            <a:pPr lvl="0">
              <a:lnSpc>
                <a:spcPct val="110000"/>
              </a:lnSpc>
            </a:pPr>
            <a:endParaRPr lang="fr-CH" sz="1400" dirty="0">
              <a:latin typeface="Arial"/>
              <a:cs typeface="Arial"/>
            </a:endParaRPr>
          </a:p>
          <a:p>
            <a:pPr lvl="0">
              <a:lnSpc>
                <a:spcPct val="110000"/>
              </a:lnSpc>
            </a:pPr>
            <a:r>
              <a:rPr lang="fr-CH" sz="1400" b="1" dirty="0" smtClean="0">
                <a:latin typeface="Arial"/>
                <a:cs typeface="Arial"/>
              </a:rPr>
              <a:t>Consommation électrique annuelle :</a:t>
            </a:r>
          </a:p>
          <a:p>
            <a:pPr lvl="0">
              <a:lnSpc>
                <a:spcPct val="110000"/>
              </a:lnSpc>
            </a:pPr>
            <a:endParaRPr lang="fr-CH" sz="1400" dirty="0">
              <a:latin typeface="Arial"/>
              <a:cs typeface="Arial"/>
            </a:endParaRPr>
          </a:p>
          <a:p>
            <a:pPr marL="171450" lvl="0" indent="-171450">
              <a:lnSpc>
                <a:spcPct val="110000"/>
              </a:lnSpc>
              <a:buFont typeface="Arial"/>
              <a:buChar char="•"/>
            </a:pPr>
            <a:r>
              <a:rPr lang="fr-CH" sz="1400" dirty="0" smtClean="0">
                <a:latin typeface="Arial"/>
                <a:cs typeface="Arial"/>
              </a:rPr>
              <a:t>Ménage : 4’000 kWh</a:t>
            </a:r>
          </a:p>
          <a:p>
            <a:pPr marL="171450" lvl="0" indent="-171450">
              <a:lnSpc>
                <a:spcPct val="110000"/>
              </a:lnSpc>
              <a:buFont typeface="Arial"/>
              <a:buChar char="•"/>
            </a:pPr>
            <a:r>
              <a:rPr lang="fr-CH" sz="1400" dirty="0" smtClean="0">
                <a:latin typeface="Arial"/>
                <a:cs typeface="Arial"/>
              </a:rPr>
              <a:t>Eau chaude et chauffage : 2’000 kWh</a:t>
            </a:r>
          </a:p>
          <a:p>
            <a:pPr marL="171450" lvl="0" indent="-171450">
              <a:lnSpc>
                <a:spcPct val="110000"/>
              </a:lnSpc>
              <a:buFont typeface="Arial"/>
              <a:buChar char="•"/>
            </a:pPr>
            <a:r>
              <a:rPr lang="fr-CH" sz="1400" dirty="0" smtClean="0">
                <a:latin typeface="Arial"/>
                <a:cs typeface="Arial"/>
              </a:rPr>
              <a:t>Chauffage électrique : 6’000 kWh</a:t>
            </a:r>
          </a:p>
          <a:p>
            <a:pPr marL="171450" lvl="0" indent="-171450">
              <a:lnSpc>
                <a:spcPct val="110000"/>
              </a:lnSpc>
              <a:buFont typeface="Arial"/>
              <a:buChar char="•"/>
            </a:pPr>
            <a:r>
              <a:rPr lang="fr-CH" sz="1400" b="1" u="sng" dirty="0" smtClean="0">
                <a:latin typeface="Arial"/>
                <a:cs typeface="Arial"/>
              </a:rPr>
              <a:t>Total : 12’000 kWh</a:t>
            </a:r>
          </a:p>
          <a:p>
            <a:pPr marL="171450" lvl="0" indent="-171450">
              <a:lnSpc>
                <a:spcPct val="110000"/>
              </a:lnSpc>
              <a:buFont typeface="Arial"/>
              <a:buChar char="•"/>
            </a:pPr>
            <a:endParaRPr lang="fr-CH" sz="1400" b="1" u="sng" dirty="0" smtClean="0">
              <a:latin typeface="Arial"/>
              <a:cs typeface="Arial"/>
            </a:endParaRPr>
          </a:p>
          <a:p>
            <a:pPr marL="171450" lvl="0" indent="-171450">
              <a:lnSpc>
                <a:spcPct val="110000"/>
              </a:lnSpc>
              <a:buFont typeface="Arial"/>
              <a:buChar char="•"/>
            </a:pPr>
            <a:endParaRPr lang="fr-CH" sz="1400" b="1" u="sng" dirty="0">
              <a:latin typeface="Arial"/>
              <a:cs typeface="Arial"/>
            </a:endParaRPr>
          </a:p>
          <a:p>
            <a:pPr marL="171450" lvl="0" indent="-171450">
              <a:lnSpc>
                <a:spcPct val="110000"/>
              </a:lnSpc>
              <a:buFont typeface="Arial"/>
              <a:buChar char="•"/>
            </a:pPr>
            <a:r>
              <a:rPr lang="fr-CH" sz="1400" b="1" u="sng" dirty="0" smtClean="0">
                <a:latin typeface="Arial"/>
                <a:cs typeface="Arial"/>
              </a:rPr>
              <a:t>Remarque</a:t>
            </a:r>
            <a:r>
              <a:rPr lang="fr-CH" sz="1400" b="1" dirty="0" smtClean="0">
                <a:latin typeface="Arial"/>
                <a:cs typeface="Arial"/>
              </a:rPr>
              <a:t> : </a:t>
            </a:r>
            <a:r>
              <a:rPr lang="fr-CH" sz="1400" dirty="0" smtClean="0">
                <a:latin typeface="Arial"/>
                <a:cs typeface="Arial"/>
              </a:rPr>
              <a:t>Le propriétaire utilise occasionnellement son poêle à bois, principalement durant les grands froids, pour chauffer le salon et la cuisine. Sans cela, le chauffage électrique devrait consommer 2’000 à 3’000 kWh de plus.</a:t>
            </a:r>
          </a:p>
        </p:txBody>
      </p:sp>
      <p:pic>
        <p:nvPicPr>
          <p:cNvPr id="4" name="Image 3" descr="DSC03125_pet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848" y="1435420"/>
            <a:ext cx="4972795" cy="36467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51678" y="6310382"/>
            <a:ext cx="1467406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fr-CH" dirty="0">
                <a:latin typeface="Arial"/>
                <a:cs typeface="Arial"/>
              </a:rPr>
              <a:t>www.scdi.ch</a:t>
            </a:r>
          </a:p>
        </p:txBody>
      </p:sp>
    </p:spTree>
    <p:extLst>
      <p:ext uri="{BB962C8B-B14F-4D97-AF65-F5344CB8AC3E}">
        <p14:creationId xmlns:p14="http://schemas.microsoft.com/office/powerpoint/2010/main" val="362207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237B-532C-BF47-B900-FF34DAAB1B33}" type="slidenum">
              <a:rPr lang="fr-FR" smtClean="0"/>
              <a:t>5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99466" y="988784"/>
            <a:ext cx="3799382" cy="3643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fr-CH" sz="1400" b="1" dirty="0" smtClean="0">
                <a:latin typeface="Arial"/>
                <a:cs typeface="Arial"/>
              </a:rPr>
              <a:t>Installation solaire photovoltaïque</a:t>
            </a:r>
          </a:p>
          <a:p>
            <a:pPr lvl="0">
              <a:lnSpc>
                <a:spcPct val="110000"/>
              </a:lnSpc>
            </a:pPr>
            <a:endParaRPr lang="fr-CH" sz="1400" b="1" dirty="0">
              <a:latin typeface="Arial"/>
              <a:cs typeface="Arial"/>
            </a:endParaRP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r>
              <a:rPr lang="fr-CH" sz="1400" dirty="0" smtClean="0">
                <a:latin typeface="Arial"/>
                <a:cs typeface="Arial"/>
              </a:rPr>
              <a:t>Puissance : 8’100 Wc</a:t>
            </a: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endParaRPr lang="fr-CH" sz="1400" dirty="0" smtClean="0">
              <a:latin typeface="Arial"/>
              <a:cs typeface="Arial"/>
            </a:endParaRP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r>
              <a:rPr lang="fr-CH" sz="1400" dirty="0">
                <a:latin typeface="Arial"/>
                <a:cs typeface="Arial"/>
              </a:rPr>
              <a:t>30 panneaux de 270 Wc </a:t>
            </a:r>
            <a:endParaRPr lang="fr-CH" sz="1400" dirty="0" smtClean="0">
              <a:latin typeface="Arial"/>
              <a:cs typeface="Arial"/>
            </a:endParaRP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endParaRPr lang="fr-CH" sz="1400" dirty="0"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fr-CH" sz="1400" dirty="0">
                <a:latin typeface="Arial"/>
                <a:cs typeface="Arial"/>
              </a:rPr>
              <a:t>Surface : 50 </a:t>
            </a:r>
            <a:r>
              <a:rPr lang="fr-CH" sz="1400" dirty="0" smtClean="0">
                <a:latin typeface="Arial"/>
                <a:cs typeface="Arial"/>
              </a:rPr>
              <a:t>m2</a:t>
            </a: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endParaRPr lang="fr-CH" sz="1400" dirty="0">
              <a:latin typeface="Arial"/>
              <a:cs typeface="Arial"/>
            </a:endParaRP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r>
              <a:rPr lang="fr-CH" sz="1400" b="1" dirty="0" smtClean="0">
                <a:latin typeface="Arial"/>
                <a:cs typeface="Arial"/>
              </a:rPr>
              <a:t>Production : 7’230 kWh par année</a:t>
            </a: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endParaRPr lang="fr-CH" sz="1400" dirty="0" smtClean="0">
              <a:latin typeface="Arial"/>
              <a:cs typeface="Arial"/>
            </a:endParaRP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r>
              <a:rPr lang="fr-CH" sz="1400" dirty="0" smtClean="0">
                <a:latin typeface="Arial"/>
                <a:cs typeface="Arial"/>
              </a:rPr>
              <a:t>Orientation : Sud-est</a:t>
            </a: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endParaRPr lang="fr-CH" sz="1400" dirty="0" smtClean="0">
              <a:latin typeface="Arial"/>
              <a:cs typeface="Arial"/>
            </a:endParaRP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r>
              <a:rPr lang="fr-CH" sz="1400" dirty="0" smtClean="0">
                <a:latin typeface="Arial"/>
                <a:cs typeface="Arial"/>
              </a:rPr>
              <a:t>Inclinaison : 54 °C</a:t>
            </a:r>
          </a:p>
          <a:p>
            <a:pPr lvl="0">
              <a:lnSpc>
                <a:spcPct val="110000"/>
              </a:lnSpc>
            </a:pPr>
            <a:endParaRPr lang="fr-CH" sz="1400" dirty="0" smtClean="0">
              <a:latin typeface="Arial"/>
              <a:cs typeface="Arial"/>
            </a:endParaRP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r>
              <a:rPr lang="fr-CH" sz="1400" b="1" dirty="0" smtClean="0">
                <a:latin typeface="Arial"/>
                <a:cs typeface="Arial"/>
              </a:rPr>
              <a:t>Mise en service : juillet 2014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412" y="1097641"/>
            <a:ext cx="5028906" cy="371021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199465" y="289085"/>
            <a:ext cx="8772177" cy="5607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smtClean="0">
                <a:latin typeface="Arial"/>
                <a:ea typeface="ＭＳ Ｐゴシック" charset="0"/>
                <a:cs typeface="Arial"/>
              </a:rPr>
              <a:t>VIlla de 1985 à 1690 Villaz-St-Pierre</a:t>
            </a:r>
            <a:endParaRPr lang="fr-FR" sz="28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51678" y="6310382"/>
            <a:ext cx="1467406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fr-CH" dirty="0">
                <a:latin typeface="Arial"/>
                <a:cs typeface="Arial"/>
              </a:rPr>
              <a:t>www.scdi.ch</a:t>
            </a:r>
          </a:p>
        </p:txBody>
      </p:sp>
    </p:spTree>
    <p:extLst>
      <p:ext uri="{BB962C8B-B14F-4D97-AF65-F5344CB8AC3E}">
        <p14:creationId xmlns:p14="http://schemas.microsoft.com/office/powerpoint/2010/main" val="3791167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237B-532C-BF47-B900-FF34DAAB1B33}" type="slidenum">
              <a:rPr lang="fr-FR" smtClean="0"/>
              <a:t>6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99465" y="988784"/>
            <a:ext cx="8772177" cy="4658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fr-CH" sz="1400" b="1" dirty="0" smtClean="0">
                <a:latin typeface="Arial"/>
                <a:cs typeface="Arial"/>
              </a:rPr>
              <a:t>Investissement total :</a:t>
            </a:r>
          </a:p>
          <a:p>
            <a:pPr lvl="0">
              <a:lnSpc>
                <a:spcPct val="110000"/>
              </a:lnSpc>
            </a:pPr>
            <a:endParaRPr lang="fr-CH" sz="1400" dirty="0">
              <a:latin typeface="Arial"/>
              <a:cs typeface="Arial"/>
            </a:endParaRP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r>
              <a:rPr lang="fr-CH" sz="1400" dirty="0" smtClean="0">
                <a:latin typeface="Arial"/>
                <a:cs typeface="Arial"/>
              </a:rPr>
              <a:t>Matériel : 13’708 CHF HT</a:t>
            </a: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r>
              <a:rPr lang="fr-CH" sz="1400" dirty="0" smtClean="0">
                <a:latin typeface="Arial"/>
                <a:cs typeface="Arial"/>
              </a:rPr>
              <a:t>Honoraires : 2’000 CHF HT</a:t>
            </a: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r>
              <a:rPr lang="fr-CH" sz="1400" dirty="0" smtClean="0">
                <a:latin typeface="Arial"/>
                <a:cs typeface="Arial"/>
              </a:rPr>
              <a:t>Charpentier : 4’075 CHF HT</a:t>
            </a: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r>
              <a:rPr lang="fr-CH" sz="1400" dirty="0" smtClean="0">
                <a:latin typeface="Arial"/>
                <a:cs typeface="Arial"/>
              </a:rPr>
              <a:t>Electricien : 3’827.95 CHF HT</a:t>
            </a: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r>
              <a:rPr lang="fr-CH" sz="1400" dirty="0" smtClean="0">
                <a:latin typeface="Arial"/>
                <a:cs typeface="Arial"/>
              </a:rPr>
              <a:t>TVA 8% : 1888.88</a:t>
            </a: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r>
              <a:rPr lang="fr-CH" sz="1400" b="1" dirty="0" smtClean="0">
                <a:latin typeface="Arial"/>
                <a:cs typeface="Arial"/>
              </a:rPr>
              <a:t>Total clés en main : 25’500 CHF TTC</a:t>
            </a: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endParaRPr lang="fr-CH" sz="1400" b="1" dirty="0" smtClean="0">
              <a:latin typeface="Arial"/>
              <a:cs typeface="Arial"/>
            </a:endParaRPr>
          </a:p>
          <a:p>
            <a:pPr lvl="0">
              <a:lnSpc>
                <a:spcPct val="110000"/>
              </a:lnSpc>
            </a:pPr>
            <a:r>
              <a:rPr lang="fr-CH" sz="1400" b="1" dirty="0">
                <a:latin typeface="Arial"/>
                <a:cs typeface="Arial"/>
              </a:rPr>
              <a:t>Rétribution </a:t>
            </a:r>
            <a:r>
              <a:rPr lang="fr-CH" sz="1400" b="1" dirty="0" smtClean="0">
                <a:latin typeface="Arial"/>
                <a:cs typeface="Arial"/>
              </a:rPr>
              <a:t>unique (RU) </a:t>
            </a:r>
            <a:r>
              <a:rPr lang="fr-CH" sz="1400" dirty="0" smtClean="0">
                <a:latin typeface="Arial"/>
                <a:cs typeface="Arial"/>
              </a:rPr>
              <a:t>(juillet 2014) </a:t>
            </a:r>
            <a:r>
              <a:rPr lang="fr-CH" sz="1400" dirty="0">
                <a:latin typeface="Arial"/>
                <a:cs typeface="Arial"/>
              </a:rPr>
              <a:t>: 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fr-CH" sz="1400" dirty="0">
                <a:latin typeface="Arial"/>
                <a:cs typeface="Arial"/>
              </a:rPr>
              <a:t>1’400 CHF + 850 CHF * 8.1 kWc = </a:t>
            </a:r>
            <a:r>
              <a:rPr lang="fr-CH" sz="1400" b="1" dirty="0">
                <a:latin typeface="Arial"/>
                <a:cs typeface="Arial"/>
              </a:rPr>
              <a:t>8’285 </a:t>
            </a:r>
            <a:r>
              <a:rPr lang="fr-CH" sz="1400" b="1" dirty="0" smtClean="0">
                <a:latin typeface="Arial"/>
                <a:cs typeface="Arial"/>
              </a:rPr>
              <a:t>CHF</a:t>
            </a:r>
          </a:p>
          <a:p>
            <a:pPr>
              <a:lnSpc>
                <a:spcPct val="110000"/>
              </a:lnSpc>
            </a:pPr>
            <a:endParaRPr lang="fr-CH" sz="1400" b="1" dirty="0">
              <a:latin typeface="Arial"/>
              <a:cs typeface="Arial"/>
            </a:endParaRPr>
          </a:p>
          <a:p>
            <a:pPr lvl="0">
              <a:lnSpc>
                <a:spcPct val="110000"/>
              </a:lnSpc>
            </a:pPr>
            <a:r>
              <a:rPr lang="fr-CH" sz="1400" b="1" i="1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Rétribution unique </a:t>
            </a:r>
            <a:r>
              <a:rPr lang="fr-CH" sz="1400" i="1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(si install. 1.4.15 –&gt; </a:t>
            </a:r>
            <a:r>
              <a:rPr lang="fr-CH" sz="1400" i="1" u="sng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1.10.15</a:t>
            </a:r>
            <a:r>
              <a:rPr lang="fr-CH" sz="1400" i="1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) : </a:t>
            </a:r>
            <a:endParaRPr lang="fr-CH" sz="1400" i="1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r>
              <a:rPr lang="fr-CH" sz="1400" i="1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1’400 CHF + 650 CHF * 8.1 kWc = </a:t>
            </a:r>
            <a:r>
              <a:rPr lang="fr-CH" sz="1400" b="1" i="1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6’665 CHF</a:t>
            </a:r>
          </a:p>
          <a:p>
            <a:pPr lvl="0">
              <a:lnSpc>
                <a:spcPct val="110000"/>
              </a:lnSpc>
            </a:pPr>
            <a:endParaRPr lang="fr-CH" sz="1400" i="1" dirty="0">
              <a:latin typeface="Arial"/>
              <a:cs typeface="Arial"/>
            </a:endParaRPr>
          </a:p>
          <a:p>
            <a:pPr lvl="0">
              <a:lnSpc>
                <a:spcPct val="110000"/>
              </a:lnSpc>
            </a:pPr>
            <a:r>
              <a:rPr lang="fr-CH" sz="1400" b="1" dirty="0" smtClean="0">
                <a:latin typeface="Arial"/>
                <a:cs typeface="Arial"/>
              </a:rPr>
              <a:t>Déduction fiscale (estimation) :</a:t>
            </a: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r>
              <a:rPr lang="fr-CH" sz="1400" dirty="0" smtClean="0">
                <a:latin typeface="Arial"/>
                <a:cs typeface="Arial"/>
              </a:rPr>
              <a:t>(25’500 – 8’285) * 25% = 4’300 CHF</a:t>
            </a:r>
          </a:p>
          <a:p>
            <a:pPr lvl="0">
              <a:lnSpc>
                <a:spcPct val="110000"/>
              </a:lnSpc>
            </a:pPr>
            <a:endParaRPr lang="fr-CH" sz="1400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fr-CH" b="1" dirty="0" smtClean="0">
                <a:latin typeface="Arial"/>
                <a:cs typeface="Arial"/>
              </a:rPr>
              <a:t>Investissement net : 12’911 CHF -&gt; </a:t>
            </a:r>
            <a:r>
              <a:rPr lang="fr-CH" b="1" u="sng" dirty="0" smtClean="0">
                <a:latin typeface="Arial"/>
                <a:cs typeface="Arial"/>
              </a:rPr>
              <a:t>13’000 CHF</a:t>
            </a:r>
            <a:endParaRPr lang="fr-CH" b="1" u="sng" dirty="0">
              <a:latin typeface="Arial"/>
              <a:cs typeface="Arial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359" y="988784"/>
            <a:ext cx="4254283" cy="313871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199465" y="289085"/>
            <a:ext cx="8772177" cy="5607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smtClean="0">
                <a:latin typeface="Arial"/>
                <a:ea typeface="ＭＳ Ｐゴシック" charset="0"/>
                <a:cs typeface="Arial"/>
              </a:rPr>
              <a:t>VIlla de 1985 à 1690 Villaz-St-Pierre</a:t>
            </a:r>
            <a:endParaRPr lang="fr-FR" sz="28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51678" y="6310382"/>
            <a:ext cx="1467406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fr-CH" dirty="0">
                <a:latin typeface="Arial"/>
                <a:cs typeface="Arial"/>
              </a:rPr>
              <a:t>www.scdi.ch</a:t>
            </a:r>
          </a:p>
        </p:txBody>
      </p:sp>
    </p:spTree>
    <p:extLst>
      <p:ext uri="{BB962C8B-B14F-4D97-AF65-F5344CB8AC3E}">
        <p14:creationId xmlns:p14="http://schemas.microsoft.com/office/powerpoint/2010/main" val="270003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237B-532C-BF47-B900-FF34DAAB1B33}" type="slidenum">
              <a:rPr lang="fr-FR" smtClean="0"/>
              <a:t>7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99465" y="988784"/>
            <a:ext cx="8772177" cy="4422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fr-CH" sz="1400" b="1" dirty="0" smtClean="0">
                <a:latin typeface="Arial"/>
                <a:cs typeface="Arial"/>
              </a:rPr>
              <a:t>Revenus :</a:t>
            </a:r>
          </a:p>
          <a:p>
            <a:pPr lvl="0">
              <a:lnSpc>
                <a:spcPct val="110000"/>
              </a:lnSpc>
            </a:pPr>
            <a:endParaRPr lang="fr-CH" sz="1400" dirty="0" smtClean="0">
              <a:latin typeface="Arial"/>
              <a:cs typeface="Arial"/>
            </a:endParaRP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r>
              <a:rPr lang="fr-CH" sz="1400" dirty="0" smtClean="0">
                <a:latin typeface="Arial"/>
                <a:cs typeface="Arial"/>
              </a:rPr>
              <a:t>Electricité autoconsommée (33%) : </a:t>
            </a:r>
          </a:p>
          <a:p>
            <a:pPr lvl="1">
              <a:lnSpc>
                <a:spcPct val="110000"/>
              </a:lnSpc>
            </a:pPr>
            <a:r>
              <a:rPr lang="fr-CH" sz="1400" dirty="0" smtClean="0">
                <a:latin typeface="Arial"/>
                <a:cs typeface="Arial"/>
              </a:rPr>
              <a:t>0.23 CHF / kWh * 7’230 * 33% = 550 CHF</a:t>
            </a: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endParaRPr lang="fr-CH" sz="1400" dirty="0" smtClean="0">
              <a:latin typeface="Arial"/>
              <a:cs typeface="Arial"/>
            </a:endParaRP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r>
              <a:rPr lang="fr-CH" sz="1400" dirty="0" smtClean="0">
                <a:latin typeface="Arial"/>
                <a:cs typeface="Arial"/>
              </a:rPr>
              <a:t>Revente du surplus à Groupe E (66%) :</a:t>
            </a:r>
          </a:p>
          <a:p>
            <a:pPr lvl="1">
              <a:lnSpc>
                <a:spcPct val="110000"/>
              </a:lnSpc>
            </a:pPr>
            <a:r>
              <a:rPr lang="fr-CH" sz="1400" dirty="0" smtClean="0">
                <a:latin typeface="Arial"/>
                <a:cs typeface="Arial"/>
              </a:rPr>
              <a:t>0.135 </a:t>
            </a:r>
            <a:r>
              <a:rPr lang="fr-CH" sz="1400" dirty="0">
                <a:latin typeface="Arial"/>
                <a:cs typeface="Arial"/>
              </a:rPr>
              <a:t>CHF / </a:t>
            </a:r>
            <a:r>
              <a:rPr lang="fr-CH" sz="1400" dirty="0" smtClean="0">
                <a:latin typeface="Arial"/>
                <a:cs typeface="Arial"/>
              </a:rPr>
              <a:t>kWh </a:t>
            </a:r>
            <a:r>
              <a:rPr lang="fr-CH" sz="1400" dirty="0">
                <a:latin typeface="Arial"/>
                <a:cs typeface="Arial"/>
              </a:rPr>
              <a:t>* 7’230 * </a:t>
            </a:r>
            <a:r>
              <a:rPr lang="fr-CH" sz="1400" dirty="0" smtClean="0">
                <a:latin typeface="Arial"/>
                <a:cs typeface="Arial"/>
              </a:rPr>
              <a:t>66% = 650 CHF</a:t>
            </a:r>
          </a:p>
          <a:p>
            <a:pPr>
              <a:lnSpc>
                <a:spcPct val="110000"/>
              </a:lnSpc>
            </a:pPr>
            <a:endParaRPr lang="fr-CH" sz="1400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fr-CH" sz="1400" b="1" dirty="0" smtClean="0">
                <a:latin typeface="Arial"/>
                <a:cs typeface="Arial"/>
              </a:rPr>
              <a:t>Total : 1’200 CHF / année</a:t>
            </a:r>
          </a:p>
          <a:p>
            <a:pPr>
              <a:lnSpc>
                <a:spcPct val="110000"/>
              </a:lnSpc>
            </a:pPr>
            <a:endParaRPr lang="fr-CH" sz="1400" b="1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endParaRPr lang="fr-CH" sz="1400" b="1" dirty="0" smtClean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fr-CH" sz="1400" b="1" dirty="0" smtClean="0">
                <a:latin typeface="Arial"/>
                <a:cs typeface="Arial"/>
              </a:rPr>
              <a:t>Investissement net / revenu :</a:t>
            </a:r>
          </a:p>
          <a:p>
            <a:pPr>
              <a:lnSpc>
                <a:spcPct val="110000"/>
              </a:lnSpc>
            </a:pPr>
            <a:endParaRPr lang="fr-CH" sz="1400" b="1" dirty="0" smtClean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fr-CH" sz="1400" dirty="0" smtClean="0">
                <a:latin typeface="Arial"/>
                <a:cs typeface="Arial"/>
              </a:rPr>
              <a:t>13’000/1’200 = </a:t>
            </a:r>
            <a:r>
              <a:rPr lang="fr-CH" sz="1400" b="1" dirty="0" smtClean="0">
                <a:latin typeface="Arial"/>
                <a:cs typeface="Arial"/>
              </a:rPr>
              <a:t>10.83</a:t>
            </a:r>
          </a:p>
          <a:p>
            <a:pPr>
              <a:lnSpc>
                <a:spcPct val="110000"/>
              </a:lnSpc>
            </a:pPr>
            <a:endParaRPr lang="fr-CH" sz="1400" b="1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fr-CH" b="1" dirty="0" smtClean="0">
                <a:latin typeface="Arial"/>
                <a:cs typeface="Arial"/>
              </a:rPr>
              <a:t>Le projet est autofinancé en 10 à 12 années</a:t>
            </a:r>
            <a:endParaRPr lang="fr-CH" b="1" dirty="0">
              <a:latin typeface="Arial"/>
              <a:cs typeface="Arial"/>
            </a:endParaRPr>
          </a:p>
          <a:p>
            <a:pPr lvl="0">
              <a:lnSpc>
                <a:spcPct val="110000"/>
              </a:lnSpc>
            </a:pPr>
            <a:endParaRPr lang="fr-CH" sz="1400" dirty="0" smtClean="0">
              <a:latin typeface="Arial"/>
              <a:cs typeface="Arial"/>
            </a:endParaRPr>
          </a:p>
          <a:p>
            <a:pPr lvl="0">
              <a:lnSpc>
                <a:spcPct val="110000"/>
              </a:lnSpc>
            </a:pPr>
            <a:endParaRPr lang="fr-CH" sz="1400" dirty="0">
              <a:latin typeface="Arial"/>
              <a:cs typeface="Arial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359" y="988784"/>
            <a:ext cx="4254283" cy="3138716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99465" y="289085"/>
            <a:ext cx="8772177" cy="560724"/>
          </a:xfrm>
        </p:spPr>
        <p:txBody>
          <a:bodyPr/>
          <a:lstStyle/>
          <a:p>
            <a:r>
              <a:rPr lang="fr-FR" sz="2800" dirty="0" err="1" smtClean="0">
                <a:latin typeface="Arial"/>
                <a:ea typeface="ＭＳ Ｐゴシック" charset="0"/>
                <a:cs typeface="Arial"/>
              </a:rPr>
              <a:t>VIlla</a:t>
            </a:r>
            <a:r>
              <a:rPr lang="fr-FR" sz="2800" dirty="0" smtClean="0">
                <a:latin typeface="Arial"/>
                <a:ea typeface="ＭＳ Ｐゴシック" charset="0"/>
                <a:cs typeface="Arial"/>
              </a:rPr>
              <a:t> de 1985 à 1690 </a:t>
            </a:r>
            <a:r>
              <a:rPr lang="fr-FR" sz="2800" dirty="0" err="1" smtClean="0">
                <a:latin typeface="Arial"/>
                <a:ea typeface="ＭＳ Ｐゴシック" charset="0"/>
                <a:cs typeface="Arial"/>
              </a:rPr>
              <a:t>Villaz</a:t>
            </a:r>
            <a:r>
              <a:rPr lang="fr-FR" sz="2800" dirty="0" smtClean="0">
                <a:latin typeface="Arial"/>
                <a:ea typeface="ＭＳ Ｐゴシック" charset="0"/>
                <a:cs typeface="Arial"/>
              </a:rPr>
              <a:t>-St-Pierre</a:t>
            </a:r>
            <a:endParaRPr lang="fr-FR" sz="28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51678" y="6310382"/>
            <a:ext cx="1467406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fr-CH" dirty="0">
                <a:latin typeface="Arial"/>
                <a:cs typeface="Arial"/>
              </a:rPr>
              <a:t>www.scdi.ch</a:t>
            </a:r>
          </a:p>
        </p:txBody>
      </p:sp>
    </p:spTree>
    <p:extLst>
      <p:ext uri="{BB962C8B-B14F-4D97-AF65-F5344CB8AC3E}">
        <p14:creationId xmlns:p14="http://schemas.microsoft.com/office/powerpoint/2010/main" val="3379357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237B-532C-BF47-B900-FF34DAAB1B33}" type="slidenum">
              <a:rPr lang="fr-FR" smtClean="0"/>
              <a:t>8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99465" y="988784"/>
            <a:ext cx="8772177" cy="489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CH" sz="1400" b="1" dirty="0" smtClean="0">
                <a:latin typeface="Arial"/>
                <a:cs typeface="Arial"/>
              </a:rPr>
              <a:t>CONSOMMATION :</a:t>
            </a:r>
          </a:p>
          <a:p>
            <a:pPr>
              <a:lnSpc>
                <a:spcPct val="110000"/>
              </a:lnSpc>
            </a:pPr>
            <a:endParaRPr lang="fr-CH" sz="1400" dirty="0">
              <a:latin typeface="Arial"/>
              <a:cs typeface="Arial"/>
            </a:endParaRPr>
          </a:p>
          <a:p>
            <a:pPr marL="171450" lvl="0" indent="-171450">
              <a:lnSpc>
                <a:spcPct val="110000"/>
              </a:lnSpc>
              <a:buFont typeface="Arial"/>
              <a:buChar char="•"/>
            </a:pPr>
            <a:r>
              <a:rPr lang="fr-CH" sz="1400" dirty="0">
                <a:latin typeface="Arial"/>
                <a:cs typeface="Arial"/>
              </a:rPr>
              <a:t>Ménage : 4’000 kWh</a:t>
            </a:r>
          </a:p>
          <a:p>
            <a:pPr marL="171450" lvl="0" indent="-171450">
              <a:lnSpc>
                <a:spcPct val="110000"/>
              </a:lnSpc>
              <a:buFont typeface="Arial"/>
              <a:buChar char="•"/>
            </a:pPr>
            <a:r>
              <a:rPr lang="fr-CH" sz="1400" dirty="0" smtClean="0">
                <a:latin typeface="Arial"/>
                <a:cs typeface="Arial"/>
              </a:rPr>
              <a:t>Eau chaude </a:t>
            </a:r>
            <a:r>
              <a:rPr lang="fr-CH" sz="1400" dirty="0">
                <a:latin typeface="Arial"/>
                <a:cs typeface="Arial"/>
              </a:rPr>
              <a:t>et chauffage : 2’000 kWh</a:t>
            </a:r>
          </a:p>
          <a:p>
            <a:pPr marL="171450" lvl="0" indent="-171450">
              <a:lnSpc>
                <a:spcPct val="110000"/>
              </a:lnSpc>
              <a:buFont typeface="Arial"/>
              <a:buChar char="•"/>
            </a:pPr>
            <a:r>
              <a:rPr lang="fr-CH" sz="1400" dirty="0">
                <a:latin typeface="Arial"/>
                <a:cs typeface="Arial"/>
              </a:rPr>
              <a:t>Chauffage électrique : 6’000 kWh</a:t>
            </a:r>
          </a:p>
          <a:p>
            <a:pPr marL="171450" indent="-171450">
              <a:lnSpc>
                <a:spcPct val="110000"/>
              </a:lnSpc>
              <a:buFont typeface="Arial"/>
              <a:buChar char="•"/>
            </a:pPr>
            <a:r>
              <a:rPr lang="fr-CH" sz="1400" b="1" dirty="0">
                <a:latin typeface="Arial"/>
                <a:cs typeface="Arial"/>
              </a:rPr>
              <a:t>Total : 12’000 </a:t>
            </a:r>
            <a:r>
              <a:rPr lang="fr-CH" sz="1400" b="1" dirty="0" smtClean="0">
                <a:latin typeface="Arial"/>
                <a:cs typeface="Arial"/>
              </a:rPr>
              <a:t>kWh</a:t>
            </a:r>
            <a:r>
              <a:rPr lang="fr-CH" sz="1400" b="1" dirty="0">
                <a:latin typeface="Arial"/>
                <a:cs typeface="Arial"/>
              </a:rPr>
              <a:t> / </a:t>
            </a:r>
            <a:r>
              <a:rPr lang="fr-CH" sz="1400" b="1" dirty="0" smtClean="0">
                <a:latin typeface="Arial"/>
                <a:cs typeface="Arial"/>
              </a:rPr>
              <a:t>année</a:t>
            </a:r>
            <a:endParaRPr lang="fr-CH" sz="1400" b="1" dirty="0">
              <a:latin typeface="Arial"/>
              <a:cs typeface="Arial"/>
            </a:endParaRPr>
          </a:p>
          <a:p>
            <a:pPr lvl="0">
              <a:lnSpc>
                <a:spcPct val="110000"/>
              </a:lnSpc>
            </a:pPr>
            <a:endParaRPr lang="fr-CH" sz="1400" dirty="0" smtClean="0">
              <a:latin typeface="Arial"/>
              <a:cs typeface="Arial"/>
            </a:endParaRPr>
          </a:p>
          <a:p>
            <a:pPr lvl="0">
              <a:lnSpc>
                <a:spcPct val="110000"/>
              </a:lnSpc>
            </a:pPr>
            <a:r>
              <a:rPr lang="fr-CH" sz="1400" b="1" dirty="0" smtClean="0">
                <a:latin typeface="Arial"/>
                <a:cs typeface="Arial"/>
              </a:rPr>
              <a:t>PRODUCTION 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fr-CH" sz="1400" b="1" dirty="0" smtClean="0">
                <a:latin typeface="Arial"/>
                <a:cs typeface="Arial"/>
              </a:rPr>
              <a:t>7’230 kWh</a:t>
            </a:r>
            <a:r>
              <a:rPr lang="fr-CH" sz="1400" b="1" dirty="0">
                <a:latin typeface="Arial"/>
                <a:cs typeface="Arial"/>
              </a:rPr>
              <a:t> / </a:t>
            </a:r>
            <a:r>
              <a:rPr lang="fr-CH" sz="1400" b="1" dirty="0" smtClean="0">
                <a:latin typeface="Arial"/>
                <a:cs typeface="Arial"/>
              </a:rPr>
              <a:t>année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fr-CH" sz="1400" dirty="0"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fr-CH" sz="1400" dirty="0" smtClean="0"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fr-CH" sz="1400" dirty="0"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fr-CH" sz="1400" dirty="0" smtClean="0">
              <a:latin typeface="Arial"/>
              <a:cs typeface="Arial"/>
            </a:endParaRPr>
          </a:p>
          <a:p>
            <a:pPr lvl="0">
              <a:lnSpc>
                <a:spcPct val="110000"/>
              </a:lnSpc>
            </a:pPr>
            <a:endParaRPr lang="fr-CH" sz="1400" dirty="0" smtClean="0">
              <a:latin typeface="Arial"/>
              <a:cs typeface="Arial"/>
            </a:endParaRPr>
          </a:p>
          <a:p>
            <a:pPr lvl="0">
              <a:lnSpc>
                <a:spcPct val="110000"/>
              </a:lnSpc>
            </a:pPr>
            <a:r>
              <a:rPr lang="fr-CH" b="1" dirty="0" smtClean="0">
                <a:latin typeface="Arial"/>
                <a:cs typeface="Arial"/>
              </a:rPr>
              <a:t>CONSOMMATION NETTE : 4’770 kWh / année</a:t>
            </a:r>
          </a:p>
          <a:p>
            <a:pPr lvl="0">
              <a:lnSpc>
                <a:spcPct val="110000"/>
              </a:lnSpc>
            </a:pPr>
            <a:endParaRPr lang="fr-CH" sz="1400" b="1" dirty="0" smtClean="0">
              <a:latin typeface="Arial"/>
              <a:cs typeface="Arial"/>
            </a:endParaRPr>
          </a:p>
          <a:p>
            <a:pPr lvl="0">
              <a:lnSpc>
                <a:spcPct val="110000"/>
              </a:lnSpc>
            </a:pPr>
            <a:r>
              <a:rPr lang="fr-CH" sz="1400" b="1" dirty="0" smtClean="0">
                <a:latin typeface="Arial"/>
                <a:cs typeface="Arial"/>
              </a:rPr>
              <a:t>60% de la consommation électrique totale est couverte par le solaire photovoltaïque pour un budget net de 13’000 CHF.</a:t>
            </a:r>
          </a:p>
          <a:p>
            <a:pPr lvl="0">
              <a:lnSpc>
                <a:spcPct val="110000"/>
              </a:lnSpc>
            </a:pPr>
            <a:endParaRPr lang="fr-CH" sz="1400" b="1" dirty="0">
              <a:latin typeface="Arial"/>
              <a:cs typeface="Arial"/>
            </a:endParaRPr>
          </a:p>
          <a:p>
            <a:pPr lvl="0">
              <a:lnSpc>
                <a:spcPct val="110000"/>
              </a:lnSpc>
            </a:pPr>
            <a:r>
              <a:rPr lang="fr-CH" sz="1400" b="1" dirty="0" smtClean="0">
                <a:latin typeface="Arial"/>
                <a:cs typeface="Arial"/>
              </a:rPr>
              <a:t>L’utilisation du poêle à bois est très judicieuse avec un chauffage électrique.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359" y="988784"/>
            <a:ext cx="4254283" cy="3138716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99465" y="289085"/>
            <a:ext cx="8772177" cy="560724"/>
          </a:xfrm>
        </p:spPr>
        <p:txBody>
          <a:bodyPr/>
          <a:lstStyle/>
          <a:p>
            <a:r>
              <a:rPr lang="fr-FR" sz="2800" dirty="0" err="1" smtClean="0">
                <a:latin typeface="Arial"/>
                <a:ea typeface="ＭＳ Ｐゴシック" charset="0"/>
                <a:cs typeface="Arial"/>
              </a:rPr>
              <a:t>VIlla</a:t>
            </a:r>
            <a:r>
              <a:rPr lang="fr-FR" sz="2800" dirty="0" smtClean="0">
                <a:latin typeface="Arial"/>
                <a:ea typeface="ＭＳ Ｐゴシック" charset="0"/>
                <a:cs typeface="Arial"/>
              </a:rPr>
              <a:t> de 1985 à 1690 </a:t>
            </a:r>
            <a:r>
              <a:rPr lang="fr-FR" sz="2800" dirty="0" err="1" smtClean="0">
                <a:latin typeface="Arial"/>
                <a:ea typeface="ＭＳ Ｐゴシック" charset="0"/>
                <a:cs typeface="Arial"/>
              </a:rPr>
              <a:t>Villaz</a:t>
            </a:r>
            <a:r>
              <a:rPr lang="fr-FR" sz="2800" dirty="0" smtClean="0">
                <a:latin typeface="Arial"/>
                <a:ea typeface="ＭＳ Ｐゴシック" charset="0"/>
                <a:cs typeface="Arial"/>
              </a:rPr>
              <a:t>-St-Pierre</a:t>
            </a:r>
            <a:endParaRPr lang="fr-FR" sz="28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51678" y="6310382"/>
            <a:ext cx="1467406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fr-CH" dirty="0">
                <a:latin typeface="Arial"/>
                <a:cs typeface="Arial"/>
              </a:rPr>
              <a:t>www.scdi.ch</a:t>
            </a:r>
          </a:p>
        </p:txBody>
      </p:sp>
    </p:spTree>
    <p:extLst>
      <p:ext uri="{BB962C8B-B14F-4D97-AF65-F5344CB8AC3E}">
        <p14:creationId xmlns:p14="http://schemas.microsoft.com/office/powerpoint/2010/main" val="1850484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237B-532C-BF47-B900-FF34DAAB1B33}" type="slidenum">
              <a:rPr lang="fr-FR" smtClean="0"/>
              <a:t>9</a:t>
            </a:fld>
            <a:endParaRPr lang="fr-FR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798491"/>
              </p:ext>
            </p:extLst>
          </p:nvPr>
        </p:nvGraphicFramePr>
        <p:xfrm>
          <a:off x="438874" y="684623"/>
          <a:ext cx="8226566" cy="4477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3283"/>
                <a:gridCol w="4113283"/>
              </a:tblGrid>
              <a:tr h="38379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Arial"/>
                          <a:cs typeface="Arial"/>
                        </a:rPr>
                        <a:t>INCONVENIENTS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Arial"/>
                          <a:cs typeface="Arial"/>
                        </a:rPr>
                        <a:t>COMMENTAIRES</a:t>
                      </a:r>
                      <a:endParaRPr lang="fr-FR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12302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dirty="0" smtClean="0">
                          <a:latin typeface="Arial"/>
                          <a:cs typeface="Arial"/>
                        </a:rPr>
                        <a:t>Il faut disposer de</a:t>
                      </a:r>
                      <a:r>
                        <a:rPr lang="fr-CH" sz="14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fr-CH" sz="1400" b="1" baseline="0" dirty="0" smtClean="0">
                          <a:latin typeface="Arial"/>
                          <a:cs typeface="Arial"/>
                        </a:rPr>
                        <a:t>20’000 à 30’000 CHF </a:t>
                      </a:r>
                      <a:r>
                        <a:rPr lang="fr-CH" sz="1400" baseline="0" dirty="0" smtClean="0">
                          <a:latin typeface="Arial"/>
                          <a:cs typeface="Arial"/>
                        </a:rPr>
                        <a:t>au départ. L’emprunt est envisageable.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400" baseline="0" dirty="0" smtClean="0">
                        <a:latin typeface="Arial"/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baseline="0" dirty="0" smtClean="0">
                          <a:latin typeface="Arial"/>
                          <a:cs typeface="Arial"/>
                        </a:rPr>
                        <a:t>La RU et la déduction fiscale interviennent 1 à 2 années après la mise en service.</a:t>
                      </a:r>
                      <a:endParaRPr lang="fr-CH" sz="1400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"/>
                          <a:cs typeface="Arial"/>
                        </a:rPr>
                        <a:t>L’investissement</a:t>
                      </a:r>
                      <a:r>
                        <a:rPr lang="fr-FR" sz="1400" baseline="0" dirty="0" smtClean="0">
                          <a:latin typeface="Arial"/>
                          <a:cs typeface="Arial"/>
                        </a:rPr>
                        <a:t> reste cependant inférieur à la mise en place d’un chauffage central avec distribution hydraulique (budget de 50’000 à 100’000 CHF). 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1230231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"/>
                          <a:cs typeface="Arial"/>
                        </a:rPr>
                        <a:t>Production électrique plus faible durant </a:t>
                      </a:r>
                      <a:r>
                        <a:rPr lang="fr-FR" sz="1400" b="1" dirty="0" smtClean="0">
                          <a:latin typeface="Arial"/>
                          <a:cs typeface="Arial"/>
                        </a:rPr>
                        <a:t>l’hiver</a:t>
                      </a:r>
                      <a:r>
                        <a:rPr lang="fr-FR" sz="1400" dirty="0" smtClean="0">
                          <a:latin typeface="Arial"/>
                          <a:cs typeface="Arial"/>
                        </a:rPr>
                        <a:t> 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dirty="0" smtClean="0">
                          <a:latin typeface="Arial"/>
                          <a:cs typeface="Arial"/>
                        </a:rPr>
                        <a:t>Neige = la production est nulle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dirty="0" smtClean="0">
                          <a:latin typeface="Arial"/>
                          <a:cs typeface="Arial"/>
                        </a:rPr>
                        <a:t>Par temps ensoleillé, la production est très bonne mais limitée entre 10h</a:t>
                      </a:r>
                      <a:r>
                        <a:rPr lang="fr-FR" sz="1400" baseline="0" dirty="0" smtClean="0">
                          <a:latin typeface="Arial"/>
                          <a:cs typeface="Arial"/>
                        </a:rPr>
                        <a:t>00 et 15h00.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"/>
                          <a:cs typeface="Arial"/>
                        </a:rPr>
                        <a:t>Par grand froid, le problème est similaire avec une</a:t>
                      </a:r>
                      <a:r>
                        <a:rPr lang="fr-FR" sz="1400" baseline="0" dirty="0" smtClean="0">
                          <a:latin typeface="Arial"/>
                          <a:cs typeface="Arial"/>
                        </a:rPr>
                        <a:t> pompe à chaleur air/eau. Le COP passe de 4 à 2 lorsque la température extérieure passe de 15°C à -5°C.</a:t>
                      </a:r>
                    </a:p>
                  </a:txBody>
                  <a:tcPr/>
                </a:tc>
              </a:tr>
              <a:tr h="383790">
                <a:tc>
                  <a:txBody>
                    <a:bodyPr/>
                    <a:lstStyle/>
                    <a:p>
                      <a:r>
                        <a:rPr lang="fr-FR" sz="1400" baseline="0" dirty="0" smtClean="0">
                          <a:latin typeface="Arial"/>
                          <a:cs typeface="Arial"/>
                        </a:rPr>
                        <a:t>Une </a:t>
                      </a:r>
                      <a:r>
                        <a:rPr lang="fr-FR" sz="1400" b="1" baseline="0" dirty="0" smtClean="0">
                          <a:latin typeface="Arial"/>
                          <a:cs typeface="Arial"/>
                        </a:rPr>
                        <a:t>adaptation des habitudes </a:t>
                      </a:r>
                      <a:r>
                        <a:rPr lang="fr-FR" sz="1400" baseline="0" dirty="0" smtClean="0">
                          <a:latin typeface="Arial"/>
                          <a:cs typeface="Arial"/>
                        </a:rPr>
                        <a:t>est souhaitable pour augmenter l’autoconsommation (lessive, vaisselle, etc.).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"/>
                          <a:cs typeface="Arial"/>
                        </a:rPr>
                        <a:t>Voir la diapositive sur les prochaines</a:t>
                      </a:r>
                      <a:r>
                        <a:rPr lang="fr-FR" sz="1400" baseline="0" dirty="0" smtClean="0">
                          <a:latin typeface="Arial"/>
                          <a:cs typeface="Arial"/>
                        </a:rPr>
                        <a:t> évolutions technologiques.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83790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latin typeface="Arial"/>
                          <a:cs typeface="Arial"/>
                        </a:rPr>
                        <a:t>Baisse de la Rétribution Unique</a:t>
                      </a:r>
                      <a:r>
                        <a:rPr lang="fr-FR" sz="14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400" baseline="0" dirty="0" smtClean="0">
                          <a:latin typeface="Arial"/>
                          <a:cs typeface="Arial"/>
                        </a:rPr>
                        <a:t>(1.4.2015, puis 1.10.2015)   (voir annexes).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"/>
                          <a:cs typeface="Arial"/>
                        </a:rPr>
                        <a:t>La baisse de la RU a été compensée par la baisse du coût d’investissement.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83790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latin typeface="Arial"/>
                          <a:cs typeface="Arial"/>
                        </a:rPr>
                        <a:t>Contraintes</a:t>
                      </a:r>
                      <a:r>
                        <a:rPr lang="fr-FR" sz="1400" b="1" baseline="0" dirty="0" smtClean="0">
                          <a:latin typeface="Arial"/>
                          <a:cs typeface="Arial"/>
                        </a:rPr>
                        <a:t> physiques.</a:t>
                      </a:r>
                      <a:endParaRPr lang="fr-FR" sz="14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"/>
                          <a:cs typeface="Arial"/>
                        </a:rPr>
                        <a:t>Surface disponible, ombres, orientation </a:t>
                      </a:r>
                      <a:r>
                        <a:rPr lang="fr-FR" sz="1400" baseline="0" dirty="0" smtClean="0">
                          <a:latin typeface="Arial"/>
                          <a:cs typeface="Arial"/>
                        </a:rPr>
                        <a:t>etc.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751678" y="6310382"/>
            <a:ext cx="1467406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fr-CH" dirty="0">
                <a:latin typeface="Arial"/>
                <a:cs typeface="Arial"/>
              </a:rPr>
              <a:t>www.scdi.ch</a:t>
            </a:r>
          </a:p>
        </p:txBody>
      </p:sp>
    </p:spTree>
    <p:extLst>
      <p:ext uri="{BB962C8B-B14F-4D97-AF65-F5344CB8AC3E}">
        <p14:creationId xmlns:p14="http://schemas.microsoft.com/office/powerpoint/2010/main" val="3489184626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3295</TotalTime>
  <Words>2108</Words>
  <Application>Microsoft Macintosh PowerPoint</Application>
  <PresentationFormat>Présentation à l'écran (4:3)</PresentationFormat>
  <Paragraphs>367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Horizon</vt:lpstr>
      <vt:lpstr>Présentation PowerPoint</vt:lpstr>
      <vt:lpstr>Présentation PowerPoint</vt:lpstr>
      <vt:lpstr>SCDI</vt:lpstr>
      <vt:lpstr>VIlla de 1985 à 1690 Villaz-St-Pierre</vt:lpstr>
      <vt:lpstr>Présentation PowerPoint</vt:lpstr>
      <vt:lpstr>Présentation PowerPoint</vt:lpstr>
      <vt:lpstr>VIlla de 1985 à 1690 Villaz-St-Pierre</vt:lpstr>
      <vt:lpstr>VIlla de 1985 à 1690 Villaz-St-Pierre</vt:lpstr>
      <vt:lpstr>Présentation PowerPoint</vt:lpstr>
      <vt:lpstr>Présentation PowerPoint</vt:lpstr>
      <vt:lpstr>TENDANCES ACTUELLES</vt:lpstr>
      <vt:lpstr>Suite : Batterie solaire</vt:lpstr>
      <vt:lpstr>QUELQUES REFERENCES</vt:lpstr>
      <vt:lpstr>QUELQUES REFERENCES</vt:lpstr>
      <vt:lpstr>QUELQUES REFERENCES</vt:lpstr>
      <vt:lpstr>QUELQUES REFERENCES</vt:lpstr>
      <vt:lpstr>QUELQUES REFERENCES</vt:lpstr>
      <vt:lpstr>QUELQUES REFERENCES</vt:lpstr>
      <vt:lpstr>MERCI ET BONNE SOIREE  AVEZ-VOUS DES QUESTIONS ?   SCDI Solar sa route d’ursy 7 1678 siviriez 026 656 90 30  www.scdi.ch</vt:lpstr>
      <vt:lpstr>ANNEXES</vt:lpstr>
      <vt:lpstr>SUBVENTIONS FEDERALES DE swissgrid : 01.04.2015 au 30.09.2015</vt:lpstr>
      <vt:lpstr>Ordonnance sur l’énergie - RU</vt:lpstr>
      <vt:lpstr>Ordonnance sur l’énergie - RPC</vt:lpstr>
      <vt:lpstr>Fiscalité</vt:lpstr>
      <vt:lpstr>Prix de rachat DE L’ELECTRICITE INJECTEE</vt:lpstr>
      <vt:lpstr>Paratonnerre ? Parafoudre ?</vt:lpstr>
      <vt:lpstr>ASSURANCE</vt:lpstr>
    </vt:vector>
  </TitlesOfParts>
  <Company>SCDI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iMac TECH 7</dc:creator>
  <cp:lastModifiedBy>Antoine SAGNOL</cp:lastModifiedBy>
  <cp:revision>347</cp:revision>
  <cp:lastPrinted>2015-06-09T13:28:13Z</cp:lastPrinted>
  <dcterms:created xsi:type="dcterms:W3CDTF">2013-04-26T12:35:19Z</dcterms:created>
  <dcterms:modified xsi:type="dcterms:W3CDTF">2015-06-10T08:03:32Z</dcterms:modified>
</cp:coreProperties>
</file>