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5" r:id="rId3"/>
    <p:sldId id="320" r:id="rId4"/>
    <p:sldId id="321" r:id="rId5"/>
    <p:sldId id="315" r:id="rId6"/>
    <p:sldId id="322" r:id="rId7"/>
    <p:sldId id="324" r:id="rId8"/>
    <p:sldId id="323" r:id="rId9"/>
  </p:sldIdLst>
  <p:sldSz cx="9144000" cy="6858000" type="screen4x3"/>
  <p:notesSz cx="9928225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1C7589D2-1BB2-4554-BCDB-02D4D51932F4}">
          <p14:sldIdLst>
            <p14:sldId id="286"/>
            <p14:sldId id="285"/>
          </p14:sldIdLst>
        </p14:section>
        <p14:section name="Section sans titre" id="{824C9541-7EB4-4D16-8F5E-8C7DA220D258}">
          <p14:sldIdLst>
            <p14:sldId id="320"/>
            <p14:sldId id="321"/>
            <p14:sldId id="315"/>
            <p14:sldId id="322"/>
            <p14:sldId id="324"/>
            <p14:sldId id="32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04" autoAdjust="0"/>
    <p:restoredTop sz="91295" autoAdjust="0"/>
  </p:normalViewPr>
  <p:slideViewPr>
    <p:cSldViewPr>
      <p:cViewPr varScale="1">
        <p:scale>
          <a:sx n="80" d="100"/>
          <a:sy n="80" d="100"/>
        </p:scale>
        <p:origin x="-153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3313" cy="339884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595" y="2"/>
            <a:ext cx="4303313" cy="339884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D15E97F1-D39F-46BC-877E-8E7AFBC483FA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6456700"/>
            <a:ext cx="4303313" cy="33988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595" y="6456700"/>
            <a:ext cx="4303313" cy="33988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4BF09E56-BD49-40C0-BFBE-16C74CE6095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29682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3313" cy="339884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595" y="2"/>
            <a:ext cx="4303313" cy="339884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394075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364" y="3229443"/>
            <a:ext cx="7943507" cy="3058954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6456700"/>
            <a:ext cx="4303313" cy="33988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595" y="6456700"/>
            <a:ext cx="4303313" cy="33988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pPr/>
              <a:t>16.04.2018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  <a:p>
            <a:endParaRPr lang="fr-CH" b="1" dirty="0"/>
          </a:p>
        </p:txBody>
      </p:sp>
      <p:pic>
        <p:nvPicPr>
          <p:cNvPr id="6" name="Picture 2" descr="C:\Users\JPP\Documents\CE 2013\main_blanche_touchez_p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441356"/>
            <a:ext cx="4032448" cy="524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505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/>
              <a:t>            </a:t>
            </a:r>
            <a:r>
              <a:rPr lang="fr-CH" b="1" dirty="0"/>
              <a:t> Lundi 16 avril 2018, 20h,   à  Epalinges</a:t>
            </a:r>
            <a:endParaRPr lang="fr-CH" dirty="0"/>
          </a:p>
          <a:p>
            <a:r>
              <a:rPr lang="fr-CH" i="1" dirty="0"/>
              <a:t>Une huitième «merveille» … </a:t>
            </a:r>
          </a:p>
          <a:p>
            <a:r>
              <a:rPr lang="fr-CH" i="1" dirty="0"/>
              <a:t>1-La </a:t>
            </a:r>
            <a:r>
              <a:rPr lang="fr-CH" i="1" dirty="0" err="1"/>
              <a:t>Chauffageologie</a:t>
            </a:r>
            <a:r>
              <a:rPr lang="fr-CH" i="1" dirty="0"/>
              <a:t>: quelques notions</a:t>
            </a:r>
          </a:p>
          <a:p>
            <a:r>
              <a:rPr lang="fr-CH" b="1" dirty="0"/>
              <a:t>2</a:t>
            </a:r>
            <a:r>
              <a:rPr lang="fr-CH" dirty="0"/>
              <a:t>-</a:t>
            </a:r>
            <a:r>
              <a:rPr lang="fr-CH" b="1" dirty="0"/>
              <a:t>L’idée de Pierre Cornu</a:t>
            </a:r>
            <a:endParaRPr lang="fr-CH" dirty="0"/>
          </a:p>
          <a:p>
            <a:r>
              <a:rPr lang="fr-CH" b="1" dirty="0"/>
              <a:t>3-L’avenir immédiat: par Guy-Philippe BOLAY, député au Grand Conseil Vaudois et Olivier Feller, conseiller national.</a:t>
            </a:r>
          </a:p>
          <a:p>
            <a:r>
              <a:rPr lang="fr-CH" b="1" dirty="0"/>
              <a:t>4-Vos questions ….et des réponses</a:t>
            </a:r>
          </a:p>
          <a:p>
            <a:r>
              <a:rPr lang="fr-CH" b="1" dirty="0"/>
              <a:t>5-Verres  de contact </a:t>
            </a:r>
          </a:p>
          <a:p>
            <a:endParaRPr lang="fr-CH" b="1" dirty="0"/>
          </a:p>
          <a:p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227371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.</a:t>
            </a:r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fr-CH" dirty="0"/>
              <a:t>1-</a:t>
            </a:r>
            <a:r>
              <a:rPr lang="fr-CH" b="1" dirty="0"/>
              <a:t> Chauffage gaz ou mazout</a:t>
            </a:r>
            <a:r>
              <a:rPr lang="fr-CH" dirty="0"/>
              <a:t>:  Remplacement par une PAC</a:t>
            </a:r>
          </a:p>
          <a:p>
            <a:pPr marL="0" indent="0">
              <a:buNone/>
            </a:pPr>
            <a:endParaRPr lang="fr-CH" dirty="0"/>
          </a:p>
          <a:p>
            <a:pPr marL="0" lvl="0" indent="0">
              <a:buNone/>
            </a:pPr>
            <a:r>
              <a:rPr lang="fr-CH" dirty="0"/>
              <a:t>2-</a:t>
            </a:r>
            <a:r>
              <a:rPr lang="fr-CH" b="1" dirty="0"/>
              <a:t>Chauffage électrique direct</a:t>
            </a:r>
            <a:r>
              <a:rPr lang="fr-CH" dirty="0"/>
              <a:t>: </a:t>
            </a:r>
          </a:p>
          <a:p>
            <a:pPr marL="0" lvl="0" indent="0">
              <a:buNone/>
            </a:pPr>
            <a:r>
              <a:rPr lang="fr-CH" dirty="0"/>
              <a:t>  a) Remplacement par une PAC: Brut : 70000-100000.-frs</a:t>
            </a:r>
          </a:p>
          <a:p>
            <a:pPr marL="0" indent="0">
              <a:buNone/>
            </a:pPr>
            <a:r>
              <a:rPr lang="fr-CH" dirty="0"/>
              <a:t>  b) </a:t>
            </a:r>
            <a:r>
              <a:rPr lang="fr-CH" dirty="0">
                <a:solidFill>
                  <a:srgbClr val="FF0000"/>
                </a:solidFill>
              </a:rPr>
              <a:t>Surtout pas de remplacement mais :</a:t>
            </a:r>
          </a:p>
          <a:p>
            <a:pPr marL="0" indent="0">
              <a:buNone/>
            </a:pPr>
            <a:r>
              <a:rPr lang="fr-CH" dirty="0"/>
              <a:t>    -Pose de panneaux photovoltaïques 25000.-frs qui entraîne une réduction de 60% au minimum de la charge du réseau électrique.</a:t>
            </a:r>
          </a:p>
          <a:p>
            <a:pPr marL="0" indent="0">
              <a:buNone/>
            </a:pPr>
            <a:r>
              <a:rPr lang="fr-CH" dirty="0"/>
              <a:t>    -Si en plus changement des vitrages et ou isolation périphérique la production d’énergie peut être supérieure à la consommation du chauffage.</a:t>
            </a:r>
          </a:p>
          <a:p>
            <a:r>
              <a:rPr lang="fr-CH" dirty="0">
                <a:solidFill>
                  <a:srgbClr val="FF0000"/>
                </a:solidFill>
              </a:rPr>
              <a:t>En conclusion, on a un coût et une consommation inférieure à la solution avec PAC, donc il ne faut pas remplacer mais promouvoir les chauffages électriques.</a:t>
            </a:r>
            <a:r>
              <a:rPr lang="fr-CH" dirty="0"/>
              <a:t>  </a:t>
            </a:r>
            <a:r>
              <a:rPr lang="fr-CH" b="1" dirty="0"/>
              <a:t> </a:t>
            </a:r>
          </a:p>
          <a:p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xmlns="" val="22314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  <a:p>
            <a:endParaRPr lang="fr-CH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C878011-84C4-4BCE-9EAE-8346E61C009C}"/>
              </a:ext>
            </a:extLst>
          </p:cNvPr>
          <p:cNvSpPr/>
          <p:nvPr/>
        </p:nvSpPr>
        <p:spPr>
          <a:xfrm>
            <a:off x="395536" y="1687555"/>
            <a:ext cx="8229600" cy="3538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buSzPts val="2800"/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</a:t>
            </a:r>
            <a:r>
              <a:rPr lang="fr-CH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 nouvelle:</a:t>
            </a: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H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CH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PAC le chauffage coûte 50000.-frs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Avec chauffage électrique direct + photovoltaïque  le coût est de 40000.-frs</a:t>
            </a:r>
          </a:p>
          <a:p>
            <a:pPr marL="1079500"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deux constructions identiques on arrive à la même conclusion que ci-dessus.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33968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  <a:p>
            <a:r>
              <a:rPr lang="fr-CH" u="sng" dirty="0">
                <a:solidFill>
                  <a:srgbClr val="FF0000"/>
                </a:solidFill>
              </a:rPr>
              <a:t>Exemple</a:t>
            </a:r>
            <a:r>
              <a:rPr lang="fr-CH" dirty="0"/>
              <a:t> basé sur la consommation moyenne totale d’une villa soit 16000kwh/an dont maximum 12000kwh pour le chauffage.</a:t>
            </a:r>
          </a:p>
          <a:p>
            <a:r>
              <a:rPr lang="fr-CH" dirty="0"/>
              <a:t>Avec la pose de 40m2 de panneaux photovoltaïques on produit au minimum 9000kwh/an soit 75% du chauffage.</a:t>
            </a:r>
          </a:p>
          <a:p>
            <a:r>
              <a:rPr lang="fr-CH" dirty="0">
                <a:solidFill>
                  <a:srgbClr val="FF0000"/>
                </a:solidFill>
              </a:rPr>
              <a:t>Avec cette seule opération la consommation est déjà au niveau d’un chauffage avec PAC.</a:t>
            </a:r>
          </a:p>
          <a:p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xmlns="" val="41535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   </a:t>
            </a:r>
            <a:r>
              <a:rPr lang="fr-CH" b="1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41C816C-5990-42E5-B363-A4BE31B6CA4B}"/>
              </a:ext>
            </a:extLst>
          </p:cNvPr>
          <p:cNvSpPr/>
          <p:nvPr/>
        </p:nvSpPr>
        <p:spPr>
          <a:xfrm>
            <a:off x="457200" y="1548517"/>
            <a:ext cx="8147248" cy="5235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 de ma villa.(</a:t>
            </a:r>
            <a:r>
              <a:rPr lang="fr-CH" u="sng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personnes)</a:t>
            </a:r>
            <a:endParaRPr lang="fr-CH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120m2 chauffés entre 20 et 22 degrés.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+60m2 tempérés env. 17 degrés.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 travaux consommation moyenne totale de la villa 22000kwh/an.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travaux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Isolation des combles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Remplacement de toutes les fenêtres (triples vitrages)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Isolation périphérique complète</a:t>
            </a:r>
            <a:endParaRPr lang="fr-C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61A8160-ACAF-4445-AD32-793456F91103}"/>
              </a:ext>
            </a:extLst>
          </p:cNvPr>
          <p:cNvSpPr/>
          <p:nvPr/>
        </p:nvSpPr>
        <p:spPr>
          <a:xfrm>
            <a:off x="457200" y="1406042"/>
            <a:ext cx="7859216" cy="509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Après travaux consommation moyenne totale de la villa:11500kw/an.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Reste à effectuer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-pose d’un boiler PAC gain de 1500kwh/an.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-pose de 40m2 de panneaux   9000kwh/an.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résultat </a:t>
            </a: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1000kwh/an </a:t>
            </a:r>
            <a:r>
              <a:rPr lang="fr-CH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consommation nette totale finale, donc à part le problème de l’autoconsommation dont les possibilités s’améliorent régulièrement, </a:t>
            </a: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donc évident qu’il faut garder les chauffages électriques. </a:t>
            </a:r>
            <a:endParaRPr lang="fr-C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3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</a:t>
            </a:r>
            <a:r>
              <a:rPr lang="fr-CH" b="1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FFA7386-DB79-4B77-A0B1-FABE437003C6}"/>
              </a:ext>
            </a:extLst>
          </p:cNvPr>
          <p:cNvSpPr/>
          <p:nvPr/>
        </p:nvSpPr>
        <p:spPr>
          <a:xfrm>
            <a:off x="683568" y="1916832"/>
            <a:ext cx="7488832" cy="5342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résumé le chauffage  électrique direct est :</a:t>
            </a:r>
            <a:endParaRPr lang="fr-CH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-écologique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-très bon marché</a:t>
            </a:r>
            <a:endParaRPr lang="fr-CH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-efficient</a:t>
            </a:r>
            <a:endParaRPr lang="fr-CH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-souple </a:t>
            </a:r>
            <a:endParaRPr lang="fr-CH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-sans entretien  </a:t>
            </a:r>
            <a:endParaRPr lang="fr-CH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-d’une très grande durabilité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1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Pierre Cornu Ingénieur SIA 1420 Fiez 2018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C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1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145</Words>
  <Application>Microsoft Office PowerPoint</Application>
  <PresentationFormat>Affichage à l'écran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.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HP</cp:lastModifiedBy>
  <cp:revision>153</cp:revision>
  <cp:lastPrinted>2018-04-05T07:46:22Z</cp:lastPrinted>
  <dcterms:created xsi:type="dcterms:W3CDTF">2012-10-03T16:43:59Z</dcterms:created>
  <dcterms:modified xsi:type="dcterms:W3CDTF">2018-04-16T19:00:24Z</dcterms:modified>
</cp:coreProperties>
</file>