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6" r:id="rId2"/>
    <p:sldId id="315" r:id="rId3"/>
    <p:sldId id="285" r:id="rId4"/>
    <p:sldId id="289" r:id="rId5"/>
    <p:sldId id="288" r:id="rId6"/>
    <p:sldId id="318" r:id="rId7"/>
    <p:sldId id="290" r:id="rId8"/>
    <p:sldId id="317" r:id="rId9"/>
    <p:sldId id="296" r:id="rId10"/>
    <p:sldId id="328" r:id="rId11"/>
    <p:sldId id="330" r:id="rId12"/>
    <p:sldId id="291" r:id="rId13"/>
    <p:sldId id="292" r:id="rId14"/>
    <p:sldId id="331" r:id="rId15"/>
    <p:sldId id="297" r:id="rId16"/>
    <p:sldId id="316" r:id="rId17"/>
    <p:sldId id="319" r:id="rId18"/>
    <p:sldId id="295" r:id="rId19"/>
    <p:sldId id="300" r:id="rId20"/>
    <p:sldId id="304" r:id="rId21"/>
    <p:sldId id="301" r:id="rId22"/>
    <p:sldId id="299" r:id="rId23"/>
    <p:sldId id="308" r:id="rId24"/>
    <p:sldId id="327" r:id="rId25"/>
    <p:sldId id="313" r:id="rId26"/>
    <p:sldId id="312" r:id="rId27"/>
    <p:sldId id="306" r:id="rId28"/>
    <p:sldId id="311" r:id="rId29"/>
    <p:sldId id="320" r:id="rId30"/>
    <p:sldId id="321" r:id="rId31"/>
    <p:sldId id="329" r:id="rId32"/>
    <p:sldId id="293" r:id="rId33"/>
  </p:sldIdLst>
  <p:sldSz cx="9144000" cy="6858000" type="screen4x3"/>
  <p:notesSz cx="9928225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C7589D2-1BB2-4554-BCDB-02D4D51932F4}">
          <p14:sldIdLst>
            <p14:sldId id="286"/>
            <p14:sldId id="315"/>
            <p14:sldId id="285"/>
            <p14:sldId id="289"/>
            <p14:sldId id="288"/>
            <p14:sldId id="318"/>
            <p14:sldId id="290"/>
            <p14:sldId id="317"/>
            <p14:sldId id="296"/>
            <p14:sldId id="328"/>
            <p14:sldId id="330"/>
            <p14:sldId id="291"/>
            <p14:sldId id="292"/>
            <p14:sldId id="331"/>
            <p14:sldId id="297"/>
            <p14:sldId id="316"/>
            <p14:sldId id="319"/>
            <p14:sldId id="295"/>
            <p14:sldId id="300"/>
            <p14:sldId id="304"/>
            <p14:sldId id="301"/>
            <p14:sldId id="299"/>
            <p14:sldId id="308"/>
            <p14:sldId id="327"/>
            <p14:sldId id="313"/>
            <p14:sldId id="312"/>
            <p14:sldId id="306"/>
          </p14:sldIdLst>
        </p14:section>
        <p14:section name="Section sans titre" id="{824C9541-7EB4-4D16-8F5E-8C7DA220D258}">
          <p14:sldIdLst>
            <p14:sldId id="311"/>
            <p14:sldId id="320"/>
            <p14:sldId id="321"/>
            <p14:sldId id="329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4" autoAdjust="0"/>
    <p:restoredTop sz="91295" autoAdjust="0"/>
  </p:normalViewPr>
  <p:slideViewPr>
    <p:cSldViewPr>
      <p:cViewPr varScale="1">
        <p:scale>
          <a:sx n="75" d="100"/>
          <a:sy n="75" d="100"/>
        </p:scale>
        <p:origin x="103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an-Pierre\Dropbox\Documents\CE%202018\Degres-Jours%20Meteo%20Suisse.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an-Pierre\Dropbox\Documents\CE%202018\Degres-Jours%20Meteo%20Suisse.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Degrés-Jours: moyenne CH et extrêmes</a:t>
            </a:r>
          </a:p>
          <a:p>
            <a:pPr>
              <a:defRPr/>
            </a:pPr>
            <a:r>
              <a:rPr lang="en-US"/>
              <a:t> </a:t>
            </a:r>
          </a:p>
        </c:rich>
      </c:tx>
      <c:layout>
        <c:manualLayout>
          <c:xMode val="edge"/>
          <c:yMode val="edge"/>
          <c:x val="0.34595129867441649"/>
          <c:y val="2.77778128014222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'Graph. Ch  Min Max Moy'!$A$2</c:f>
              <c:strCache>
                <c:ptCount val="1"/>
                <c:pt idx="0">
                  <c:v>Suisse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'Graph. Ch  Min Max Moy'!$B$1:$R$1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'Graph. Ch  Min Max Moy'!$B$2:$R$2</c:f>
              <c:numCache>
                <c:formatCode>General</c:formatCode>
                <c:ptCount val="17"/>
                <c:pt idx="0">
                  <c:v>3256</c:v>
                </c:pt>
                <c:pt idx="1">
                  <c:v>3135</c:v>
                </c:pt>
                <c:pt idx="2">
                  <c:v>3357</c:v>
                </c:pt>
                <c:pt idx="3">
                  <c:v>3339</c:v>
                </c:pt>
                <c:pt idx="4">
                  <c:v>3518</c:v>
                </c:pt>
                <c:pt idx="5">
                  <c:v>3246</c:v>
                </c:pt>
                <c:pt idx="6">
                  <c:v>3101</c:v>
                </c:pt>
                <c:pt idx="7">
                  <c:v>3347</c:v>
                </c:pt>
                <c:pt idx="8">
                  <c:v>3182</c:v>
                </c:pt>
                <c:pt idx="9">
                  <c:v>3586</c:v>
                </c:pt>
                <c:pt idx="10">
                  <c:v>2938</c:v>
                </c:pt>
                <c:pt idx="11">
                  <c:v>3281</c:v>
                </c:pt>
                <c:pt idx="12">
                  <c:v>3471</c:v>
                </c:pt>
                <c:pt idx="13">
                  <c:v>2782</c:v>
                </c:pt>
                <c:pt idx="14">
                  <c:v>3075</c:v>
                </c:pt>
                <c:pt idx="15">
                  <c:v>3281</c:v>
                </c:pt>
                <c:pt idx="16">
                  <c:v>3300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7F-43D6-8B2C-2428EC1526D2}"/>
            </c:ext>
          </c:extLst>
        </c:ser>
        <c:ser>
          <c:idx val="1"/>
          <c:order val="1"/>
          <c:tx>
            <c:strRef>
              <c:f>'Graph. Ch  Min Max Moy'!$A$3</c:f>
              <c:strCache>
                <c:ptCount val="1"/>
                <c:pt idx="0">
                  <c:v>Lugano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'Graph. Ch  Min Max Moy'!$B$1:$R$1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'Graph. Ch  Min Max Moy'!$B$3:$R$3</c:f>
              <c:numCache>
                <c:formatCode>General</c:formatCode>
                <c:ptCount val="17"/>
                <c:pt idx="0">
                  <c:v>2299</c:v>
                </c:pt>
                <c:pt idx="1">
                  <c:v>2176</c:v>
                </c:pt>
                <c:pt idx="2">
                  <c:v>2419</c:v>
                </c:pt>
                <c:pt idx="3">
                  <c:v>2469</c:v>
                </c:pt>
                <c:pt idx="4">
                  <c:v>2445</c:v>
                </c:pt>
                <c:pt idx="5">
                  <c:v>2281</c:v>
                </c:pt>
                <c:pt idx="6">
                  <c:v>2077</c:v>
                </c:pt>
                <c:pt idx="7">
                  <c:v>2287</c:v>
                </c:pt>
                <c:pt idx="8">
                  <c:v>2401</c:v>
                </c:pt>
                <c:pt idx="9">
                  <c:v>2682</c:v>
                </c:pt>
                <c:pt idx="10">
                  <c:v>2214</c:v>
                </c:pt>
                <c:pt idx="11">
                  <c:v>2314</c:v>
                </c:pt>
                <c:pt idx="12">
                  <c:v>2336</c:v>
                </c:pt>
                <c:pt idx="13">
                  <c:v>1926</c:v>
                </c:pt>
                <c:pt idx="14">
                  <c:v>2078</c:v>
                </c:pt>
                <c:pt idx="15">
                  <c:v>2177</c:v>
                </c:pt>
                <c:pt idx="16">
                  <c:v>2194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7F-43D6-8B2C-2428EC1526D2}"/>
            </c:ext>
          </c:extLst>
        </c:ser>
        <c:ser>
          <c:idx val="2"/>
          <c:order val="2"/>
          <c:tx>
            <c:strRef>
              <c:f>'Graph. Ch  Min Max Moy'!$A$4</c:f>
              <c:strCache>
                <c:ptCount val="1"/>
                <c:pt idx="0">
                  <c:v>Jungfraujoch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'Graph. Ch  Min Max Moy'!$B$1:$R$1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'Graph. Ch  Min Max Moy'!$B$4:$R$4</c:f>
              <c:numCache>
                <c:formatCode>General</c:formatCode>
                <c:ptCount val="17"/>
                <c:pt idx="0">
                  <c:v>9868</c:v>
                </c:pt>
                <c:pt idx="1">
                  <c:v>9686</c:v>
                </c:pt>
                <c:pt idx="2">
                  <c:v>9542</c:v>
                </c:pt>
                <c:pt idx="3">
                  <c:v>9750</c:v>
                </c:pt>
                <c:pt idx="4">
                  <c:v>9846</c:v>
                </c:pt>
                <c:pt idx="5">
                  <c:v>9558</c:v>
                </c:pt>
                <c:pt idx="6">
                  <c:v>9669</c:v>
                </c:pt>
                <c:pt idx="7">
                  <c:v>9818</c:v>
                </c:pt>
                <c:pt idx="8">
                  <c:v>9894</c:v>
                </c:pt>
                <c:pt idx="9">
                  <c:v>10215</c:v>
                </c:pt>
                <c:pt idx="10">
                  <c:v>9399</c:v>
                </c:pt>
                <c:pt idx="11">
                  <c:v>9762</c:v>
                </c:pt>
                <c:pt idx="12">
                  <c:v>9955</c:v>
                </c:pt>
                <c:pt idx="13">
                  <c:v>9655</c:v>
                </c:pt>
                <c:pt idx="14">
                  <c:v>9369</c:v>
                </c:pt>
                <c:pt idx="15">
                  <c:v>9627</c:v>
                </c:pt>
                <c:pt idx="16">
                  <c:v>9647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7F-43D6-8B2C-2428EC1526D2}"/>
            </c:ext>
          </c:extLst>
        </c:ser>
        <c:ser>
          <c:idx val="3"/>
          <c:order val="3"/>
          <c:tx>
            <c:strRef>
              <c:f>'Graph. Ch  Min Max Moy'!$A$5</c:f>
              <c:strCache>
                <c:ptCount val="1"/>
                <c:pt idx="0">
                  <c:v>Scuol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'Graph. Ch  Min Max Moy'!$B$1:$R$1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'Graph. Ch  Min Max Moy'!$B$5:$R$5</c:f>
              <c:numCache>
                <c:formatCode>General</c:formatCode>
                <c:ptCount val="17"/>
                <c:pt idx="0">
                  <c:v>5007</c:v>
                </c:pt>
                <c:pt idx="1">
                  <c:v>4583</c:v>
                </c:pt>
                <c:pt idx="2">
                  <c:v>4603</c:v>
                </c:pt>
                <c:pt idx="3">
                  <c:v>4840</c:v>
                </c:pt>
                <c:pt idx="4">
                  <c:v>5091</c:v>
                </c:pt>
                <c:pt idx="5">
                  <c:v>4732</c:v>
                </c:pt>
                <c:pt idx="6">
                  <c:v>4468</c:v>
                </c:pt>
                <c:pt idx="7">
                  <c:v>4795</c:v>
                </c:pt>
                <c:pt idx="8">
                  <c:v>4587</c:v>
                </c:pt>
                <c:pt idx="9">
                  <c:v>5060</c:v>
                </c:pt>
                <c:pt idx="10">
                  <c:v>4317</c:v>
                </c:pt>
                <c:pt idx="11">
                  <c:v>4736</c:v>
                </c:pt>
                <c:pt idx="12">
                  <c:v>4851</c:v>
                </c:pt>
                <c:pt idx="13">
                  <c:v>4388</c:v>
                </c:pt>
                <c:pt idx="14">
                  <c:v>4494</c:v>
                </c:pt>
                <c:pt idx="15">
                  <c:v>4666</c:v>
                </c:pt>
                <c:pt idx="16">
                  <c:v>4728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57F-43D6-8B2C-2428EC152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8988048"/>
        <c:axId val="518990672"/>
      </c:lineChart>
      <c:catAx>
        <c:axId val="51898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8990672"/>
        <c:crosses val="autoZero"/>
        <c:auto val="1"/>
        <c:lblAlgn val="ctr"/>
        <c:lblOffset val="100"/>
        <c:noMultiLvlLbl val="0"/>
      </c:catAx>
      <c:valAx>
        <c:axId val="51899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898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Degrés-Jours: Vaud &amp; moyenne CH </a:t>
            </a:r>
          </a:p>
          <a:p>
            <a:pPr>
              <a:defRPr/>
            </a:pPr>
            <a:r>
              <a:rPr lang="en-US"/>
              <a:t> </a:t>
            </a:r>
          </a:p>
        </c:rich>
      </c:tx>
      <c:layout>
        <c:manualLayout>
          <c:xMode val="edge"/>
          <c:yMode val="edge"/>
          <c:x val="0.34595129867441649"/>
          <c:y val="2.77778128014222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'Graph. VD'!$A$2</c:f>
              <c:strCache>
                <c:ptCount val="1"/>
                <c:pt idx="0">
                  <c:v>Suisse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'Graph. VD'!$B$1:$R$1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'Graph. VD'!$B$2:$R$2</c:f>
              <c:numCache>
                <c:formatCode>General</c:formatCode>
                <c:ptCount val="17"/>
                <c:pt idx="0">
                  <c:v>3256</c:v>
                </c:pt>
                <c:pt idx="1">
                  <c:v>3135</c:v>
                </c:pt>
                <c:pt idx="2">
                  <c:v>3357</c:v>
                </c:pt>
                <c:pt idx="3">
                  <c:v>3339</c:v>
                </c:pt>
                <c:pt idx="4">
                  <c:v>3518</c:v>
                </c:pt>
                <c:pt idx="5">
                  <c:v>3246</c:v>
                </c:pt>
                <c:pt idx="6">
                  <c:v>3101</c:v>
                </c:pt>
                <c:pt idx="7">
                  <c:v>3347</c:v>
                </c:pt>
                <c:pt idx="8">
                  <c:v>3182</c:v>
                </c:pt>
                <c:pt idx="9">
                  <c:v>3586</c:v>
                </c:pt>
                <c:pt idx="10">
                  <c:v>2938</c:v>
                </c:pt>
                <c:pt idx="11">
                  <c:v>3281</c:v>
                </c:pt>
                <c:pt idx="12">
                  <c:v>3471</c:v>
                </c:pt>
                <c:pt idx="13">
                  <c:v>2782</c:v>
                </c:pt>
                <c:pt idx="14">
                  <c:v>3075</c:v>
                </c:pt>
                <c:pt idx="15">
                  <c:v>3281</c:v>
                </c:pt>
                <c:pt idx="16">
                  <c:v>3300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27-4AC1-A810-9EAE19F9AD26}"/>
            </c:ext>
          </c:extLst>
        </c:ser>
        <c:ser>
          <c:idx val="1"/>
          <c:order val="1"/>
          <c:tx>
            <c:strRef>
              <c:f>'Graph. VD'!$A$3</c:f>
              <c:strCache>
                <c:ptCount val="1"/>
                <c:pt idx="0">
                  <c:v>Aigle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'Graph. VD'!$B$1:$R$1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'Graph. VD'!$B$3:$R$3</c:f>
              <c:numCache>
                <c:formatCode>General</c:formatCode>
                <c:ptCount val="17"/>
                <c:pt idx="0">
                  <c:v>2827</c:v>
                </c:pt>
                <c:pt idx="1">
                  <c:v>2806</c:v>
                </c:pt>
                <c:pt idx="2">
                  <c:v>3038</c:v>
                </c:pt>
                <c:pt idx="3">
                  <c:v>3129</c:v>
                </c:pt>
                <c:pt idx="4">
                  <c:v>3469</c:v>
                </c:pt>
                <c:pt idx="5">
                  <c:v>2961</c:v>
                </c:pt>
                <c:pt idx="6">
                  <c:v>2932</c:v>
                </c:pt>
                <c:pt idx="7">
                  <c:v>3094</c:v>
                </c:pt>
                <c:pt idx="8">
                  <c:v>2872</c:v>
                </c:pt>
                <c:pt idx="9">
                  <c:v>3242</c:v>
                </c:pt>
                <c:pt idx="10">
                  <c:v>2778</c:v>
                </c:pt>
                <c:pt idx="11">
                  <c:v>2917</c:v>
                </c:pt>
                <c:pt idx="12">
                  <c:v>3177</c:v>
                </c:pt>
                <c:pt idx="13">
                  <c:v>2535</c:v>
                </c:pt>
                <c:pt idx="14">
                  <c:v>2936</c:v>
                </c:pt>
                <c:pt idx="15">
                  <c:v>3049</c:v>
                </c:pt>
                <c:pt idx="16">
                  <c:v>3190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27-4AC1-A810-9EAE19F9AD26}"/>
            </c:ext>
          </c:extLst>
        </c:ser>
        <c:ser>
          <c:idx val="2"/>
          <c:order val="2"/>
          <c:tx>
            <c:strRef>
              <c:f>'Graph. VD'!$A$4</c:f>
              <c:strCache>
                <c:ptCount val="1"/>
                <c:pt idx="0">
                  <c:v>Terre Sainte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'Graph. VD'!$B$1:$R$1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'Graph. VD'!$B$4:$R$4</c:f>
              <c:numCache>
                <c:formatCode>General</c:formatCode>
                <c:ptCount val="17"/>
                <c:pt idx="0">
                  <c:v>2764</c:v>
                </c:pt>
                <c:pt idx="1">
                  <c:v>2694</c:v>
                </c:pt>
                <c:pt idx="2">
                  <c:v>2896</c:v>
                </c:pt>
                <c:pt idx="3">
                  <c:v>2810</c:v>
                </c:pt>
                <c:pt idx="4">
                  <c:v>3064</c:v>
                </c:pt>
                <c:pt idx="5">
                  <c:v>2844</c:v>
                </c:pt>
                <c:pt idx="6">
                  <c:v>2776</c:v>
                </c:pt>
                <c:pt idx="7">
                  <c:v>2965</c:v>
                </c:pt>
                <c:pt idx="8">
                  <c:v>2827</c:v>
                </c:pt>
                <c:pt idx="9">
                  <c:v>3217</c:v>
                </c:pt>
                <c:pt idx="10">
                  <c:v>2673</c:v>
                </c:pt>
                <c:pt idx="11">
                  <c:v>2936</c:v>
                </c:pt>
                <c:pt idx="12">
                  <c:v>3162</c:v>
                </c:pt>
                <c:pt idx="13">
                  <c:v>2428</c:v>
                </c:pt>
                <c:pt idx="14">
                  <c:v>2795</c:v>
                </c:pt>
                <c:pt idx="15">
                  <c:v>3008</c:v>
                </c:pt>
                <c:pt idx="16">
                  <c:v>2902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27-4AC1-A810-9EAE19F9AD26}"/>
            </c:ext>
          </c:extLst>
        </c:ser>
        <c:ser>
          <c:idx val="3"/>
          <c:order val="3"/>
          <c:tx>
            <c:strRef>
              <c:f>'Graph. VD'!$A$5</c:f>
              <c:strCache>
                <c:ptCount val="1"/>
                <c:pt idx="0">
                  <c:v>Payerne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'Graph. VD'!$B$1:$R$1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'Graph. VD'!$B$5:$R$5</c:f>
              <c:numCache>
                <c:formatCode>General</c:formatCode>
                <c:ptCount val="17"/>
                <c:pt idx="0">
                  <c:v>3195</c:v>
                </c:pt>
                <c:pt idx="1">
                  <c:v>3124</c:v>
                </c:pt>
                <c:pt idx="2">
                  <c:v>3392</c:v>
                </c:pt>
                <c:pt idx="3">
                  <c:v>3358</c:v>
                </c:pt>
                <c:pt idx="4">
                  <c:v>3576</c:v>
                </c:pt>
                <c:pt idx="5">
                  <c:v>3250</c:v>
                </c:pt>
                <c:pt idx="6">
                  <c:v>3091</c:v>
                </c:pt>
                <c:pt idx="7">
                  <c:v>3391</c:v>
                </c:pt>
                <c:pt idx="8">
                  <c:v>3233</c:v>
                </c:pt>
                <c:pt idx="9">
                  <c:v>3555</c:v>
                </c:pt>
                <c:pt idx="10">
                  <c:v>2942</c:v>
                </c:pt>
                <c:pt idx="11">
                  <c:v>3276</c:v>
                </c:pt>
                <c:pt idx="12">
                  <c:v>3475</c:v>
                </c:pt>
                <c:pt idx="13">
                  <c:v>2794</c:v>
                </c:pt>
                <c:pt idx="14">
                  <c:v>3114</c:v>
                </c:pt>
                <c:pt idx="15">
                  <c:v>3348</c:v>
                </c:pt>
                <c:pt idx="16">
                  <c:v>3245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27-4AC1-A810-9EAE19F9A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8988048"/>
        <c:axId val="518990672"/>
      </c:lineChart>
      <c:catAx>
        <c:axId val="51898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8990672"/>
        <c:crosses val="autoZero"/>
        <c:auto val="1"/>
        <c:lblAlgn val="ctr"/>
        <c:lblOffset val="100"/>
        <c:noMultiLvlLbl val="0"/>
      </c:catAx>
      <c:valAx>
        <c:axId val="51899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898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3313" cy="339884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595" y="2"/>
            <a:ext cx="4303313" cy="339884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D15E97F1-D39F-46BC-877E-8E7AFBC483FA}" type="datetimeFigureOut">
              <a:rPr lang="fr-CH" smtClean="0"/>
              <a:t>16.04.2018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6456700"/>
            <a:ext cx="4303313" cy="339884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595" y="6456700"/>
            <a:ext cx="4303313" cy="339884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4BF09E56-BD49-40C0-BFBE-16C74CE6095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96824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3313" cy="339884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595" y="2"/>
            <a:ext cx="4303313" cy="339884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C0E9C930-7B78-44BD-ADBD-908FC0DD4527}" type="datetimeFigureOut">
              <a:rPr lang="fr-CH" smtClean="0"/>
              <a:t>16.04.2018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11175"/>
            <a:ext cx="3394075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364" y="3229443"/>
            <a:ext cx="7943507" cy="3058954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456700"/>
            <a:ext cx="4303313" cy="339884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595" y="6456700"/>
            <a:ext cx="4303313" cy="339884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25D213D5-82FF-4F63-AAF9-9E78E5A4B7D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536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CCIP: Commission Consultative sur l’Initiative Pidoux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13D5-82FF-4F63-AAF9-9E78E5A4B7D8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48181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Payerne:490 m –Terre Sainte /GE Cointrin: 412m Aigle 381 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13D5-82FF-4F63-AAF9-9E78E5A4B7D8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18090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Qui serait intéressé à renforcer l’isolation du pignon à la bise? Ou qui l’a fait? Contacter JP Merot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13D5-82FF-4F63-AAF9-9E78E5A4B7D8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92821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Estimation de la consommation ECS: 2000 kWh avec chauffe-eau ohmique, conso. domestique ordinaire: 3000 kWh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13D5-82FF-4F63-AAF9-9E78E5A4B7D8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54237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Le </a:t>
            </a:r>
            <a:r>
              <a:rPr lang="fr-CH" dirty="0" err="1"/>
              <a:t>Négawattheure</a:t>
            </a:r>
            <a:r>
              <a:rPr lang="fr-CH" dirty="0"/>
              <a:t> économisé sur 40 ans revient à 27.6 ct, mais à déduire 3ct de subventions et 3.7 ct d’économie d’impôts (à 15%)</a:t>
            </a:r>
          </a:p>
          <a:p>
            <a:r>
              <a:rPr lang="fr-CH" dirty="0"/>
              <a:t>Mais il s’agit de 11 cas seulement!</a:t>
            </a:r>
          </a:p>
          <a:p>
            <a:endParaRPr lang="fr-CH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13D5-82FF-4F63-AAF9-9E78E5A4B7D8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02303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Qui connaît des sources fiables (plutôt scientifiques ou techniques que politiques)!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13D5-82FF-4F63-AAF9-9E78E5A4B7D8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21414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Malgré les systèmes à condensation,  une partie de la chaleur part dans l’atmosphère. Preuve: sur les toits la neige fond autour de la cheminée du chauffage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13D5-82FF-4F63-AAF9-9E78E5A4B7D8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29926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SRE: Surface de Référence Energétique: ensemble de la surface des locaux chauffés, murs compris.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13D5-82FF-4F63-AAF9-9E78E5A4B7D8}" type="slidenum">
              <a:rPr lang="fr-CH" smtClean="0"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7314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Les rendements de 0.8 et 0.9 pour respectivement le mazout et le gaz sont des hypothèses vraisemblables , à confirmer par des spécialistes en génie thermique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13D5-82FF-4F63-AAF9-9E78E5A4B7D8}" type="slidenum">
              <a:rPr lang="fr-CH" smtClean="0"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65527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Source: mesures précises grâce à un compteur spécifique par JP Merot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13D5-82FF-4F63-AAF9-9E78E5A4B7D8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62358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13D5-82FF-4F63-AAF9-9E78E5A4B7D8}" type="slidenum">
              <a:rPr lang="fr-CH" smtClean="0"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833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Relevé personnel de JP Merot : du 1.10.2013 au 30.4.2014: 84% du temps total est passé à l’intérieur d’un bâtiment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13D5-82FF-4F63-AAF9-9E78E5A4B7D8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5150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18 logements semblables en un seul bloc , même constructeur, même période, même chauffage et pourtant les consommation varient de 1 à 7</a:t>
            </a:r>
          </a:p>
          <a:p>
            <a:r>
              <a:rPr lang="fr-CH" dirty="0"/>
              <a:t>La meilleure preuve: le couple # 8 a vendu son logement à une famille avec 2 ados: sa consommation est de 12122 kWh/an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13D5-82FF-4F63-AAF9-9E78E5A4B7D8}" type="slidenum">
              <a:rPr lang="fr-CH" smtClean="0"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44582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La quantité d’agent énergétique sera mise à jour lorsque nous aurons des infos. fiables sur les rendements des chaudières et réseaux de distribution. Cf dia #22 pour avoir l’explication des différences </a:t>
            </a:r>
          </a:p>
          <a:p>
            <a:r>
              <a:rPr lang="fr-CH" dirty="0"/>
              <a:t>Les émissions de CO2éq/kWh sont celles de la norme ESU 2012 pour le mazout et le gaz.</a:t>
            </a:r>
          </a:p>
          <a:p>
            <a:r>
              <a:rPr lang="fr-CH" dirty="0"/>
              <a:t>Pour l’électricité, il s’agit de notre hypothèse pour de l’électricité verte fournie par les distributeurs dans leur offre par défaut: </a:t>
            </a:r>
            <a:r>
              <a:rPr lang="fr-CH" dirty="0" err="1"/>
              <a:t>Nativa</a:t>
            </a:r>
            <a:r>
              <a:rPr lang="fr-CH" dirty="0"/>
              <a:t>, Terre Suisse ou équivalent.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13D5-82FF-4F63-AAF9-9E78E5A4B7D8}" type="slidenum">
              <a:rPr lang="fr-CH" smtClean="0"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7956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13D5-82FF-4F63-AAF9-9E78E5A4B7D8}" type="slidenum">
              <a:rPr lang="fr-CH" smtClean="0"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47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13D5-82FF-4F63-AAF9-9E78E5A4B7D8}" type="slidenum">
              <a:rPr lang="fr-CH" smtClean="0"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2752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Terre Sainte: 412m altitude (Cointrin); Aigle : 381, Payerne:490 m : pratiquement la moyenne suisse</a:t>
            </a:r>
          </a:p>
          <a:p>
            <a:endParaRPr lang="fr-CH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13D5-82FF-4F63-AAF9-9E78E5A4B7D8}" type="slidenum">
              <a:rPr lang="fr-CH" smtClean="0"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99841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Statistique disponible sur simple demande 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13D5-82FF-4F63-AAF9-9E78E5A4B7D8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7191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2400" dirty="0">
                <a:solidFill>
                  <a:srgbClr val="FF0000"/>
                </a:solidFill>
              </a:rPr>
              <a:t>Extrait de la présentation de Patrick Weinmann, ingénieur thermicien , à Epalinges le 27 janvier 2015</a:t>
            </a:r>
          </a:p>
          <a:p>
            <a:r>
              <a:rPr lang="fr-CH" sz="2400" dirty="0">
                <a:solidFill>
                  <a:srgbClr val="FF0000"/>
                </a:solidFill>
              </a:rPr>
              <a:t>Il s’agit d’un petit immeuble et non d’une villa. Le chauffage n’est pas électrique.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99825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Pertes techniques: liées à la production de chaleur, 1 – le «facteur utile)</a:t>
            </a:r>
          </a:p>
          <a:p>
            <a:r>
              <a:rPr lang="fr-CH" dirty="0"/>
              <a:t>Basé sur la diapo précédente. Dans l’ordre la chaleur fuit par les fenêtres, les parois et les planchers</a:t>
            </a:r>
          </a:p>
          <a:p>
            <a:r>
              <a:rPr lang="fr-CH" dirty="0"/>
              <a:t>Ceci est un exemple, les chiffres présentés ne concernent pas un seul logement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13D5-82FF-4F63-AAF9-9E78E5A4B7D8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8908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13D5-82FF-4F63-AAF9-9E78E5A4B7D8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44930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Facteur Efficacité: .8* facteur surface 1.1266 =</a:t>
            </a:r>
            <a:r>
              <a:rPr lang="fr-CH"/>
              <a:t>90.1 efficacité </a:t>
            </a:r>
            <a:r>
              <a:rPr lang="fr-CH" dirty="0"/>
              <a:t>consommation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13D5-82FF-4F63-AAF9-9E78E5A4B7D8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02370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Notion de température ressentie… </a:t>
            </a:r>
          </a:p>
          <a:p>
            <a:r>
              <a:rPr lang="fr-CH" dirty="0"/>
              <a:t>A Genève-Cointrin, 2902 DJ pour 2017 calendaire, 2996 pour l’hiver Sept-2016- mai 2017: 18 DJ pour Janvier (moyenne 2001-2017),14.4 Décembre, 17.2 pour Février, 13.9 pour Mars , 13 pour Novembre, 7.3 pour avril 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13D5-82FF-4F63-AAF9-9E78E5A4B7D8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47954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50 stations de mesure , pondération selon la population résidente autour de chaque station-</a:t>
            </a:r>
          </a:p>
          <a:p>
            <a:r>
              <a:rPr lang="fr-CH" dirty="0"/>
              <a:t>Jungfraujoch: altitude 3580m . Lugano: 273m , Scuol:1303m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13D5-82FF-4F63-AAF9-9E78E5A4B7D8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3113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16.04.2018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758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16.04.2018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34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16.04.2018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827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16.04.2018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8689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16.04.2018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388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16.04.2018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687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16.04.2018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433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16.04.2018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9968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16.04.2018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7947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16.04.2018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8161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16.04.2018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9157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66AF9-9B2A-4B9B-ADC1-4D93B3A88225}" type="datetimeFigureOut">
              <a:rPr lang="fr-CH" smtClean="0"/>
              <a:t>16.04.2018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931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    </a:t>
            </a:r>
            <a:r>
              <a:rPr lang="fr-CH" b="1" dirty="0"/>
              <a:t> </a:t>
            </a:r>
          </a:p>
          <a:p>
            <a:endParaRPr lang="fr-CH" b="1" dirty="0"/>
          </a:p>
        </p:txBody>
      </p:sp>
      <p:pic>
        <p:nvPicPr>
          <p:cNvPr id="6" name="Picture 2" descr="C:\Users\JPP\Documents\CE 2013\main_blanche_touchez_p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441356"/>
            <a:ext cx="4032448" cy="524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05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 </a:t>
            </a:r>
            <a:r>
              <a:rPr lang="fr-CH" b="1" dirty="0"/>
              <a:t> </a:t>
            </a:r>
          </a:p>
          <a:p>
            <a:pPr marL="0" indent="0">
              <a:buNone/>
            </a:pPr>
            <a:r>
              <a:rPr lang="fr-CH" b="1" dirty="0"/>
              <a:t>Petit concours: à gagner un WATTMETRE</a:t>
            </a:r>
          </a:p>
          <a:p>
            <a:endParaRPr lang="fr-CH" b="1" dirty="0"/>
          </a:p>
          <a:p>
            <a:pPr marL="0" indent="0">
              <a:buNone/>
            </a:pPr>
            <a:r>
              <a:rPr lang="fr-CH" b="1" dirty="0"/>
              <a:t>Je consomme 10000 kWh/an, avec 100 m2 SRE, soit 100 kWh/m2</a:t>
            </a:r>
          </a:p>
          <a:p>
            <a:pPr marL="0" indent="0">
              <a:buNone/>
            </a:pPr>
            <a:r>
              <a:rPr lang="fr-CH" b="1" dirty="0"/>
              <a:t>Après rénovation de l’enveloppe, je descends à 80 kWh/m2 SRE</a:t>
            </a:r>
          </a:p>
          <a:p>
            <a:pPr marL="0" indent="0">
              <a:buNone/>
            </a:pPr>
            <a:r>
              <a:rPr lang="fr-CH" b="1" dirty="0"/>
              <a:t>Combien de kWh en moins sur ma facture?</a:t>
            </a:r>
          </a:p>
          <a:p>
            <a:pPr marL="0" indent="0">
              <a:buNone/>
            </a:pP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375822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 </a:t>
            </a:r>
            <a:r>
              <a:rPr lang="fr-CH" b="1" dirty="0"/>
              <a:t> </a:t>
            </a:r>
          </a:p>
          <a:p>
            <a:pPr marL="0" indent="0">
              <a:buNone/>
            </a:pPr>
            <a:r>
              <a:rPr lang="fr-CH" b="1" dirty="0"/>
              <a:t>Petit concours: la réponse.</a:t>
            </a:r>
          </a:p>
          <a:p>
            <a:pPr marL="0" indent="0">
              <a:buNone/>
            </a:pPr>
            <a:endParaRPr lang="fr-CH" b="1" dirty="0"/>
          </a:p>
          <a:p>
            <a:pPr marL="0" indent="0">
              <a:buNone/>
            </a:pPr>
            <a:r>
              <a:rPr lang="fr-CH" b="1" dirty="0"/>
              <a:t>Ma maison mesurait 12.5*8 m (murs compris)</a:t>
            </a:r>
          </a:p>
          <a:p>
            <a:pPr marL="0" indent="0">
              <a:buNone/>
            </a:pPr>
            <a:r>
              <a:rPr lang="fr-CH" b="1" dirty="0"/>
              <a:t>Après pose d’une isolation extérieure de 30 cm la surface SRE passe à : 13.1*8.6=112.66 m2</a:t>
            </a:r>
          </a:p>
          <a:p>
            <a:pPr marL="0" indent="0">
              <a:buNone/>
            </a:pPr>
            <a:r>
              <a:rPr lang="fr-CH" b="1" dirty="0"/>
              <a:t>Et la consommation à: 112.66*80= 9012 kWh</a:t>
            </a:r>
          </a:p>
          <a:p>
            <a:pPr marL="0" indent="0">
              <a:buNone/>
            </a:pPr>
            <a:r>
              <a:rPr lang="fr-CH" b="1" dirty="0"/>
              <a:t>La baisse de </a:t>
            </a:r>
            <a:r>
              <a:rPr lang="fr-CH" b="1" dirty="0" err="1"/>
              <a:t>conso.est</a:t>
            </a:r>
            <a:r>
              <a:rPr lang="fr-CH" b="1" dirty="0"/>
              <a:t> de 9.9% et non 20%!</a:t>
            </a:r>
          </a:p>
        </p:txBody>
      </p:sp>
    </p:spTree>
    <p:extLst>
      <p:ext uri="{BB962C8B-B14F-4D97-AF65-F5344CB8AC3E}">
        <p14:creationId xmlns:p14="http://schemas.microsoft.com/office/powerpoint/2010/main" val="3265103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1</a:t>
            </a:r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7D3FD5-6C0F-4918-950D-B1A07C650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b="1" u="sng" dirty="0"/>
              <a:t>1-Facteurs extérieurs=</a:t>
            </a:r>
            <a:r>
              <a:rPr lang="fr-CH" dirty="0"/>
              <a:t>la température extérieure</a:t>
            </a:r>
          </a:p>
          <a:p>
            <a:pPr marL="0" indent="0">
              <a:buNone/>
            </a:pPr>
            <a:r>
              <a:rPr lang="fr-CH" b="1" dirty="0"/>
              <a:t>Les degrés jours</a:t>
            </a:r>
            <a:r>
              <a:rPr lang="fr-CH" dirty="0"/>
              <a:t>:</a:t>
            </a:r>
          </a:p>
          <a:p>
            <a:r>
              <a:rPr lang="fr-CH" dirty="0"/>
              <a:t>   20 degrés – température moyenne de la journée: soit entre le minimal (la nuit) et la maximal (le jour) enregistrés.</a:t>
            </a:r>
          </a:p>
          <a:p>
            <a:r>
              <a:rPr lang="fr-CH" dirty="0"/>
              <a:t>   mais seulement si la température moyenne du jour est inférieure à 12 degrés</a:t>
            </a:r>
          </a:p>
        </p:txBody>
      </p:sp>
    </p:spTree>
    <p:extLst>
      <p:ext uri="{BB962C8B-B14F-4D97-AF65-F5344CB8AC3E}">
        <p14:creationId xmlns:p14="http://schemas.microsoft.com/office/powerpoint/2010/main" val="133103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7507B446-70BE-4DEB-942B-4E52913DAA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6112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8C790E35-A1B9-4A98-80EB-60A3D4BA6D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3544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EA051F-2C17-488F-9CA6-3029C04CC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b="1" dirty="0"/>
              <a:t>Facteurs Extérieurs (suite et fin):</a:t>
            </a:r>
          </a:p>
          <a:p>
            <a:r>
              <a:rPr lang="fr-CH" dirty="0"/>
              <a:t> Depuis l’hiver 2016-2017, il n’existe plus que 4 stations de mesures pour Vaud: Pully, Payerne, Château-</a:t>
            </a:r>
            <a:r>
              <a:rPr lang="fr-CH" dirty="0" err="1"/>
              <a:t>d’Oex</a:t>
            </a:r>
            <a:r>
              <a:rPr lang="fr-CH" dirty="0"/>
              <a:t> et les Charbonnières.</a:t>
            </a:r>
          </a:p>
          <a:p>
            <a:r>
              <a:rPr lang="fr-CH" dirty="0"/>
              <a:t>Les degrés-heures ne sont plus calculés, seuls les degrés-jours le sont..</a:t>
            </a:r>
          </a:p>
          <a:p>
            <a:r>
              <a:rPr lang="fr-CH" dirty="0"/>
              <a:t>N’oubliez pas le vent: pignon à la bise…</a:t>
            </a:r>
          </a:p>
        </p:txBody>
      </p:sp>
    </p:spTree>
    <p:extLst>
      <p:ext uri="{BB962C8B-B14F-4D97-AF65-F5344CB8AC3E}">
        <p14:creationId xmlns:p14="http://schemas.microsoft.com/office/powerpoint/2010/main" val="3371315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    </a:t>
            </a:r>
            <a:r>
              <a:rPr lang="fr-CH" b="1" dirty="0"/>
              <a:t> </a:t>
            </a:r>
          </a:p>
          <a:p>
            <a:endParaRPr lang="fr-CH" b="1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9AE6297E-D2BA-4E16-9079-8D9CD1EAF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35356"/>
              </p:ext>
            </p:extLst>
          </p:nvPr>
        </p:nvGraphicFramePr>
        <p:xfrm>
          <a:off x="899592" y="1628800"/>
          <a:ext cx="7344816" cy="4985213"/>
        </p:xfrm>
        <a:graphic>
          <a:graphicData uri="http://schemas.openxmlformats.org/drawingml/2006/table">
            <a:tbl>
              <a:tblPr/>
              <a:tblGrid>
                <a:gridCol w="2251479">
                  <a:extLst>
                    <a:ext uri="{9D8B030D-6E8A-4147-A177-3AD203B41FA5}">
                      <a16:colId xmlns:a16="http://schemas.microsoft.com/office/drawing/2014/main" val="3904071691"/>
                    </a:ext>
                  </a:extLst>
                </a:gridCol>
                <a:gridCol w="2035009">
                  <a:extLst>
                    <a:ext uri="{9D8B030D-6E8A-4147-A177-3AD203B41FA5}">
                      <a16:colId xmlns:a16="http://schemas.microsoft.com/office/drawing/2014/main" val="1361872640"/>
                    </a:ext>
                  </a:extLst>
                </a:gridCol>
                <a:gridCol w="1081462">
                  <a:extLst>
                    <a:ext uri="{9D8B030D-6E8A-4147-A177-3AD203B41FA5}">
                      <a16:colId xmlns:a16="http://schemas.microsoft.com/office/drawing/2014/main" val="2138793200"/>
                    </a:ext>
                  </a:extLst>
                </a:gridCol>
                <a:gridCol w="1081462">
                  <a:extLst>
                    <a:ext uri="{9D8B030D-6E8A-4147-A177-3AD203B41FA5}">
                      <a16:colId xmlns:a16="http://schemas.microsoft.com/office/drawing/2014/main" val="1634214259"/>
                    </a:ext>
                  </a:extLst>
                </a:gridCol>
                <a:gridCol w="895404">
                  <a:extLst>
                    <a:ext uri="{9D8B030D-6E8A-4147-A177-3AD203B41FA5}">
                      <a16:colId xmlns:a16="http://schemas.microsoft.com/office/drawing/2014/main" val="2855753498"/>
                    </a:ext>
                  </a:extLst>
                </a:gridCol>
              </a:tblGrid>
              <a:tr h="43509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CH" sz="2000" b="0" i="0" u="none" strike="noStrike">
                          <a:effectLst/>
                          <a:latin typeface="Adobe Caslon Pro Bold" panose="0205070206050A020403" pitchFamily="18" charset="0"/>
                        </a:rPr>
                        <a:t> Evolution de sa propre consommation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450836"/>
                  </a:ext>
                </a:extLst>
              </a:tr>
              <a:tr h="501013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Date relevés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i="0" u="none" strike="noStrike" dirty="0">
                          <a:effectLst/>
                          <a:latin typeface="Adobe Caslon Pro Bold" panose="0205070206050A020403" pitchFamily="18" charset="0"/>
                        </a:rPr>
                        <a:t>29.04.2015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20.04.2016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30.04.2017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 dirty="0">
                          <a:effectLst/>
                          <a:latin typeface="Adobe Caslon Pro Bold" panose="0205070206050A020403" pitchFamily="18" charset="0"/>
                        </a:rPr>
                        <a:t>          Var.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442899"/>
                  </a:ext>
                </a:extLst>
              </a:tr>
              <a:tr h="267749"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 dirty="0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529634"/>
                  </a:ext>
                </a:extLst>
              </a:tr>
              <a:tr h="387278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Conso. totale/année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selon facture RE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        15'854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        16'677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5.2%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002481"/>
                  </a:ext>
                </a:extLst>
              </a:tr>
              <a:tr h="267749"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769173"/>
                  </a:ext>
                </a:extLst>
              </a:tr>
              <a:tr h="535496"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 dirty="0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 dirty="0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 dirty="0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 dirty="0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229544"/>
                  </a:ext>
                </a:extLst>
              </a:tr>
              <a:tr h="267749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 dirty="0">
                          <a:effectLst/>
                          <a:latin typeface="Adobe Caslon Pro Bold" panose="0205070206050A020403" pitchFamily="18" charset="0"/>
                        </a:rPr>
                        <a:t>Mais est-ce bien la réalité ?</a:t>
                      </a:r>
                    </a:p>
                    <a:p>
                      <a:pPr algn="l" fontAlgn="b"/>
                      <a:endParaRPr lang="fr-CH" sz="1400" b="0" i="0" u="none" strike="noStrike" dirty="0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 dirty="0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 dirty="0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200484"/>
                  </a:ext>
                </a:extLst>
              </a:tr>
              <a:tr h="347256"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 dirty="0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 dirty="0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 dirty="0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07518"/>
                  </a:ext>
                </a:extLst>
              </a:tr>
              <a:tr h="267749"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 dirty="0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 dirty="0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397513"/>
                  </a:ext>
                </a:extLst>
              </a:tr>
              <a:tr h="387278"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 dirty="0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 dirty="0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31413"/>
                  </a:ext>
                </a:extLst>
              </a:tr>
              <a:tr h="387278"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 dirty="0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 dirty="0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488568"/>
                  </a:ext>
                </a:extLst>
              </a:tr>
              <a:tr h="387278"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 dirty="0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 dirty="0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638493"/>
                  </a:ext>
                </a:extLst>
              </a:tr>
              <a:tr h="387278"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 dirty="0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 dirty="0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CH" sz="1400" b="0" i="0" u="none" strike="noStrike" dirty="0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924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158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    </a:t>
            </a:r>
            <a:r>
              <a:rPr lang="fr-CH" b="1" dirty="0"/>
              <a:t> </a:t>
            </a:r>
          </a:p>
          <a:p>
            <a:endParaRPr lang="fr-CH" b="1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9AE6297E-D2BA-4E16-9079-8D9CD1EAF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76486"/>
              </p:ext>
            </p:extLst>
          </p:nvPr>
        </p:nvGraphicFramePr>
        <p:xfrm>
          <a:off x="755576" y="1628800"/>
          <a:ext cx="7488832" cy="4866264"/>
        </p:xfrm>
        <a:graphic>
          <a:graphicData uri="http://schemas.openxmlformats.org/drawingml/2006/table">
            <a:tbl>
              <a:tblPr/>
              <a:tblGrid>
                <a:gridCol w="2395495">
                  <a:extLst>
                    <a:ext uri="{9D8B030D-6E8A-4147-A177-3AD203B41FA5}">
                      <a16:colId xmlns:a16="http://schemas.microsoft.com/office/drawing/2014/main" val="3904071691"/>
                    </a:ext>
                  </a:extLst>
                </a:gridCol>
                <a:gridCol w="2035009">
                  <a:extLst>
                    <a:ext uri="{9D8B030D-6E8A-4147-A177-3AD203B41FA5}">
                      <a16:colId xmlns:a16="http://schemas.microsoft.com/office/drawing/2014/main" val="1361872640"/>
                    </a:ext>
                  </a:extLst>
                </a:gridCol>
                <a:gridCol w="1081462">
                  <a:extLst>
                    <a:ext uri="{9D8B030D-6E8A-4147-A177-3AD203B41FA5}">
                      <a16:colId xmlns:a16="http://schemas.microsoft.com/office/drawing/2014/main" val="2138793200"/>
                    </a:ext>
                  </a:extLst>
                </a:gridCol>
                <a:gridCol w="1081462">
                  <a:extLst>
                    <a:ext uri="{9D8B030D-6E8A-4147-A177-3AD203B41FA5}">
                      <a16:colId xmlns:a16="http://schemas.microsoft.com/office/drawing/2014/main" val="1634214259"/>
                    </a:ext>
                  </a:extLst>
                </a:gridCol>
                <a:gridCol w="895404">
                  <a:extLst>
                    <a:ext uri="{9D8B030D-6E8A-4147-A177-3AD203B41FA5}">
                      <a16:colId xmlns:a16="http://schemas.microsoft.com/office/drawing/2014/main" val="2855753498"/>
                    </a:ext>
                  </a:extLst>
                </a:gridCol>
              </a:tblGrid>
              <a:tr h="43509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CH" sz="2000" b="0" i="0" u="none" strike="noStrike">
                          <a:effectLst/>
                          <a:latin typeface="Adobe Caslon Pro Bold" panose="0205070206050A020403" pitchFamily="18" charset="0"/>
                        </a:rPr>
                        <a:t> Evolution de sa propre consommation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450836"/>
                  </a:ext>
                </a:extLst>
              </a:tr>
              <a:tr h="501013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Date relevés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i="0" u="none" strike="noStrike" dirty="0">
                          <a:effectLst/>
                          <a:latin typeface="Adobe Caslon Pro Bold" panose="0205070206050A020403" pitchFamily="18" charset="0"/>
                        </a:rPr>
                        <a:t>29.04.2015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20.04.2016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30.04.2017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Var.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442899"/>
                  </a:ext>
                </a:extLst>
              </a:tr>
              <a:tr h="267749"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529634"/>
                  </a:ext>
                </a:extLst>
              </a:tr>
              <a:tr h="387278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Conso. totale/année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selon facture RE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        15'854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        16'677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5.2%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002481"/>
                  </a:ext>
                </a:extLst>
              </a:tr>
              <a:tr h="267749"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769173"/>
                  </a:ext>
                </a:extLst>
              </a:tr>
              <a:tr h="535496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Conso/an , normalisée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Ramenée à 365.25 jours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        16'220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        16'243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0.1%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229544"/>
                  </a:ext>
                </a:extLst>
              </a:tr>
              <a:tr h="267749"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200484"/>
                  </a:ext>
                </a:extLst>
              </a:tr>
              <a:tr h="387278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Conso.chauffage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 dirty="0">
                          <a:effectLst/>
                          <a:latin typeface="Adobe Caslon Pro Bold" panose="0205070206050A020403" pitchFamily="18" charset="0"/>
                        </a:rPr>
                        <a:t>Déduire 5000 kWh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        11'220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        11'243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0.2%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07518"/>
                  </a:ext>
                </a:extLst>
              </a:tr>
              <a:tr h="267749"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effectLst/>
                        <a:latin typeface="Adobe Caslon Pro Bold" panose="0205070206050A0204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397513"/>
                  </a:ext>
                </a:extLst>
              </a:tr>
              <a:tr h="387278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Degrés-jours Pully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même période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          2'608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          2'827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8.4%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31413"/>
                  </a:ext>
                </a:extLst>
              </a:tr>
              <a:tr h="387278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Degrés-jours Cointrin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même période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          2'822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          3'008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6.6%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488568"/>
                  </a:ext>
                </a:extLst>
              </a:tr>
              <a:tr h="387278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Degrés-jours Aigle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même période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          2'889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          3'130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8.3%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638493"/>
                  </a:ext>
                </a:extLst>
              </a:tr>
              <a:tr h="387278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Degrés-jours Payerne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même période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          3'090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>
                          <a:effectLst/>
                          <a:latin typeface="Adobe Caslon Pro Bold" panose="0205070206050A020403" pitchFamily="18" charset="0"/>
                        </a:rPr>
                        <a:t>           3'380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i="0" u="none" strike="noStrike" dirty="0">
                          <a:effectLst/>
                          <a:latin typeface="Adobe Caslon Pro Bold" panose="0205070206050A020403" pitchFamily="18" charset="0"/>
                        </a:rPr>
                        <a:t>9.4%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924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368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EA051F-2C17-488F-9CA6-3029C04CC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H" b="1" dirty="0"/>
              <a:t>2-Combien coûte un «assainissement» de l’enveloppe</a:t>
            </a:r>
            <a:r>
              <a:rPr lang="fr-CH" dirty="0"/>
              <a:t>? Informations livrées par le rapport de la </a:t>
            </a:r>
            <a:r>
              <a:rPr lang="fr-CH" u="sng" dirty="0"/>
              <a:t>Cour des Comptes VD</a:t>
            </a:r>
            <a:r>
              <a:rPr lang="fr-CH" dirty="0"/>
              <a:t> du 17 mai 2017</a:t>
            </a:r>
          </a:p>
          <a:p>
            <a:pPr>
              <a:buFontTx/>
              <a:buChar char="-"/>
            </a:pPr>
            <a:r>
              <a:rPr lang="fr-CH" dirty="0"/>
              <a:t>1170 dossiers ont été acceptés entre 2012-2015</a:t>
            </a:r>
          </a:p>
          <a:p>
            <a:pPr>
              <a:buFontTx/>
              <a:buChar char="-"/>
            </a:pPr>
            <a:r>
              <a:rPr lang="fr-CH" dirty="0"/>
              <a:t>30 cas analysés en détail</a:t>
            </a:r>
          </a:p>
          <a:p>
            <a:pPr>
              <a:buFontTx/>
              <a:buChar char="-"/>
            </a:pPr>
            <a:r>
              <a:rPr lang="fr-CH" dirty="0"/>
              <a:t>Dont </a:t>
            </a:r>
            <a:r>
              <a:rPr lang="fr-CH" b="1" u="sng" dirty="0"/>
              <a:t>11</a:t>
            </a:r>
            <a:r>
              <a:rPr lang="fr-CH" dirty="0"/>
              <a:t> cas d’amélioration de l’enveloppe de villa</a:t>
            </a:r>
          </a:p>
          <a:p>
            <a:pPr>
              <a:buFontTx/>
              <a:buChar char="-"/>
            </a:pPr>
            <a:r>
              <a:rPr lang="fr-CH" dirty="0"/>
              <a:t>Coût brut du </a:t>
            </a:r>
            <a:r>
              <a:rPr lang="fr-CH" dirty="0" err="1"/>
              <a:t>NWh</a:t>
            </a:r>
            <a:r>
              <a:rPr lang="fr-CH" dirty="0"/>
              <a:t> (</a:t>
            </a:r>
            <a:r>
              <a:rPr lang="fr-CH" dirty="0" err="1"/>
              <a:t>Négawattheure</a:t>
            </a:r>
            <a:r>
              <a:rPr lang="fr-CH" dirty="0"/>
              <a:t>): 27.6 ct,</a:t>
            </a:r>
          </a:p>
          <a:p>
            <a:pPr marL="0" indent="0">
              <a:buNone/>
            </a:pPr>
            <a:r>
              <a:rPr lang="fr-CH" dirty="0"/>
              <a:t>              net (subv.et impact fiscal déduits):20.9 ct</a:t>
            </a:r>
          </a:p>
          <a:p>
            <a:pPr>
              <a:buFontTx/>
              <a:buChar char="-"/>
            </a:pPr>
            <a:r>
              <a:rPr lang="fr-CH" dirty="0"/>
              <a:t>Mais grosses disparités…brut entre 10.9 et 55.9 ct</a:t>
            </a:r>
          </a:p>
          <a:p>
            <a:pPr>
              <a:buFontTx/>
              <a:buChar char="-"/>
            </a:pPr>
            <a:endParaRPr lang="fr-CH" dirty="0"/>
          </a:p>
          <a:p>
            <a:pPr>
              <a:buFontTx/>
              <a:buChar char="-"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29428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EA051F-2C17-488F-9CA6-3029C04CC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3-</a:t>
            </a:r>
            <a:r>
              <a:rPr lang="fr-CH" b="1" dirty="0"/>
              <a:t>Pouvoir calorifique PC des agents énergétiques pour chauffer de l’eau:</a:t>
            </a:r>
          </a:p>
          <a:p>
            <a:pPr marL="0" indent="0">
              <a:buNone/>
            </a:pPr>
            <a:r>
              <a:rPr lang="fr-CH" sz="2400" dirty="0"/>
              <a:t>PC= chaleur que peut dégager la combustion complète d’une unité de combustible</a:t>
            </a:r>
          </a:p>
          <a:p>
            <a:pPr marL="0" indent="0">
              <a:buNone/>
            </a:pPr>
            <a:r>
              <a:rPr lang="fr-CH" sz="2400" dirty="0"/>
              <a:t>Nous connaissons la hiérarchie, pas les chiffres exacts</a:t>
            </a:r>
          </a:p>
          <a:p>
            <a:pPr marL="0" indent="0">
              <a:buNone/>
            </a:pPr>
            <a:r>
              <a:rPr lang="fr-CH" sz="2400" dirty="0"/>
              <a:t>Electricité : Base 1 (1 kWh de chaleur produit par kWh fourni)</a:t>
            </a:r>
          </a:p>
          <a:p>
            <a:pPr marL="0" indent="0">
              <a:buNone/>
            </a:pPr>
            <a:r>
              <a:rPr lang="fr-CH" sz="2400" dirty="0"/>
              <a:t>Gaz naturel: </a:t>
            </a:r>
            <a:r>
              <a:rPr lang="fr-CH" sz="2400" i="1" dirty="0"/>
              <a:t>.90 (valeur à confirmer)</a:t>
            </a:r>
          </a:p>
          <a:p>
            <a:pPr marL="0" indent="0">
              <a:buNone/>
            </a:pPr>
            <a:r>
              <a:rPr lang="fr-CH" sz="2400" dirty="0"/>
              <a:t>Mazout : </a:t>
            </a:r>
            <a:r>
              <a:rPr lang="fr-CH" sz="2400" i="1" dirty="0"/>
              <a:t>.80 (valeur à confirmer)</a:t>
            </a:r>
          </a:p>
          <a:p>
            <a:pPr marL="0" indent="0">
              <a:buNone/>
            </a:pP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45493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    </a:t>
            </a:r>
            <a:r>
              <a:rPr lang="fr-CH" b="1" dirty="0"/>
              <a:t> </a:t>
            </a:r>
          </a:p>
          <a:p>
            <a:endParaRPr lang="fr-CH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90BB1D5-F05C-40E4-82A0-E53FA269B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96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EA051F-2C17-488F-9CA6-3029C04CC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4-</a:t>
            </a:r>
            <a:r>
              <a:rPr lang="fr-CH" b="1" dirty="0"/>
              <a:t>Rendement des chaudières:</a:t>
            </a:r>
          </a:p>
          <a:p>
            <a:pPr marL="0" indent="0">
              <a:buNone/>
            </a:pPr>
            <a:r>
              <a:rPr lang="fr-CH" sz="2400" dirty="0"/>
              <a:t>Une </a:t>
            </a:r>
            <a:r>
              <a:rPr lang="fr-CH" sz="2400" b="1" u="sng" dirty="0"/>
              <a:t>chaudière à condensation</a:t>
            </a:r>
            <a:r>
              <a:rPr lang="fr-CH" sz="2400" dirty="0"/>
              <a:t> récupère l’énergie lors de la condensation de la vapeur d’eau des fumées. </a:t>
            </a:r>
          </a:p>
          <a:p>
            <a:pPr marL="0" indent="0">
              <a:buNone/>
            </a:pPr>
            <a:endParaRPr lang="fr-CH" sz="2400" dirty="0"/>
          </a:p>
          <a:p>
            <a:pPr marL="0" indent="0">
              <a:buNone/>
            </a:pPr>
            <a:r>
              <a:rPr lang="fr-CH" sz="2400" i="1" dirty="0"/>
              <a:t>Une chaudière à condensation permet d’augmenter le «fraction utile», la part d’énergie qui n’est pas renvoyée dans l’atmosphère avec les fumées.</a:t>
            </a:r>
          </a:p>
          <a:p>
            <a:pPr marL="0" indent="0">
              <a:buNone/>
            </a:pPr>
            <a:r>
              <a:rPr lang="fr-CH" sz="2400" i="1" dirty="0"/>
              <a:t> </a:t>
            </a:r>
          </a:p>
          <a:p>
            <a:pPr marL="0" indent="0">
              <a:buNone/>
            </a:pPr>
            <a:r>
              <a:rPr lang="fr-CH" sz="2400" i="1" dirty="0"/>
              <a:t>Qui a des sources fiables sur ce sujet?</a:t>
            </a:r>
          </a:p>
        </p:txBody>
      </p:sp>
    </p:spTree>
    <p:extLst>
      <p:ext uri="{BB962C8B-B14F-4D97-AF65-F5344CB8AC3E}">
        <p14:creationId xmlns:p14="http://schemas.microsoft.com/office/powerpoint/2010/main" val="81061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EA051F-2C17-488F-9CA6-3029C04CC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H" b="1" dirty="0"/>
              <a:t>5-Rendement du réseau de distribution (chauffages à eau chaude)</a:t>
            </a:r>
          </a:p>
          <a:p>
            <a:pPr marL="0" indent="0">
              <a:buNone/>
            </a:pPr>
            <a:r>
              <a:rPr lang="fr-CH" sz="2800" dirty="0"/>
              <a:t>Facteurs de rendement de la distribution de chaleur (calcul par m2 de SRE: surface de référence énergétique)</a:t>
            </a:r>
          </a:p>
          <a:p>
            <a:pPr marL="0" indent="0">
              <a:buNone/>
            </a:pPr>
            <a:r>
              <a:rPr lang="fr-CH" sz="2800" dirty="0"/>
              <a:t>-la température de départ (basse ou haute température)</a:t>
            </a:r>
          </a:p>
          <a:p>
            <a:pPr marL="0" indent="0">
              <a:buNone/>
            </a:pPr>
            <a:r>
              <a:rPr lang="fr-CH" sz="2800" dirty="0"/>
              <a:t>-la nature des échangeurs : radiateurs ou planchers </a:t>
            </a:r>
          </a:p>
          <a:p>
            <a:pPr marL="0" indent="0">
              <a:buNone/>
            </a:pPr>
            <a:r>
              <a:rPr lang="fr-CH" sz="2800" dirty="0"/>
              <a:t>-l’isolation des conduites et leur longueur</a:t>
            </a:r>
          </a:p>
          <a:p>
            <a:pPr marL="0" indent="0">
              <a:buNone/>
            </a:pPr>
            <a:r>
              <a:rPr lang="fr-CH" sz="2800" dirty="0"/>
              <a:t>-la pompe de circulation (classique ou thermodynamique)</a:t>
            </a:r>
          </a:p>
          <a:p>
            <a:pPr marL="0" indent="0">
              <a:buNone/>
            </a:pPr>
            <a:r>
              <a:rPr lang="fr-CH" sz="2800" dirty="0"/>
              <a:t>-les systèmes de réglage (thermostats, vannes etc...)</a:t>
            </a:r>
          </a:p>
          <a:p>
            <a:pPr marL="0" indent="0">
              <a:buNone/>
            </a:pPr>
            <a:r>
              <a:rPr lang="fr-CH" sz="2800" i="1" dirty="0"/>
              <a:t>Même question : qui a des sources académiques à de sujet?</a:t>
            </a:r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08833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863C882-881E-48AC-9AFD-635A3EFA2D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317454"/>
              </p:ext>
            </p:extLst>
          </p:nvPr>
        </p:nvGraphicFramePr>
        <p:xfrm>
          <a:off x="457200" y="1600200"/>
          <a:ext cx="8229600" cy="43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672">
                  <a:extLst>
                    <a:ext uri="{9D8B030D-6E8A-4147-A177-3AD203B41FA5}">
                      <a16:colId xmlns:a16="http://schemas.microsoft.com/office/drawing/2014/main" val="407992812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225058245"/>
                    </a:ext>
                  </a:extLst>
                </a:gridCol>
                <a:gridCol w="1697360">
                  <a:extLst>
                    <a:ext uri="{9D8B030D-6E8A-4147-A177-3AD203B41FA5}">
                      <a16:colId xmlns:a16="http://schemas.microsoft.com/office/drawing/2014/main" val="43091755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54577443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l" fontAlgn="t"/>
                      <a:r>
                        <a:rPr lang="fr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6 a - Comparons 3 types de chauffages  à circulation d'eau </a:t>
                      </a:r>
                    </a:p>
                  </a:txBody>
                  <a:tcPr marL="3810" marR="3810" marT="3810" marB="0"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45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fr-CH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Mazout 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Gaz 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 à eau 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910953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fr-CH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83902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a-</a:t>
                      </a:r>
                      <a:r>
                        <a:rPr lang="fr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Fact.exterieurs</a:t>
                      </a:r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: altitude, orientation 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1.00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1.00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1.00 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114309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b-Qualité de l'enveloppe (kWh/m2)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1.00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1.00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1.00 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33268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c-Surface à chauffer (SRE)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1.00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1.00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1.00 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801303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d-Rendement agent énergétique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0.80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0.90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1.00 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996203045"/>
                  </a:ext>
                </a:extLst>
              </a:tr>
              <a:tr h="359772"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e-Efficacité du circuit distribution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0.70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0.70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0.70 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43042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f-Rendement global:a*b*c*d*e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0.56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0.63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0.70 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604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fr-C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765478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fr-C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C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C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C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759912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876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EA051F-2C17-488F-9CA6-3029C04CC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dirty="0"/>
              <a:t>6 b-</a:t>
            </a:r>
            <a:r>
              <a:rPr lang="fr-CH" sz="2800" b="1" dirty="0"/>
              <a:t>Comparons CE directs et les chauffages classiques</a:t>
            </a:r>
          </a:p>
          <a:p>
            <a:pPr marL="0" indent="0">
              <a:buNone/>
            </a:pPr>
            <a:r>
              <a:rPr lang="fr-CH" sz="2800" dirty="0"/>
              <a:t>Il est établi (dia.#6) que les CE Directs sont sensiblement plus économes en énergie: 31% par rapport aux CE avec chaudières à eau.</a:t>
            </a:r>
          </a:p>
          <a:p>
            <a:pPr marL="0" indent="0">
              <a:buNone/>
            </a:pPr>
            <a:r>
              <a:rPr lang="fr-CH" sz="2800" dirty="0"/>
              <a:t>Pour l’instant, nous pensons que le CE Direct chauffe d’abord l’atmosphère alors que les CE à eau chaude perdent beaucoup de chaleur dans les murs! Exemple voisin: le chauffe-eau qui, en période d’absence, consomme 65% de l’énergie lorsque les résidents sont présents et utilisent l’eau chaude. </a:t>
            </a:r>
          </a:p>
        </p:txBody>
      </p:sp>
    </p:spTree>
    <p:extLst>
      <p:ext uri="{BB962C8B-B14F-4D97-AF65-F5344CB8AC3E}">
        <p14:creationId xmlns:p14="http://schemas.microsoft.com/office/powerpoint/2010/main" val="3887470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EA051F-2C17-488F-9CA6-3029C04CC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6 c-</a:t>
            </a:r>
            <a:r>
              <a:rPr lang="fr-CH" sz="2800" b="1" dirty="0"/>
              <a:t>Comparons CE directs et les chauffages classiques</a:t>
            </a:r>
          </a:p>
          <a:p>
            <a:pPr marL="0" indent="0">
              <a:buNone/>
            </a:pPr>
            <a:r>
              <a:rPr lang="fr-CH" sz="2800" dirty="0"/>
              <a:t>Avec le même système de distribution, les chaudières à eau sont plus efficaces que les systèmes à gaz et à mazout. </a:t>
            </a:r>
          </a:p>
          <a:p>
            <a:pPr marL="0" indent="0">
              <a:buNone/>
            </a:pPr>
            <a:r>
              <a:rPr lang="fr-CH" sz="2800" dirty="0"/>
              <a:t>Seule une enquête statistique de grande ampleur permettrait de quantifier les écarts d’efficacité: c’est l’un des objectifs de l’Observatoire de la Consommation Energétique des Ménages Vaudois que nous appelons de nos vœux.</a:t>
            </a:r>
          </a:p>
        </p:txBody>
      </p:sp>
    </p:spTree>
    <p:extLst>
      <p:ext uri="{BB962C8B-B14F-4D97-AF65-F5344CB8AC3E}">
        <p14:creationId xmlns:p14="http://schemas.microsoft.com/office/powerpoint/2010/main" val="1770551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EA051F-2C17-488F-9CA6-3029C04CC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H" dirty="0"/>
              <a:t>7- Le facteur le plus important: il est prouvé par les chiffres fournis par nos adhérents que le plus important, et de loin, reste le </a:t>
            </a:r>
            <a:r>
              <a:rPr lang="fr-CH" b="1" u="sng" dirty="0"/>
              <a:t>comportement individuel.</a:t>
            </a:r>
          </a:p>
          <a:p>
            <a:pPr marL="0" indent="0">
              <a:buNone/>
            </a:pPr>
            <a:r>
              <a:rPr lang="fr-CH" dirty="0"/>
              <a:t>Nous connaissons quelques cas de lotissements: même endroit, mêmes constructions, à la même époque, même type de chauffage électrique, qui montrent de grandes amplitudes pour la consommation totale de la même période annuelle.</a:t>
            </a:r>
          </a:p>
          <a:p>
            <a:pPr marL="0" indent="0">
              <a:buNone/>
            </a:pPr>
            <a:r>
              <a:rPr lang="fr-CH" dirty="0"/>
              <a:t>Un exemple sur la diapo suivante: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41350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2AFE5BE9-8558-466C-8931-3DAAF9C279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022618"/>
              </p:ext>
            </p:extLst>
          </p:nvPr>
        </p:nvGraphicFramePr>
        <p:xfrm>
          <a:off x="457200" y="1844824"/>
          <a:ext cx="8229600" cy="4220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6405909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7615421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6609654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814111898"/>
                    </a:ext>
                  </a:extLst>
                </a:gridCol>
              </a:tblGrid>
              <a:tr h="350455"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fr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ref</a:t>
                      </a:r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Conso Tot.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ref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Conso Tot. 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263811433"/>
                  </a:ext>
                </a:extLst>
              </a:tr>
              <a:tr h="350455"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4'014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19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10'583 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967580666"/>
                  </a:ext>
                </a:extLst>
              </a:tr>
              <a:tr h="350455"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15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6'032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10'604 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893288763"/>
                  </a:ext>
                </a:extLst>
              </a:tr>
              <a:tr h="350455"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6'606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10'938 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691877670"/>
                  </a:ext>
                </a:extLst>
              </a:tr>
              <a:tr h="350455"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7'510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14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10'945 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461802361"/>
                  </a:ext>
                </a:extLst>
              </a:tr>
              <a:tr h="350455"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8'109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11'625 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467483178"/>
                  </a:ext>
                </a:extLst>
              </a:tr>
              <a:tr h="350455"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13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8'186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17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14'016 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060631654"/>
                  </a:ext>
                </a:extLst>
              </a:tr>
              <a:tr h="350455"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8'200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16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14'043 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005281109"/>
                  </a:ext>
                </a:extLst>
              </a:tr>
              <a:tr h="350455"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8'699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18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15'561 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630065189"/>
                  </a:ext>
                </a:extLst>
              </a:tr>
              <a:tr h="350455"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10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9'063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28'071 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396983287"/>
                  </a:ext>
                </a:extLst>
              </a:tr>
              <a:tr h="350455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Moyenne hors #8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9’690</a:t>
                      </a:r>
                    </a:p>
                  </a:txBody>
                  <a:tcPr marL="3810" marR="3810" marT="3810" marB="0" anchor="ctr"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312967"/>
                  </a:ext>
                </a:extLst>
              </a:tr>
              <a:tr h="350455"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918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180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DF7CA2DB-B364-4847-BB63-37374205E8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122238"/>
              </p:ext>
            </p:extLst>
          </p:nvPr>
        </p:nvGraphicFramePr>
        <p:xfrm>
          <a:off x="457200" y="1600200"/>
          <a:ext cx="82296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680">
                  <a:extLst>
                    <a:ext uri="{9D8B030D-6E8A-4147-A177-3AD203B41FA5}">
                      <a16:colId xmlns:a16="http://schemas.microsoft.com/office/drawing/2014/main" val="167622665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6562094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300036548"/>
                    </a:ext>
                  </a:extLst>
                </a:gridCol>
                <a:gridCol w="1172736">
                  <a:extLst>
                    <a:ext uri="{9D8B030D-6E8A-4147-A177-3AD203B41FA5}">
                      <a16:colId xmlns:a16="http://schemas.microsoft.com/office/drawing/2014/main" val="247337946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268893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9- Comparons les émissions de CO2 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fr-C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fr-CH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fr-CH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7483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Type de chauffage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Mazout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Gaz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 à eau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 Direct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2660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Energie nécessaire pour satisfaire un besoin-type d’une villa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17'857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15'873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14'286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10'000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5534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Emissions de CO2éq: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7506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-en g. par kWh  d'énergie consommée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298.8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237.6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50.0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50.0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57514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-en kg. par année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5'336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3'771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714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675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-en tonnes sur 40 ans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213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151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51983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-en % des émissions du chauff.mazout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856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975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805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EA051F-2C17-488F-9CA6-3029C04CC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H" sz="2800" b="1" dirty="0"/>
              <a:t>En conclusion, M. le directeur de l’Energie, votre objectif (diapo #3) est doublement faux:</a:t>
            </a:r>
          </a:p>
          <a:p>
            <a:pPr marL="0" indent="0">
              <a:buNone/>
            </a:pPr>
            <a:r>
              <a:rPr lang="fr-CH" sz="2800" dirty="0"/>
              <a:t>-le chauffage électrique, en particulier le CE direct (90% des villas vaudoises) est plus efficace que ses concurrents Mazout et Gaz: diapo # 20. Etant admis que les PAC boxent dans une autre catégorie.</a:t>
            </a:r>
          </a:p>
          <a:p>
            <a:pPr marL="0" indent="0">
              <a:buNone/>
            </a:pPr>
            <a:r>
              <a:rPr lang="fr-CH" sz="2800" dirty="0"/>
              <a:t>-il émet beaucoup moins de gaz à effet de serre (dia #27) </a:t>
            </a:r>
          </a:p>
          <a:p>
            <a:pPr marL="0" indent="0">
              <a:buNone/>
            </a:pPr>
            <a:endParaRPr lang="fr-CH" sz="2800" dirty="0"/>
          </a:p>
          <a:p>
            <a:pPr marL="0" indent="0">
              <a:buNone/>
            </a:pPr>
            <a:r>
              <a:rPr lang="fr-CH" sz="2800" dirty="0"/>
              <a:t>Rien ne justifie cette obsession mal fondée de vouloir les éradiquer.</a:t>
            </a:r>
          </a:p>
          <a:p>
            <a:pPr marL="0" indent="0">
              <a:buNone/>
            </a:pPr>
            <a:r>
              <a:rPr lang="fr-CH" sz="2800" b="1" dirty="0"/>
              <a:t>PS: et la balance des paiements extérieurs: qui en parle?</a:t>
            </a:r>
          </a:p>
        </p:txBody>
      </p:sp>
    </p:spTree>
    <p:extLst>
      <p:ext uri="{BB962C8B-B14F-4D97-AF65-F5344CB8AC3E}">
        <p14:creationId xmlns:p14="http://schemas.microsoft.com/office/powerpoint/2010/main" val="3448567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Conclusion</a:t>
            </a:r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    </a:t>
            </a:r>
            <a:r>
              <a:rPr lang="fr-CH" b="1" dirty="0"/>
              <a:t> </a:t>
            </a:r>
          </a:p>
          <a:p>
            <a:pPr marL="0" indent="0">
              <a:buNone/>
            </a:pPr>
            <a:r>
              <a:rPr lang="fr-CH" b="1" dirty="0"/>
              <a:t>Conclusion plus générale:</a:t>
            </a:r>
          </a:p>
          <a:p>
            <a:pPr marL="0" indent="0">
              <a:buNone/>
            </a:pPr>
            <a:r>
              <a:rPr lang="fr-CH" dirty="0"/>
              <a:t>Le passage à l’électricité a considérablement amélioré les processus: éclairage, moteurs, cuisine, trains… et chauffage, même avant la PAC. Il en sera de même pour la voiture, le vélo et même l’avion électriques.</a:t>
            </a:r>
          </a:p>
          <a:p>
            <a:pPr marL="0" indent="0">
              <a:buNone/>
            </a:pPr>
            <a:r>
              <a:rPr lang="fr-CH" dirty="0"/>
              <a:t>La seule exception connue reste …la chaise électrique!  </a:t>
            </a:r>
          </a:p>
        </p:txBody>
      </p:sp>
    </p:spTree>
    <p:extLst>
      <p:ext uri="{BB962C8B-B14F-4D97-AF65-F5344CB8AC3E}">
        <p14:creationId xmlns:p14="http://schemas.microsoft.com/office/powerpoint/2010/main" val="223143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            </a:t>
            </a:r>
            <a:r>
              <a:rPr lang="fr-CH" b="1" dirty="0"/>
              <a:t> Lundi 16 avril 2018, 20h,   à  Epalinges</a:t>
            </a:r>
            <a:endParaRPr lang="fr-CH" dirty="0"/>
          </a:p>
          <a:p>
            <a:r>
              <a:rPr lang="fr-CH" b="1" dirty="0"/>
              <a:t>Une huitième «merveille» … </a:t>
            </a:r>
          </a:p>
          <a:p>
            <a:r>
              <a:rPr lang="fr-CH" b="1" dirty="0"/>
              <a:t>1-La </a:t>
            </a:r>
            <a:r>
              <a:rPr lang="fr-CH" b="1" dirty="0" err="1"/>
              <a:t>Chauffageologie</a:t>
            </a:r>
            <a:r>
              <a:rPr lang="fr-CH" b="1" dirty="0"/>
              <a:t>: quelques notions</a:t>
            </a:r>
          </a:p>
          <a:p>
            <a:r>
              <a:rPr lang="fr-CH" b="1" dirty="0"/>
              <a:t>2</a:t>
            </a:r>
            <a:r>
              <a:rPr lang="fr-CH" dirty="0"/>
              <a:t>-</a:t>
            </a:r>
            <a:r>
              <a:rPr lang="fr-CH" b="1" dirty="0"/>
              <a:t>L’idée de Pierre et celle d’Antoine </a:t>
            </a:r>
            <a:endParaRPr lang="fr-CH" dirty="0"/>
          </a:p>
          <a:p>
            <a:r>
              <a:rPr lang="fr-CH" b="1" dirty="0"/>
              <a:t>3-L’avenir immédiat: par Guy-Philippe BOLAY, député au Grand Conseil Vaudois.</a:t>
            </a:r>
          </a:p>
          <a:p>
            <a:r>
              <a:rPr lang="fr-CH" b="1" dirty="0"/>
              <a:t>4-Vos questions ….et des réponses</a:t>
            </a:r>
          </a:p>
          <a:p>
            <a:r>
              <a:rPr lang="fr-CH" b="1" dirty="0"/>
              <a:t>5-Verres  de contact </a:t>
            </a:r>
          </a:p>
          <a:p>
            <a:endParaRPr lang="fr-CH" b="1" dirty="0"/>
          </a:p>
          <a:p>
            <a:endParaRPr lang="fr-CH" b="1" dirty="0"/>
          </a:p>
          <a:p>
            <a:pPr marL="0" indent="0">
              <a:buNone/>
            </a:pPr>
            <a:endParaRPr lang="fr-CH" b="1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73719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    </a:t>
            </a:r>
            <a:r>
              <a:rPr lang="fr-CH" b="1" dirty="0"/>
              <a:t> </a:t>
            </a:r>
          </a:p>
          <a:p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3396859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    </a:t>
            </a:r>
            <a:r>
              <a:rPr lang="fr-CH" b="1" dirty="0"/>
              <a:t> </a:t>
            </a:r>
          </a:p>
          <a:p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1060943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AECD52-69A9-42D4-9EC8-4F58E2CAD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20" y="1556792"/>
            <a:ext cx="8229600" cy="4525963"/>
          </a:xfrm>
        </p:spPr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7575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    </a:t>
            </a:r>
            <a:endParaRPr lang="fr-CH" b="1" dirty="0"/>
          </a:p>
          <a:p>
            <a:pPr marL="0" indent="0">
              <a:buNone/>
            </a:pPr>
            <a:r>
              <a:rPr lang="fr-CH" dirty="0"/>
              <a:t>« ….Ma fonction de directeur de l’Energie m’impose une responsabilité vis-à-vis du changement climatique…Il faut éradiquer les chauffages électriques, ce  mode de chauffage peu efficace… ».</a:t>
            </a:r>
          </a:p>
          <a:p>
            <a:pPr marL="0" indent="0">
              <a:buNone/>
            </a:pPr>
            <a:r>
              <a:rPr lang="fr-CH" b="1" dirty="0"/>
              <a:t>    L.B , séance de la CCIP le 7 février 2018</a:t>
            </a:r>
          </a:p>
          <a:p>
            <a:pPr marL="0" indent="0">
              <a:buNone/>
            </a:pPr>
            <a:endParaRPr lang="fr-CH" b="1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2328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        </a:t>
            </a:r>
            <a:endParaRPr lang="fr-CH" b="1" dirty="0"/>
          </a:p>
          <a:p>
            <a:pPr marL="0" indent="0">
              <a:buNone/>
            </a:pPr>
            <a:r>
              <a:rPr lang="fr-CH" b="1" dirty="0"/>
              <a:t>La </a:t>
            </a:r>
            <a:r>
              <a:rPr lang="fr-CH" b="1" dirty="0" err="1"/>
              <a:t>Chauffageologie</a:t>
            </a:r>
            <a:r>
              <a:rPr lang="fr-CH" b="1" dirty="0"/>
              <a:t>: </a:t>
            </a:r>
          </a:p>
          <a:p>
            <a:pPr marL="0" indent="0">
              <a:buNone/>
            </a:pPr>
            <a:r>
              <a:rPr lang="fr-CH" b="1" dirty="0"/>
              <a:t>-</a:t>
            </a:r>
            <a:r>
              <a:rPr lang="fr-CH" dirty="0"/>
              <a:t>36.9 ou 37.2:il faut se chauffer!</a:t>
            </a:r>
          </a:p>
          <a:p>
            <a:pPr marL="0" indent="0">
              <a:buNone/>
            </a:pPr>
            <a:r>
              <a:rPr lang="fr-CH" dirty="0"/>
              <a:t>-En hiver, combien de temps passons-nous à l’intérieur d’un bâtiment?</a:t>
            </a:r>
            <a:endParaRPr lang="fr-CH" sz="2000" dirty="0"/>
          </a:p>
          <a:p>
            <a:pPr marL="0" indent="0">
              <a:buNone/>
            </a:pPr>
            <a:r>
              <a:rPr lang="fr-CH" b="1" dirty="0"/>
              <a:t>-</a:t>
            </a:r>
            <a:r>
              <a:rPr lang="fr-CH" dirty="0"/>
              <a:t>en 2015</a:t>
            </a:r>
            <a:r>
              <a:rPr lang="fr-CH" b="1" dirty="0"/>
              <a:t>, </a:t>
            </a:r>
            <a:r>
              <a:rPr lang="fr-CH" dirty="0"/>
              <a:t>66.7% de la </a:t>
            </a:r>
            <a:r>
              <a:rPr lang="fr-CH" dirty="0" err="1"/>
              <a:t>conso.Energie</a:t>
            </a:r>
            <a:r>
              <a:rPr lang="fr-CH" dirty="0"/>
              <a:t> des Ménages est absorbée par le chauffage (+13.5% pour ECS)</a:t>
            </a:r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14091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 </a:t>
            </a:r>
            <a:endParaRPr lang="fr-CH" b="1" dirty="0"/>
          </a:p>
          <a:p>
            <a:pPr marL="0" indent="0">
              <a:buNone/>
            </a:pPr>
            <a:r>
              <a:rPr lang="fr-CH" b="1" u="sng" dirty="0"/>
              <a:t>Le constat de base</a:t>
            </a:r>
            <a:r>
              <a:rPr lang="fr-CH" dirty="0"/>
              <a:t>:</a:t>
            </a:r>
          </a:p>
          <a:p>
            <a:pPr marL="0" indent="0">
              <a:buNone/>
            </a:pPr>
            <a:r>
              <a:rPr lang="fr-CH" dirty="0"/>
              <a:t>Les villas avec chauffage électrique direct (90% du total pour Vaud) consomment 31% de moins que les villas avec circulation d’eau chauffée électriquement.</a:t>
            </a:r>
          </a:p>
          <a:p>
            <a:pPr marL="0" indent="0">
              <a:buNone/>
            </a:pPr>
            <a:endParaRPr lang="fr-CH" sz="2400" i="1" dirty="0"/>
          </a:p>
          <a:p>
            <a:pPr marL="0" indent="0">
              <a:buNone/>
            </a:pPr>
            <a:r>
              <a:rPr lang="fr-CH" sz="2400" i="1" dirty="0"/>
              <a:t>Source: statistique Choc Electrique sur 1107 adhérents (soit 20% de toutes les villas VD chauffées à l’électricité et occupées par leur propriétaire).</a:t>
            </a:r>
          </a:p>
        </p:txBody>
      </p:sp>
    </p:spTree>
    <p:extLst>
      <p:ext uri="{BB962C8B-B14F-4D97-AF65-F5344CB8AC3E}">
        <p14:creationId xmlns:p14="http://schemas.microsoft.com/office/powerpoint/2010/main" val="2567431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EA051F-2C17-488F-9CA6-3029C04CC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H" sz="2000" b="1" dirty="0"/>
              <a:t>La CHAUFFAGEOLOGIE</a:t>
            </a:r>
            <a:r>
              <a:rPr lang="fr-CH" dirty="0"/>
              <a:t>:</a:t>
            </a:r>
          </a:p>
          <a:p>
            <a:pPr marL="0" indent="0">
              <a:buNone/>
            </a:pPr>
            <a:r>
              <a:rPr lang="fr-CH" sz="2800" dirty="0"/>
              <a:t>0.    Les flux thermiques d’une villa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dirty="0"/>
              <a:t>Facteurs extérieurs au logement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dirty="0"/>
              <a:t>L’enveloppe d’une villa et son amélioration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dirty="0"/>
              <a:t>Pouvoir calorifique des agents énergétiques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dirty="0"/>
              <a:t>Rendement des chaudières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dirty="0"/>
              <a:t>Réseaux de distribution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dirty="0"/>
              <a:t>Comparatif des chauffages à circulation d’eau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dirty="0"/>
              <a:t>Le facteur le plus important: ???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dirty="0"/>
              <a:t>Emissions de CO2</a:t>
            </a:r>
          </a:p>
        </p:txBody>
      </p:sp>
    </p:spTree>
    <p:extLst>
      <p:ext uri="{BB962C8B-B14F-4D97-AF65-F5344CB8AC3E}">
        <p14:creationId xmlns:p14="http://schemas.microsoft.com/office/powerpoint/2010/main" val="271285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/>
              <a:t>Le bilan thermique</a:t>
            </a:r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16620" y="1628800"/>
            <a:ext cx="806489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5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9538"/>
            <a:ext cx="8229600" cy="1143000"/>
          </a:xfrm>
        </p:spPr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2ED9391D-81AE-491E-BBCD-B5D704CE7E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772144"/>
              </p:ext>
            </p:extLst>
          </p:nvPr>
        </p:nvGraphicFramePr>
        <p:xfrm>
          <a:off x="457200" y="1916832"/>
          <a:ext cx="8229599" cy="450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34744133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3897412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120485141"/>
                    </a:ext>
                  </a:extLst>
                </a:gridCol>
                <a:gridCol w="299797">
                  <a:extLst>
                    <a:ext uri="{9D8B030D-6E8A-4147-A177-3AD203B41FA5}">
                      <a16:colId xmlns:a16="http://schemas.microsoft.com/office/drawing/2014/main" val="1428471137"/>
                    </a:ext>
                  </a:extLst>
                </a:gridCol>
                <a:gridCol w="2051517">
                  <a:extLst>
                    <a:ext uri="{9D8B030D-6E8A-4147-A177-3AD203B41FA5}">
                      <a16:colId xmlns:a16="http://schemas.microsoft.com/office/drawing/2014/main" val="202892612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60452225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153010128"/>
                    </a:ext>
                  </a:extLst>
                </a:gridCol>
              </a:tblGrid>
              <a:tr h="5420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C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Les Flux Thermiques d'un immeuble</a:t>
                      </a:r>
                    </a:p>
                  </a:txBody>
                  <a:tcPr marL="3810" marR="3810" marT="3810" marB="0" anchor="b"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86845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CH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Sources  de chaleur</a:t>
                      </a:r>
                    </a:p>
                  </a:txBody>
                  <a:tcPr marL="3810" marR="3810" marT="3810" marB="0" anchor="ctr"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Emplois de la chaleur</a:t>
                      </a:r>
                    </a:p>
                  </a:txBody>
                  <a:tcPr marL="3810" marR="3810" marT="3810" marB="0" anchor="ctr"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337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fr-CH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kWh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du chauffage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kWh 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du chauffage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726132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Interne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26'376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Pertes techniques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28'931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709867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Soleil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40'529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Rejets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1'129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692723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Chauffage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fr-C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144'653</a:t>
                      </a:r>
                      <a:r>
                        <a:rPr lang="fr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Pertes par: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290588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fr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toit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15'319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10.6%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42549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fr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-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parois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49'062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33.9%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577072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fr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fenêtres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50'941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35.2%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661329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fr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aération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19'672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13.6%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244432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planchers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46'504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32.1%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729897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211'558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146.3%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ctrl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211'558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146.3%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728513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0925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</TotalTime>
  <Words>2195</Words>
  <Application>Microsoft Office PowerPoint</Application>
  <PresentationFormat>Affichage à l'écran (4:3)</PresentationFormat>
  <Paragraphs>365</Paragraphs>
  <Slides>32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8" baseType="lpstr">
      <vt:lpstr>Adobe Caslon Pro Bold</vt:lpstr>
      <vt:lpstr>Arial</vt:lpstr>
      <vt:lpstr>Arial Black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bilan thermique</vt:lpstr>
      <vt:lpstr>Présentation PowerPoint</vt:lpstr>
      <vt:lpstr>Présentation PowerPoint</vt:lpstr>
      <vt:lpstr>Présentation PowerPoint</vt:lpstr>
      <vt:lpstr>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JPP</dc:creator>
  <cp:lastModifiedBy>Jean-Pierre Mérot</cp:lastModifiedBy>
  <cp:revision>159</cp:revision>
  <cp:lastPrinted>2018-04-13T13:11:50Z</cp:lastPrinted>
  <dcterms:created xsi:type="dcterms:W3CDTF">2012-10-03T16:43:59Z</dcterms:created>
  <dcterms:modified xsi:type="dcterms:W3CDTF">2018-04-16T16:22:32Z</dcterms:modified>
</cp:coreProperties>
</file>