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304" r:id="rId1"/>
  </p:sldMasterIdLst>
  <p:notesMasterIdLst>
    <p:notesMasterId r:id="rId13"/>
  </p:notesMasterIdLst>
  <p:handoutMasterIdLst>
    <p:handoutMasterId r:id="rId14"/>
  </p:handoutMasterIdLst>
  <p:sldIdLst>
    <p:sldId id="256" r:id="rId2"/>
    <p:sldId id="326" r:id="rId3"/>
    <p:sldId id="327" r:id="rId4"/>
    <p:sldId id="332" r:id="rId5"/>
    <p:sldId id="331" r:id="rId6"/>
    <p:sldId id="334" r:id="rId7"/>
    <p:sldId id="333" r:id="rId8"/>
    <p:sldId id="336" r:id="rId9"/>
    <p:sldId id="335" r:id="rId10"/>
    <p:sldId id="337" r:id="rId11"/>
    <p:sldId id="338" r:id="rId1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01"/>
    <p:restoredTop sz="94674"/>
  </p:normalViewPr>
  <p:slideViewPr>
    <p:cSldViewPr snapToGrid="0" snapToObjects="1">
      <p:cViewPr varScale="1">
        <p:scale>
          <a:sx n="77" d="100"/>
          <a:sy n="77" d="100"/>
        </p:scale>
        <p:origin x="1030" y="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852779-031E-3A40-BC6D-8B64B34E1B42}" type="datetimeFigureOut">
              <a:rPr lang="fr-FR" smtClean="0"/>
              <a:t>16/04/2018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DDC845-0047-8C46-AB86-5CC2A7695D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8536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AFEAE-98E9-B643-AFF3-D0C8281D5A0E}" type="datetimeFigureOut">
              <a:rPr lang="fr-FR" smtClean="0"/>
              <a:t>16/04/2018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3CAD62-598D-B141-BDF9-81681C5F52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72124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CAD62-598D-B141-BDF9-81681C5F52A9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748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CAD62-598D-B141-BDF9-81681C5F52A9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1241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45430-65BB-7D48-998B-592A29FF32FC}" type="datetime1">
              <a:rPr lang="fr-CH" smtClean="0"/>
              <a:t>16.04.2018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H"/>
              <a:t>Cliquez pour modifier le style des sous-titres du masque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fr-CH"/>
              <a:t>Cliquez et modifiez le titre</a:t>
            </a:r>
            <a:endParaRPr lang="en-US" dirty="0"/>
          </a:p>
        </p:txBody>
      </p:sp>
      <p:pic>
        <p:nvPicPr>
          <p:cNvPr id="8" name="Image 1" descr="logoSCDI_rvb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5761038"/>
            <a:ext cx="2563813" cy="8636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0C6AE-04AF-7646-8481-79C6C082C8A7}" type="datetime1">
              <a:rPr lang="fr-CH" smtClean="0"/>
              <a:t>16.04.2018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237B-532C-BF47-B900-FF34DAAB1B3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CH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55A79-B9F6-864F-A7DC-04C078DB32C9}" type="datetime1">
              <a:rPr lang="fr-CH" smtClean="0"/>
              <a:t>16.04.2018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237B-532C-BF47-B900-FF34DAAB1B3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fr-CH"/>
              <a:t>Cliquez et modifiez le titre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C1E7-9B76-754B-8CDB-FB83D725ECC3}" type="datetime1">
              <a:rPr lang="fr-CH" smtClean="0"/>
              <a:t>16.04.2018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237B-532C-BF47-B900-FF34DAAB1B33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fr-CH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H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C16F-4FED-3B4E-80F1-DFBA205B28E4}" type="datetime1">
              <a:rPr lang="fr-CH" smtClean="0"/>
              <a:t>16.04.2018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fr-CH"/>
              <a:t>Cliquez et modifiez le titre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2F673-77B0-3445-A3E9-69B90C7A2710}" type="datetime1">
              <a:rPr lang="fr-CH" smtClean="0"/>
              <a:t>16.04.2018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237B-532C-BF47-B900-FF34DAAB1B3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E4629-03AD-6D49-AD8C-CB96162815C6}" type="datetime1">
              <a:rPr lang="fr-CH" smtClean="0"/>
              <a:t>16.04.2018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237B-532C-BF47-B900-FF34DAAB1B3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fr-CH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0319-D38D-174C-944D-865A6FEB405A}" type="datetime1">
              <a:rPr lang="fr-CH" smtClean="0"/>
              <a:t>16.04.2018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237B-532C-BF47-B900-FF34DAAB1B3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50961-2A21-C149-9ECC-2953547CED31}" type="datetime1">
              <a:rPr lang="fr-CH" smtClean="0"/>
              <a:t>16.04.2018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237B-532C-BF47-B900-FF34DAAB1B3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fr-CH"/>
              <a:t>Cliquez et modifiez le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1330-8006-EB43-ABE8-CFE252FA6A3A}" type="datetime1">
              <a:rPr lang="fr-CH" smtClean="0"/>
              <a:t>16.04.2018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237B-532C-BF47-B900-FF34DAAB1B3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fr-CH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H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B7DAC-9EAF-F447-BE8C-AA00E1406FF1}" type="datetime1">
              <a:rPr lang="fr-CH" smtClean="0"/>
              <a:t>16.04.2018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237B-532C-BF47-B900-FF34DAAB1B3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CH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H" dirty="0"/>
              <a:t>Cliquez pour modifier les styles du texte du masque</a:t>
            </a:r>
          </a:p>
          <a:p>
            <a:pPr lvl="1"/>
            <a:r>
              <a:rPr lang="fr-CH" dirty="0"/>
              <a:t>Deuxième niveau</a:t>
            </a:r>
          </a:p>
          <a:p>
            <a:pPr lvl="2"/>
            <a:r>
              <a:rPr lang="fr-CH" dirty="0"/>
              <a:t>Troisième niveau</a:t>
            </a:r>
          </a:p>
          <a:p>
            <a:pPr lvl="3"/>
            <a:r>
              <a:rPr lang="fr-CH" dirty="0"/>
              <a:t>Quatrième niveau</a:t>
            </a:r>
          </a:p>
          <a:p>
            <a:pPr lvl="4"/>
            <a:r>
              <a:rPr lang="fr-CH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1F70ACE5-2ECD-7447-B017-5F27841EC2FE}" type="datetime1">
              <a:rPr lang="fr-CH" smtClean="0"/>
              <a:t>16.04.2018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pic>
        <p:nvPicPr>
          <p:cNvPr id="8" name="Image 1" descr="logoSCDI_rvb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79283"/>
            <a:ext cx="2563813" cy="8636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05" r:id="rId1"/>
    <p:sldLayoutId id="2147484306" r:id="rId2"/>
    <p:sldLayoutId id="2147484307" r:id="rId3"/>
    <p:sldLayoutId id="2147484308" r:id="rId4"/>
    <p:sldLayoutId id="2147484309" r:id="rId5"/>
    <p:sldLayoutId id="2147484310" r:id="rId6"/>
    <p:sldLayoutId id="2147484311" r:id="rId7"/>
    <p:sldLayoutId id="2147484312" r:id="rId8"/>
    <p:sldLayoutId id="2147484313" r:id="rId9"/>
    <p:sldLayoutId id="2147484314" r:id="rId10"/>
    <p:sldLayoutId id="214748431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63071" y="914400"/>
            <a:ext cx="8681519" cy="1973752"/>
          </a:xfrm>
        </p:spPr>
        <p:txBody>
          <a:bodyPr/>
          <a:lstStyle/>
          <a:p>
            <a:r>
              <a:rPr lang="fr-FR" sz="4000" b="1" dirty="0">
                <a:latin typeface="Arial"/>
                <a:ea typeface="ＭＳ Ｐゴシック" charset="0"/>
                <a:cs typeface="Arial"/>
              </a:rPr>
              <a:t>Etudes de </a:t>
            </a:r>
            <a:r>
              <a:rPr lang="fr-FR" sz="4000" b="1" dirty="0" err="1">
                <a:latin typeface="Arial"/>
                <a:ea typeface="ＭＳ Ｐゴシック" charset="0"/>
                <a:cs typeface="Arial"/>
              </a:rPr>
              <a:t>caS</a:t>
            </a:r>
            <a:br>
              <a:rPr lang="fr-FR" sz="4000" b="1" dirty="0">
                <a:latin typeface="Arial"/>
                <a:ea typeface="ＭＳ Ｐゴシック" charset="0"/>
                <a:cs typeface="Arial"/>
              </a:rPr>
            </a:br>
            <a:br>
              <a:rPr lang="fr-FR" sz="4000" b="1" dirty="0">
                <a:latin typeface="Arial"/>
                <a:ea typeface="ＭＳ Ｐゴシック" charset="0"/>
                <a:cs typeface="Arial"/>
              </a:rPr>
            </a:br>
            <a:r>
              <a:rPr lang="fr-FR" sz="4000" b="1" dirty="0">
                <a:latin typeface="Arial"/>
                <a:ea typeface="ＭＳ Ｐゴシック" charset="0"/>
                <a:cs typeface="Arial"/>
              </a:rPr>
              <a:t>3 exemples</a:t>
            </a:r>
            <a:endParaRPr lang="fr-FR" dirty="0">
              <a:latin typeface="Arial"/>
              <a:cs typeface="Arial"/>
            </a:endParaRPr>
          </a:p>
        </p:txBody>
      </p:sp>
      <p:pic>
        <p:nvPicPr>
          <p:cNvPr id="5" name="Image 4" descr="enteteSCDI_2pantones_light_sans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2016" y="5783444"/>
            <a:ext cx="6072574" cy="722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024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237B-532C-BF47-B900-FF34DAAB1B33}" type="slidenum">
              <a:rPr lang="fr-FR" smtClean="0"/>
              <a:t>10</a:t>
            </a:fld>
            <a:endParaRPr lang="fr-FR"/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C42A121F-E083-6E42-8573-0A496CDF72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193371"/>
              </p:ext>
            </p:extLst>
          </p:nvPr>
        </p:nvGraphicFramePr>
        <p:xfrm>
          <a:off x="238364" y="1029159"/>
          <a:ext cx="8698247" cy="4126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7882">
                  <a:extLst>
                    <a:ext uri="{9D8B030D-6E8A-4147-A177-3AD203B41FA5}">
                      <a16:colId xmlns:a16="http://schemas.microsoft.com/office/drawing/2014/main" val="814973610"/>
                    </a:ext>
                  </a:extLst>
                </a:gridCol>
                <a:gridCol w="1788305">
                  <a:extLst>
                    <a:ext uri="{9D8B030D-6E8A-4147-A177-3AD203B41FA5}">
                      <a16:colId xmlns:a16="http://schemas.microsoft.com/office/drawing/2014/main" val="3716950882"/>
                    </a:ext>
                  </a:extLst>
                </a:gridCol>
                <a:gridCol w="1853514">
                  <a:extLst>
                    <a:ext uri="{9D8B030D-6E8A-4147-A177-3AD203B41FA5}">
                      <a16:colId xmlns:a16="http://schemas.microsoft.com/office/drawing/2014/main" val="1092561544"/>
                    </a:ext>
                  </a:extLst>
                </a:gridCol>
                <a:gridCol w="1868546">
                  <a:extLst>
                    <a:ext uri="{9D8B030D-6E8A-4147-A177-3AD203B41FA5}">
                      <a16:colId xmlns:a16="http://schemas.microsoft.com/office/drawing/2014/main" val="39116984"/>
                    </a:ext>
                  </a:extLst>
                </a:gridCol>
              </a:tblGrid>
              <a:tr h="1285910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Résumé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 1</a:t>
                      </a:r>
                    </a:p>
                    <a:p>
                      <a:pPr algn="ctr"/>
                      <a:r>
                        <a:rPr lang="fr-F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PAC + </a:t>
                      </a:r>
                      <a:r>
                        <a:rPr lang="fr-FR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</a:t>
                      </a:r>
                      <a:r>
                        <a:rPr lang="fr-F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hydraulique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 2</a:t>
                      </a:r>
                    </a:p>
                    <a:p>
                      <a:pPr algn="ctr"/>
                      <a:r>
                        <a:rPr lang="fr-F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PAC sans </a:t>
                      </a:r>
                      <a:r>
                        <a:rPr lang="fr-FR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</a:t>
                      </a:r>
                      <a:r>
                        <a:rPr lang="fr-F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hydraulique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 3</a:t>
                      </a:r>
                    </a:p>
                    <a:p>
                      <a:pPr algn="ctr"/>
                      <a:r>
                        <a:rPr lang="fr-FR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Nouv</a:t>
                      </a:r>
                      <a:r>
                        <a:rPr lang="fr-F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rad. </a:t>
                      </a:r>
                      <a:r>
                        <a:rPr lang="fr-FR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élec</a:t>
                      </a:r>
                      <a:r>
                        <a:rPr lang="fr-F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chauffe-eau PAC, solaire PV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100219"/>
                  </a:ext>
                </a:extLst>
              </a:tr>
              <a:tr h="526079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Investissement 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43’728 CHF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33’600 CHF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26’111CHF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8824773"/>
                  </a:ext>
                </a:extLst>
              </a:tr>
              <a:tr h="841726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kWh économisés ou ou produits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5’000 kWh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9’333 kWh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13’200 kWh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8138425"/>
                  </a:ext>
                </a:extLst>
              </a:tr>
              <a:tr h="473471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Gain annuel en CHF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1’000 CHF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1’867 CHF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1’900 CHF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6747373"/>
                  </a:ext>
                </a:extLst>
              </a:tr>
              <a:tr h="578687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Gain annuel / Investissement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240746"/>
                  </a:ext>
                </a:extLst>
              </a:tr>
              <a:tr h="420863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Durée d’amortissement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43.7 années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années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13.7 années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876846"/>
                  </a:ext>
                </a:extLst>
              </a:tr>
            </a:tbl>
          </a:graphicData>
        </a:graphic>
      </p:graphicFrame>
      <p:sp>
        <p:nvSpPr>
          <p:cNvPr id="9" name="Titre 1">
            <a:extLst>
              <a:ext uri="{FF2B5EF4-FFF2-40B4-BE49-F238E27FC236}">
                <a16:creationId xmlns:a16="http://schemas.microsoft.com/office/drawing/2014/main" id="{BE5E9B0C-EE90-9A44-A494-8960261D20AE}"/>
              </a:ext>
            </a:extLst>
          </p:cNvPr>
          <p:cNvSpPr txBox="1">
            <a:spLocks/>
          </p:cNvSpPr>
          <p:nvPr/>
        </p:nvSpPr>
        <p:spPr>
          <a:xfrm>
            <a:off x="238364" y="320593"/>
            <a:ext cx="8772071" cy="5248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 cap="all" spc="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110000"/>
              </a:lnSpc>
            </a:pPr>
            <a:r>
              <a:rPr lang="fr-CH" sz="2400" b="1" dirty="0">
                <a:latin typeface="Arial"/>
                <a:cs typeface="Arial"/>
              </a:rPr>
              <a:t>RESUME</a:t>
            </a:r>
          </a:p>
        </p:txBody>
      </p:sp>
    </p:spTree>
    <p:extLst>
      <p:ext uri="{BB962C8B-B14F-4D97-AF65-F5344CB8AC3E}">
        <p14:creationId xmlns:p14="http://schemas.microsoft.com/office/powerpoint/2010/main" val="32053288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18640" y="224881"/>
            <a:ext cx="8306717" cy="464599"/>
          </a:xfrm>
        </p:spPr>
        <p:txBody>
          <a:bodyPr/>
          <a:lstStyle/>
          <a:p>
            <a:r>
              <a:rPr lang="fr-FR" sz="2800" b="1" dirty="0">
                <a:latin typeface="Arial"/>
                <a:ea typeface="ＭＳ Ｐゴシック" charset="0"/>
                <a:cs typeface="Arial"/>
              </a:rPr>
              <a:t>Conclusions</a:t>
            </a:r>
            <a:endParaRPr lang="fr-FR" sz="2800" b="1" dirty="0">
              <a:latin typeface="Arial"/>
              <a:cs typeface="Arial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237B-532C-BF47-B900-FF34DAAB1B33}" type="slidenum">
              <a:rPr lang="fr-FR" smtClean="0"/>
              <a:t>11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418641" y="822632"/>
            <a:ext cx="8306717" cy="4935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0000"/>
              </a:lnSpc>
            </a:pPr>
            <a:r>
              <a:rPr lang="fr-CH" sz="2400" dirty="0">
                <a:latin typeface="Arial"/>
                <a:cs typeface="Arial"/>
              </a:rPr>
              <a:t>Il est indispensable …</a:t>
            </a:r>
          </a:p>
          <a:p>
            <a:pPr lvl="0">
              <a:lnSpc>
                <a:spcPct val="110000"/>
              </a:lnSpc>
            </a:pPr>
            <a:endParaRPr lang="fr-CH" sz="2400" dirty="0">
              <a:latin typeface="Arial"/>
              <a:cs typeface="Arial"/>
            </a:endParaRPr>
          </a:p>
          <a:p>
            <a:pPr marL="342900" lvl="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r-CH" sz="2400" dirty="0">
                <a:latin typeface="Arial"/>
                <a:cs typeface="Arial"/>
              </a:rPr>
              <a:t>De distinguer les bâtiments </a:t>
            </a:r>
            <a:r>
              <a:rPr lang="fr-CH" sz="2400" b="1" dirty="0">
                <a:latin typeface="Arial"/>
                <a:cs typeface="Arial"/>
              </a:rPr>
              <a:t>avec ou sans distribution hydraulique </a:t>
            </a:r>
            <a:r>
              <a:rPr lang="fr-CH" sz="2400" dirty="0">
                <a:latin typeface="Arial"/>
                <a:cs typeface="Arial"/>
              </a:rPr>
              <a:t>(cas 1 vs cas 2).</a:t>
            </a:r>
          </a:p>
          <a:p>
            <a:pPr lvl="0">
              <a:lnSpc>
                <a:spcPct val="110000"/>
              </a:lnSpc>
            </a:pPr>
            <a:endParaRPr lang="fr-CH" sz="2400" dirty="0">
              <a:latin typeface="Arial"/>
              <a:cs typeface="Arial"/>
            </a:endParaRPr>
          </a:p>
          <a:p>
            <a:pPr marL="342900" lvl="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r-CH" sz="2400" dirty="0">
                <a:latin typeface="Arial"/>
                <a:cs typeface="Arial"/>
              </a:rPr>
              <a:t>De tenir compte de la présence (ou non) d’une </a:t>
            </a:r>
            <a:r>
              <a:rPr lang="fr-CH" sz="2400" b="1" dirty="0">
                <a:latin typeface="Arial"/>
                <a:cs typeface="Arial"/>
              </a:rPr>
              <a:t>production</a:t>
            </a:r>
            <a:r>
              <a:rPr lang="fr-CH" sz="2400" dirty="0">
                <a:latin typeface="Arial"/>
                <a:cs typeface="Arial"/>
              </a:rPr>
              <a:t> </a:t>
            </a:r>
            <a:r>
              <a:rPr lang="fr-CH" sz="2400" b="1" dirty="0">
                <a:latin typeface="Arial"/>
                <a:cs typeface="Arial"/>
              </a:rPr>
              <a:t>décentralisée et écologique d’électricité </a:t>
            </a:r>
            <a:r>
              <a:rPr lang="fr-CH" sz="2400" dirty="0">
                <a:latin typeface="Arial"/>
                <a:cs typeface="Arial"/>
              </a:rPr>
              <a:t>(ex. centrale solaire).</a:t>
            </a:r>
          </a:p>
          <a:p>
            <a:pPr lvl="0">
              <a:lnSpc>
                <a:spcPct val="110000"/>
              </a:lnSpc>
            </a:pPr>
            <a:endParaRPr lang="fr-CH" sz="2400" dirty="0">
              <a:latin typeface="Arial"/>
              <a:cs typeface="Arial"/>
            </a:endParaRPr>
          </a:p>
          <a:p>
            <a:pPr marL="342900" lvl="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r-CH" sz="2400" dirty="0">
                <a:latin typeface="Arial"/>
                <a:cs typeface="Arial"/>
              </a:rPr>
              <a:t>D’avoir </a:t>
            </a:r>
            <a:r>
              <a:rPr lang="fr-CH" sz="2400" b="1" dirty="0">
                <a:latin typeface="Arial"/>
                <a:cs typeface="Arial"/>
              </a:rPr>
              <a:t>une loi flexible et non-dogmatique </a:t>
            </a:r>
            <a:r>
              <a:rPr lang="fr-CH" sz="2400" dirty="0">
                <a:latin typeface="Arial"/>
                <a:cs typeface="Arial"/>
              </a:rPr>
              <a:t>dont le but est une réduction de la consommation d’électricité</a:t>
            </a:r>
          </a:p>
          <a:p>
            <a:pPr lvl="1">
              <a:lnSpc>
                <a:spcPct val="110000"/>
              </a:lnSpc>
            </a:pPr>
            <a:r>
              <a:rPr lang="fr-CH" sz="2400" dirty="0">
                <a:latin typeface="Arial"/>
                <a:cs typeface="Arial"/>
              </a:rPr>
              <a:t>	</a:t>
            </a:r>
            <a:r>
              <a:rPr lang="fr-CH" sz="1600" dirty="0">
                <a:latin typeface="Arial"/>
                <a:cs typeface="Arial"/>
              </a:rPr>
              <a:t>…et pas de vendre des pompes à chaleur ;-) n’est-ce pas ?</a:t>
            </a:r>
          </a:p>
        </p:txBody>
      </p:sp>
    </p:spTree>
    <p:extLst>
      <p:ext uri="{BB962C8B-B14F-4D97-AF65-F5344CB8AC3E}">
        <p14:creationId xmlns:p14="http://schemas.microsoft.com/office/powerpoint/2010/main" val="815285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7792" y="360278"/>
            <a:ext cx="8108416" cy="464599"/>
          </a:xfrm>
        </p:spPr>
        <p:txBody>
          <a:bodyPr/>
          <a:lstStyle/>
          <a:p>
            <a:r>
              <a:rPr lang="fr-FR" sz="2800" b="1" dirty="0">
                <a:latin typeface="Arial"/>
                <a:ea typeface="ＭＳ Ｐゴシック" charset="0"/>
                <a:cs typeface="Arial"/>
              </a:rPr>
              <a:t>SCDI</a:t>
            </a:r>
            <a:endParaRPr lang="fr-FR" sz="2800" b="1" dirty="0">
              <a:latin typeface="Arial"/>
              <a:cs typeface="Arial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237B-532C-BF47-B900-FF34DAAB1B33}" type="slidenum">
              <a:rPr lang="fr-FR" smtClean="0"/>
              <a:t>2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792479" y="1351443"/>
            <a:ext cx="7976947" cy="4529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r-CH" sz="2400" b="1" dirty="0">
                <a:latin typeface="Arial"/>
                <a:cs typeface="Arial"/>
              </a:rPr>
              <a:t>Fondation en 1971</a:t>
            </a:r>
          </a:p>
          <a:p>
            <a:pPr marL="342900" lvl="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r-CH" sz="2400" b="1" dirty="0">
                <a:latin typeface="Arial"/>
                <a:cs typeface="Arial"/>
              </a:rPr>
              <a:t>Distribution de matériel / bureau d’étude</a:t>
            </a:r>
          </a:p>
          <a:p>
            <a:pPr marL="342900" lvl="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r-CH" sz="2400" b="1" dirty="0">
                <a:latin typeface="Arial"/>
                <a:cs typeface="Arial"/>
              </a:rPr>
              <a:t>Spécialiste en solutions énergétiques pour les rénovations</a:t>
            </a:r>
          </a:p>
          <a:p>
            <a:pPr marL="285750" lvl="0" indent="-285750">
              <a:lnSpc>
                <a:spcPct val="110000"/>
              </a:lnSpc>
              <a:buFont typeface="Arial"/>
              <a:buChar char="•"/>
            </a:pPr>
            <a:endParaRPr lang="fr-CH" sz="2400" b="1" dirty="0">
              <a:latin typeface="Arial"/>
              <a:cs typeface="Arial"/>
            </a:endParaRPr>
          </a:p>
          <a:p>
            <a:pPr lvl="0">
              <a:lnSpc>
                <a:spcPct val="110000"/>
              </a:lnSpc>
            </a:pPr>
            <a:r>
              <a:rPr lang="fr-CH" sz="2400" b="1" dirty="0">
                <a:latin typeface="Arial"/>
                <a:cs typeface="Arial"/>
              </a:rPr>
              <a:t>Activités :</a:t>
            </a:r>
          </a:p>
          <a:p>
            <a:pPr marL="342900" lvl="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r-CH" sz="2400" b="1" dirty="0">
                <a:latin typeface="Arial"/>
                <a:cs typeface="Arial"/>
              </a:rPr>
              <a:t>Solaire photovoltaïque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r-CH" sz="2400" b="1" dirty="0">
                <a:latin typeface="Arial"/>
                <a:cs typeface="Arial"/>
              </a:rPr>
              <a:t>Pompes à chaleur / chauffe-eau pompes à chaleur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r-CH" sz="2400" b="1" dirty="0">
                <a:latin typeface="Arial"/>
                <a:cs typeface="Arial"/>
              </a:rPr>
              <a:t>Chauffage électrique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r-CH" sz="2400" b="1" dirty="0">
                <a:latin typeface="Arial"/>
                <a:cs typeface="Arial"/>
              </a:rPr>
              <a:t>Radiateurs de salle de bains</a:t>
            </a:r>
          </a:p>
          <a:p>
            <a:pPr marL="285750" indent="-285750">
              <a:lnSpc>
                <a:spcPct val="110000"/>
              </a:lnSpc>
              <a:buFont typeface="Arial"/>
              <a:buChar char="•"/>
            </a:pPr>
            <a:endParaRPr lang="fr-CH" sz="24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56858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400844"/>
            <a:ext cx="7924800" cy="1140280"/>
          </a:xfrm>
        </p:spPr>
        <p:txBody>
          <a:bodyPr/>
          <a:lstStyle/>
          <a:p>
            <a:r>
              <a:rPr lang="fr-FR" sz="2800" b="1" dirty="0">
                <a:latin typeface="Arial"/>
                <a:ea typeface="ＭＳ Ｐゴシック" charset="0"/>
                <a:cs typeface="Arial"/>
              </a:rPr>
              <a:t>3 exemples d’assainissement de villas individuelles</a:t>
            </a:r>
            <a:br>
              <a:rPr lang="fr-FR" sz="2800" b="1" dirty="0">
                <a:latin typeface="Arial"/>
                <a:ea typeface="ＭＳ Ｐゴシック" charset="0"/>
                <a:cs typeface="Arial"/>
              </a:rPr>
            </a:br>
            <a:r>
              <a:rPr lang="fr-FR" sz="2800" b="1" dirty="0">
                <a:latin typeface="Arial"/>
                <a:ea typeface="ＭＳ Ｐゴシック" charset="0"/>
                <a:cs typeface="Arial"/>
              </a:rPr>
              <a:t>construites dans les Années 80</a:t>
            </a:r>
            <a:endParaRPr lang="fr-FR" sz="2800" b="1" dirty="0">
              <a:latin typeface="Arial"/>
              <a:cs typeface="Arial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237B-532C-BF47-B900-FF34DAAB1B33}" type="slidenum">
              <a:rPr lang="fr-FR" smtClean="0"/>
              <a:t>3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371929" y="1855566"/>
            <a:ext cx="8345714" cy="3863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10000"/>
              </a:lnSpc>
              <a:buFont typeface="Arial"/>
              <a:buChar char="•"/>
            </a:pPr>
            <a:r>
              <a:rPr lang="fr-CH" sz="1600" b="1" dirty="0">
                <a:latin typeface="Arial"/>
                <a:cs typeface="Arial"/>
              </a:rPr>
              <a:t>1. Villa </a:t>
            </a:r>
            <a:r>
              <a:rPr lang="fr-CH" sz="1600" b="1" u="sng" dirty="0">
                <a:latin typeface="Arial"/>
                <a:cs typeface="Arial"/>
              </a:rPr>
              <a:t>sans distribution de chaleur</a:t>
            </a:r>
            <a:r>
              <a:rPr lang="fr-CH" sz="1600" b="1" dirty="0">
                <a:latin typeface="Arial"/>
                <a:cs typeface="Arial"/>
              </a:rPr>
              <a:t>, avec convecteurs électriques</a:t>
            </a:r>
          </a:p>
          <a:p>
            <a:pPr marL="742950" lvl="1" indent="-285750">
              <a:lnSpc>
                <a:spcPct val="110000"/>
              </a:lnSpc>
              <a:buFont typeface="Arial"/>
              <a:buChar char="•"/>
            </a:pPr>
            <a:r>
              <a:rPr lang="fr-CH" sz="1600" dirty="0">
                <a:latin typeface="Arial"/>
                <a:cs typeface="Arial"/>
              </a:rPr>
              <a:t>Installation d’une </a:t>
            </a:r>
            <a:r>
              <a:rPr lang="fr-CH" sz="1600" u="sng" dirty="0">
                <a:latin typeface="Arial"/>
                <a:cs typeface="Arial"/>
              </a:rPr>
              <a:t>PAC air/eau</a:t>
            </a:r>
            <a:r>
              <a:rPr lang="fr-CH" sz="1600" dirty="0">
                <a:latin typeface="Arial"/>
                <a:cs typeface="Arial"/>
              </a:rPr>
              <a:t> pour le chauffage et l’eau chaude</a:t>
            </a:r>
          </a:p>
          <a:p>
            <a:pPr marL="742950" lvl="1" indent="-285750">
              <a:lnSpc>
                <a:spcPct val="110000"/>
              </a:lnSpc>
              <a:buFont typeface="Arial"/>
              <a:buChar char="•"/>
            </a:pPr>
            <a:r>
              <a:rPr lang="fr-CH" sz="1600" dirty="0">
                <a:latin typeface="Arial"/>
                <a:cs typeface="Arial"/>
              </a:rPr>
              <a:t>Installation d’une </a:t>
            </a:r>
            <a:r>
              <a:rPr lang="fr-CH" sz="1600" u="sng" dirty="0">
                <a:latin typeface="Arial"/>
                <a:cs typeface="Arial"/>
              </a:rPr>
              <a:t>distribution hydraulique</a:t>
            </a:r>
            <a:r>
              <a:rPr lang="fr-CH" sz="1600" dirty="0">
                <a:latin typeface="Arial"/>
                <a:cs typeface="Arial"/>
              </a:rPr>
              <a:t> par radiateurs.</a:t>
            </a:r>
          </a:p>
          <a:p>
            <a:pPr marL="742950" lvl="1" indent="-285750">
              <a:lnSpc>
                <a:spcPct val="110000"/>
              </a:lnSpc>
              <a:buFont typeface="Arial"/>
              <a:buChar char="•"/>
            </a:pPr>
            <a:r>
              <a:rPr lang="fr-CH" sz="1600" dirty="0">
                <a:latin typeface="Arial"/>
                <a:cs typeface="Arial"/>
              </a:rPr>
              <a:t>2 à 4 habitants</a:t>
            </a:r>
          </a:p>
          <a:p>
            <a:pPr marL="285750" lvl="0" indent="-285750">
              <a:lnSpc>
                <a:spcPct val="110000"/>
              </a:lnSpc>
              <a:buFont typeface="Arial"/>
              <a:buChar char="•"/>
            </a:pPr>
            <a:endParaRPr lang="fr-CH" sz="1600" b="1" dirty="0">
              <a:latin typeface="Arial"/>
              <a:cs typeface="Arial"/>
            </a:endParaRPr>
          </a:p>
          <a:p>
            <a:pPr marL="285750" lvl="0" indent="-285750">
              <a:lnSpc>
                <a:spcPct val="110000"/>
              </a:lnSpc>
              <a:buFont typeface="Arial"/>
              <a:buChar char="•"/>
            </a:pPr>
            <a:r>
              <a:rPr lang="fr-CH" sz="1600" b="1" dirty="0">
                <a:latin typeface="Arial"/>
                <a:cs typeface="Arial"/>
              </a:rPr>
              <a:t>2. Villa </a:t>
            </a:r>
            <a:r>
              <a:rPr lang="fr-CH" sz="1600" b="1" u="sng" dirty="0">
                <a:latin typeface="Arial"/>
                <a:cs typeface="Arial"/>
              </a:rPr>
              <a:t>avec distribution de chaleur </a:t>
            </a:r>
            <a:r>
              <a:rPr lang="fr-CH" sz="1600" b="1" dirty="0">
                <a:latin typeface="Arial"/>
                <a:cs typeface="Arial"/>
              </a:rPr>
              <a:t>existante (sol) et chaudière électrique</a:t>
            </a:r>
          </a:p>
          <a:p>
            <a:pPr marL="742950" lvl="1" indent="-285750">
              <a:lnSpc>
                <a:spcPct val="110000"/>
              </a:lnSpc>
              <a:buFont typeface="Arial"/>
              <a:buChar char="•"/>
            </a:pPr>
            <a:r>
              <a:rPr lang="fr-CH" sz="1600" dirty="0">
                <a:latin typeface="Arial"/>
                <a:cs typeface="Arial"/>
              </a:rPr>
              <a:t>Installation d’une </a:t>
            </a:r>
            <a:r>
              <a:rPr lang="fr-CH" sz="1600" u="sng" dirty="0">
                <a:latin typeface="Arial"/>
                <a:cs typeface="Arial"/>
              </a:rPr>
              <a:t>PAC air/eau</a:t>
            </a:r>
            <a:r>
              <a:rPr lang="fr-CH" sz="1600" dirty="0">
                <a:latin typeface="Arial"/>
                <a:cs typeface="Arial"/>
              </a:rPr>
              <a:t> pour le chauffage et l’eau chaude</a:t>
            </a:r>
          </a:p>
          <a:p>
            <a:pPr marL="742950" lvl="1" indent="-285750">
              <a:lnSpc>
                <a:spcPct val="110000"/>
              </a:lnSpc>
              <a:buFont typeface="Arial"/>
              <a:buChar char="•"/>
            </a:pPr>
            <a:r>
              <a:rPr lang="fr-CH" sz="1600" dirty="0">
                <a:latin typeface="Arial"/>
                <a:cs typeface="Arial"/>
              </a:rPr>
              <a:t>4 habitants</a:t>
            </a:r>
          </a:p>
          <a:p>
            <a:pPr marL="285750" lvl="0" indent="-285750">
              <a:lnSpc>
                <a:spcPct val="110000"/>
              </a:lnSpc>
              <a:buFont typeface="Arial"/>
              <a:buChar char="•"/>
            </a:pPr>
            <a:endParaRPr lang="fr-CH" sz="1600" b="1" dirty="0">
              <a:latin typeface="Arial"/>
              <a:cs typeface="Arial"/>
            </a:endParaRPr>
          </a:p>
          <a:p>
            <a:pPr marL="285750" indent="-285750">
              <a:lnSpc>
                <a:spcPct val="110000"/>
              </a:lnSpc>
              <a:buFont typeface="Arial"/>
              <a:buChar char="•"/>
            </a:pPr>
            <a:r>
              <a:rPr lang="fr-CH" sz="1600" b="1" dirty="0">
                <a:latin typeface="Arial"/>
                <a:cs typeface="Arial"/>
              </a:rPr>
              <a:t>3. Villa </a:t>
            </a:r>
            <a:r>
              <a:rPr lang="fr-CH" sz="1600" b="1" u="sng" dirty="0">
                <a:latin typeface="Arial"/>
                <a:cs typeface="Arial"/>
              </a:rPr>
              <a:t>sans distribution de chaleur</a:t>
            </a:r>
            <a:r>
              <a:rPr lang="fr-CH" sz="1600" b="1" dirty="0">
                <a:latin typeface="Arial"/>
                <a:cs typeface="Arial"/>
              </a:rPr>
              <a:t>, avec convecteurs électriques directs</a:t>
            </a:r>
          </a:p>
          <a:p>
            <a:pPr marL="742950" lvl="1" indent="-285750">
              <a:lnSpc>
                <a:spcPct val="110000"/>
              </a:lnSpc>
              <a:buFont typeface="Arial"/>
              <a:buChar char="•"/>
            </a:pPr>
            <a:r>
              <a:rPr lang="fr-CH" sz="1600" dirty="0">
                <a:latin typeface="Arial"/>
                <a:cs typeface="Arial"/>
              </a:rPr>
              <a:t>Remplacement des radiateurs électriques rayonnants et programmables</a:t>
            </a:r>
          </a:p>
          <a:p>
            <a:pPr marL="742950" lvl="1" indent="-285750">
              <a:lnSpc>
                <a:spcPct val="110000"/>
              </a:lnSpc>
              <a:buFont typeface="Arial"/>
              <a:buChar char="•"/>
            </a:pPr>
            <a:r>
              <a:rPr lang="fr-CH" sz="1600" dirty="0">
                <a:latin typeface="Arial"/>
                <a:cs typeface="Arial"/>
              </a:rPr>
              <a:t>Remplacement du boiler par un chauffe-eau pompe à chaleur</a:t>
            </a:r>
          </a:p>
          <a:p>
            <a:pPr marL="742950" lvl="1" indent="-285750">
              <a:lnSpc>
                <a:spcPct val="110000"/>
              </a:lnSpc>
              <a:buFont typeface="Arial"/>
              <a:buChar char="•"/>
            </a:pPr>
            <a:r>
              <a:rPr lang="fr-CH" sz="1600" dirty="0">
                <a:latin typeface="Arial"/>
                <a:cs typeface="Arial"/>
              </a:rPr>
              <a:t>Installation d’une centrale solaire photovoltaïque.</a:t>
            </a:r>
          </a:p>
          <a:p>
            <a:pPr marL="742950" lvl="1" indent="-285750">
              <a:lnSpc>
                <a:spcPct val="110000"/>
              </a:lnSpc>
              <a:buFont typeface="Arial"/>
              <a:buChar char="•"/>
            </a:pPr>
            <a:r>
              <a:rPr lang="fr-CH" sz="1600" dirty="0">
                <a:latin typeface="Arial"/>
                <a:cs typeface="Arial"/>
              </a:rPr>
              <a:t>4 habitants</a:t>
            </a:r>
          </a:p>
        </p:txBody>
      </p:sp>
    </p:spTree>
    <p:extLst>
      <p:ext uri="{BB962C8B-B14F-4D97-AF65-F5344CB8AC3E}">
        <p14:creationId xmlns:p14="http://schemas.microsoft.com/office/powerpoint/2010/main" val="2136765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1929" y="-16324"/>
            <a:ext cx="8474120" cy="1140280"/>
          </a:xfrm>
        </p:spPr>
        <p:txBody>
          <a:bodyPr/>
          <a:lstStyle/>
          <a:p>
            <a:pPr lvl="0">
              <a:lnSpc>
                <a:spcPct val="110000"/>
              </a:lnSpc>
            </a:pPr>
            <a:r>
              <a:rPr lang="fr-CH" sz="2400" b="1" dirty="0">
                <a:latin typeface="Arial"/>
                <a:cs typeface="Arial"/>
              </a:rPr>
              <a:t>1. Villa </a:t>
            </a:r>
            <a:r>
              <a:rPr lang="fr-CH" sz="2400" b="1" u="sng" dirty="0">
                <a:latin typeface="Arial"/>
                <a:cs typeface="Arial"/>
              </a:rPr>
              <a:t>sans distribution de chaleur</a:t>
            </a:r>
            <a:br>
              <a:rPr lang="fr-CH" sz="2400" b="1" u="sng" dirty="0">
                <a:latin typeface="Arial"/>
                <a:cs typeface="Arial"/>
              </a:rPr>
            </a:br>
            <a:r>
              <a:rPr lang="fr-CH" sz="2400" b="1" dirty="0">
                <a:latin typeface="Arial"/>
                <a:cs typeface="Arial"/>
              </a:rPr>
              <a:t>avec convecteurs électriques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237B-532C-BF47-B900-FF34DAAB1B33}" type="slidenum">
              <a:rPr lang="fr-FR" smtClean="0"/>
              <a:t>4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371929" y="1596702"/>
            <a:ext cx="8078912" cy="467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0000"/>
              </a:lnSpc>
            </a:pPr>
            <a:r>
              <a:rPr lang="fr-CH" sz="2400" b="1" dirty="0">
                <a:latin typeface="Arial"/>
                <a:cs typeface="Arial"/>
              </a:rPr>
              <a:t>Investissements</a:t>
            </a:r>
            <a:endParaRPr lang="fr-CH" sz="2400" dirty="0">
              <a:latin typeface="Arial"/>
              <a:cs typeface="Arial"/>
            </a:endParaRP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C42A121F-E083-6E42-8573-0A496CDF72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052044"/>
              </p:ext>
            </p:extLst>
          </p:nvPr>
        </p:nvGraphicFramePr>
        <p:xfrm>
          <a:off x="455488" y="2251714"/>
          <a:ext cx="74864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570">
                  <a:extLst>
                    <a:ext uri="{9D8B030D-6E8A-4147-A177-3AD203B41FA5}">
                      <a16:colId xmlns:a16="http://schemas.microsoft.com/office/drawing/2014/main" val="814973610"/>
                    </a:ext>
                  </a:extLst>
                </a:gridCol>
                <a:gridCol w="1643866">
                  <a:extLst>
                    <a:ext uri="{9D8B030D-6E8A-4147-A177-3AD203B41FA5}">
                      <a16:colId xmlns:a16="http://schemas.microsoft.com/office/drawing/2014/main" val="37169508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Résumé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100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PAC air/eau et distribution hydraulique (tout compris)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70’660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8824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Subvention VD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-16’000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876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Economie fiscale VD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-10’932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62112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43’728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858607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A3A7FE04-B3E4-E943-95C4-662F3B141BFF}"/>
              </a:ext>
            </a:extLst>
          </p:cNvPr>
          <p:cNvSpPr/>
          <p:nvPr/>
        </p:nvSpPr>
        <p:spPr>
          <a:xfrm>
            <a:off x="144185" y="4618336"/>
            <a:ext cx="8534400" cy="612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lnSpc>
                <a:spcPct val="110000"/>
              </a:lnSpc>
              <a:buFont typeface="Arial"/>
              <a:buChar char="•"/>
            </a:pPr>
            <a:r>
              <a:rPr lang="fr-CH" sz="1600" dirty="0">
                <a:latin typeface="Arial"/>
                <a:cs typeface="Arial"/>
              </a:rPr>
              <a:t>Subventions vaudoises généreuses, mais attention aux contraintes pour les obtenir !</a:t>
            </a:r>
          </a:p>
          <a:p>
            <a:pPr marL="742950" lvl="1" indent="-285750">
              <a:lnSpc>
                <a:spcPct val="110000"/>
              </a:lnSpc>
              <a:buFont typeface="Arial"/>
              <a:buChar char="•"/>
            </a:pPr>
            <a:r>
              <a:rPr lang="fr-CH" sz="1600" dirty="0">
                <a:latin typeface="Arial"/>
                <a:cs typeface="Arial"/>
              </a:rPr>
              <a:t>Economie fiscale : taux d’imposition estimé à 20%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3419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1929" y="-16324"/>
            <a:ext cx="8474120" cy="1140280"/>
          </a:xfrm>
        </p:spPr>
        <p:txBody>
          <a:bodyPr/>
          <a:lstStyle/>
          <a:p>
            <a:pPr lvl="0">
              <a:lnSpc>
                <a:spcPct val="110000"/>
              </a:lnSpc>
            </a:pPr>
            <a:r>
              <a:rPr lang="fr-CH" sz="2400" b="1" dirty="0">
                <a:latin typeface="Arial"/>
                <a:cs typeface="Arial"/>
              </a:rPr>
              <a:t>1. Villa </a:t>
            </a:r>
            <a:r>
              <a:rPr lang="fr-CH" sz="2400" b="1" u="sng" dirty="0">
                <a:latin typeface="Arial"/>
                <a:cs typeface="Arial"/>
              </a:rPr>
              <a:t>sans distribution de chaleur</a:t>
            </a:r>
            <a:br>
              <a:rPr lang="fr-CH" sz="2400" b="1" u="sng" dirty="0">
                <a:latin typeface="Arial"/>
                <a:cs typeface="Arial"/>
              </a:rPr>
            </a:br>
            <a:r>
              <a:rPr lang="fr-CH" sz="2400" b="1" dirty="0">
                <a:latin typeface="Arial"/>
                <a:cs typeface="Arial"/>
              </a:rPr>
              <a:t>avec convecteurs électriques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237B-532C-BF47-B900-FF34DAAB1B33}" type="slidenum">
              <a:rPr lang="fr-FR" smtClean="0"/>
              <a:t>5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371929" y="1596702"/>
            <a:ext cx="8078912" cy="467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0000"/>
              </a:lnSpc>
            </a:pPr>
            <a:r>
              <a:rPr lang="fr-CH" sz="2400" b="1" dirty="0">
                <a:latin typeface="Arial"/>
                <a:cs typeface="Arial"/>
              </a:rPr>
              <a:t>Consommation</a:t>
            </a:r>
            <a:endParaRPr lang="fr-CH" sz="2400" dirty="0">
              <a:latin typeface="Arial"/>
              <a:cs typeface="Arial"/>
            </a:endParaRP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C42A121F-E083-6E42-8573-0A496CDF72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382170"/>
              </p:ext>
            </p:extLst>
          </p:nvPr>
        </p:nvGraphicFramePr>
        <p:xfrm>
          <a:off x="455488" y="2251714"/>
          <a:ext cx="8078912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728">
                  <a:extLst>
                    <a:ext uri="{9D8B030D-6E8A-4147-A177-3AD203B41FA5}">
                      <a16:colId xmlns:a16="http://schemas.microsoft.com/office/drawing/2014/main" val="814973610"/>
                    </a:ext>
                  </a:extLst>
                </a:gridCol>
                <a:gridCol w="2019728">
                  <a:extLst>
                    <a:ext uri="{9D8B030D-6E8A-4147-A177-3AD203B41FA5}">
                      <a16:colId xmlns:a16="http://schemas.microsoft.com/office/drawing/2014/main" val="3716950882"/>
                    </a:ext>
                  </a:extLst>
                </a:gridCol>
                <a:gridCol w="2019728">
                  <a:extLst>
                    <a:ext uri="{9D8B030D-6E8A-4147-A177-3AD203B41FA5}">
                      <a16:colId xmlns:a16="http://schemas.microsoft.com/office/drawing/2014/main" val="3982021549"/>
                    </a:ext>
                  </a:extLst>
                </a:gridCol>
                <a:gridCol w="2019728">
                  <a:extLst>
                    <a:ext uri="{9D8B030D-6E8A-4147-A177-3AD203B41FA5}">
                      <a16:colId xmlns:a16="http://schemas.microsoft.com/office/drawing/2014/main" val="22308328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kWh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Différence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100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Ménage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3’500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3’500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8824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Eau chaude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1’000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1’000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876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Chauffage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7’500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2’500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5’000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62112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12’000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7’000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5’000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858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CHF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2’400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1’400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1’000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8573723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A3A7FE04-B3E4-E943-95C4-662F3B141BFF}"/>
              </a:ext>
            </a:extLst>
          </p:cNvPr>
          <p:cNvSpPr/>
          <p:nvPr/>
        </p:nvSpPr>
        <p:spPr>
          <a:xfrm>
            <a:off x="0" y="4746908"/>
            <a:ext cx="8534400" cy="1154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lnSpc>
                <a:spcPct val="110000"/>
              </a:lnSpc>
              <a:buFont typeface="Arial"/>
              <a:buChar char="•"/>
            </a:pPr>
            <a:r>
              <a:rPr lang="fr-CH" sz="1600" dirty="0">
                <a:latin typeface="Arial"/>
                <a:cs typeface="Arial"/>
              </a:rPr>
              <a:t>Consommation électrique pour le chauffage faible : il utilise un poêle à bois</a:t>
            </a:r>
          </a:p>
          <a:p>
            <a:pPr marL="742950" lvl="1" indent="-285750">
              <a:lnSpc>
                <a:spcPct val="110000"/>
              </a:lnSpc>
              <a:buFont typeface="Arial"/>
              <a:buChar char="•"/>
            </a:pPr>
            <a:r>
              <a:rPr lang="fr-CH" sz="1600" dirty="0">
                <a:latin typeface="Arial"/>
                <a:cs typeface="Arial"/>
              </a:rPr>
              <a:t>Eau chaude : le client avait déjà un chauffe-eau PAC</a:t>
            </a:r>
          </a:p>
          <a:p>
            <a:pPr marL="742950" lvl="1" indent="-285750">
              <a:lnSpc>
                <a:spcPct val="110000"/>
              </a:lnSpc>
              <a:buFont typeface="Arial"/>
              <a:buChar char="•"/>
            </a:pPr>
            <a:r>
              <a:rPr lang="fr-CH" sz="1600" dirty="0">
                <a:latin typeface="Arial"/>
                <a:cs typeface="Arial"/>
              </a:rPr>
              <a:t>Consommation «Après» : estimation (pas encore de données réelles)</a:t>
            </a:r>
          </a:p>
          <a:p>
            <a:pPr marL="742950" lvl="1" indent="-285750">
              <a:lnSpc>
                <a:spcPct val="110000"/>
              </a:lnSpc>
              <a:buFont typeface="Arial"/>
              <a:buChar char="•"/>
            </a:pPr>
            <a:r>
              <a:rPr lang="fr-CH" sz="1600" dirty="0">
                <a:latin typeface="Arial"/>
                <a:cs typeface="Arial"/>
              </a:rPr>
              <a:t>Prix du kWh estimé à 20 centimes</a:t>
            </a:r>
          </a:p>
        </p:txBody>
      </p:sp>
    </p:spTree>
    <p:extLst>
      <p:ext uri="{BB962C8B-B14F-4D97-AF65-F5344CB8AC3E}">
        <p14:creationId xmlns:p14="http://schemas.microsoft.com/office/powerpoint/2010/main" val="3448028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237B-532C-BF47-B900-FF34DAAB1B33}" type="slidenum">
              <a:rPr lang="fr-FR" smtClean="0"/>
              <a:t>6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371929" y="1596702"/>
            <a:ext cx="8078912" cy="467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0000"/>
              </a:lnSpc>
            </a:pPr>
            <a:r>
              <a:rPr lang="fr-CH" sz="2400" b="1" dirty="0">
                <a:latin typeface="Arial"/>
                <a:cs typeface="Arial"/>
              </a:rPr>
              <a:t>Investissements</a:t>
            </a:r>
            <a:endParaRPr lang="fr-CH" sz="2400" dirty="0">
              <a:latin typeface="Arial"/>
              <a:cs typeface="Arial"/>
            </a:endParaRP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C42A121F-E083-6E42-8573-0A496CDF72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094178"/>
              </p:ext>
            </p:extLst>
          </p:nvPr>
        </p:nvGraphicFramePr>
        <p:xfrm>
          <a:off x="455488" y="2251714"/>
          <a:ext cx="74864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570">
                  <a:extLst>
                    <a:ext uri="{9D8B030D-6E8A-4147-A177-3AD203B41FA5}">
                      <a16:colId xmlns:a16="http://schemas.microsoft.com/office/drawing/2014/main" val="814973610"/>
                    </a:ext>
                  </a:extLst>
                </a:gridCol>
                <a:gridCol w="1643866">
                  <a:extLst>
                    <a:ext uri="{9D8B030D-6E8A-4147-A177-3AD203B41FA5}">
                      <a16:colId xmlns:a16="http://schemas.microsoft.com/office/drawing/2014/main" val="37169508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Résumé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100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PAC air/eau (tout compris)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48’000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8824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Subvention VD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-6’000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876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Economie fiscale VD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-8’400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62112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33’600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858607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A3A7FE04-B3E4-E943-95C4-662F3B141BFF}"/>
              </a:ext>
            </a:extLst>
          </p:cNvPr>
          <p:cNvSpPr/>
          <p:nvPr/>
        </p:nvSpPr>
        <p:spPr>
          <a:xfrm>
            <a:off x="144185" y="4618336"/>
            <a:ext cx="8534400" cy="612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lnSpc>
                <a:spcPct val="110000"/>
              </a:lnSpc>
              <a:buFont typeface="Arial"/>
              <a:buChar char="•"/>
            </a:pPr>
            <a:r>
              <a:rPr lang="fr-CH" sz="1600" dirty="0">
                <a:latin typeface="Arial"/>
                <a:cs typeface="Arial"/>
              </a:rPr>
              <a:t>Subventions vaudoises généreuses, mais attention aux contraintes pour les obtenir !</a:t>
            </a:r>
          </a:p>
          <a:p>
            <a:pPr marL="742950" lvl="1" indent="-285750">
              <a:lnSpc>
                <a:spcPct val="110000"/>
              </a:lnSpc>
              <a:buFont typeface="Arial"/>
              <a:buChar char="•"/>
            </a:pPr>
            <a:r>
              <a:rPr lang="fr-CH" sz="1600" dirty="0">
                <a:latin typeface="Arial"/>
                <a:cs typeface="Arial"/>
              </a:rPr>
              <a:t>Economie fiscale : taux d’imposition estimé à 20%</a:t>
            </a:r>
            <a:endParaRPr lang="fr-FR" dirty="0"/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0F09A8C6-EA4D-1A47-8EEA-75D233931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364" y="132658"/>
            <a:ext cx="8772071" cy="1140280"/>
          </a:xfrm>
        </p:spPr>
        <p:txBody>
          <a:bodyPr/>
          <a:lstStyle/>
          <a:p>
            <a:pPr lvl="0">
              <a:lnSpc>
                <a:spcPct val="110000"/>
              </a:lnSpc>
            </a:pPr>
            <a:r>
              <a:rPr lang="fr-CH" sz="2400" b="1" dirty="0">
                <a:latin typeface="Arial"/>
                <a:cs typeface="Arial"/>
              </a:rPr>
              <a:t>2. Villa </a:t>
            </a:r>
            <a:r>
              <a:rPr lang="fr-CH" sz="2400" b="1" u="sng" dirty="0">
                <a:latin typeface="Arial"/>
                <a:cs typeface="Arial"/>
              </a:rPr>
              <a:t>avec distribution de chaleur </a:t>
            </a:r>
            <a:r>
              <a:rPr lang="fr-CH" sz="2400" b="1" dirty="0">
                <a:latin typeface="Arial"/>
                <a:cs typeface="Arial"/>
              </a:rPr>
              <a:t>existante (sol) et chaudière électrique</a:t>
            </a:r>
          </a:p>
        </p:txBody>
      </p:sp>
    </p:spTree>
    <p:extLst>
      <p:ext uri="{BB962C8B-B14F-4D97-AF65-F5344CB8AC3E}">
        <p14:creationId xmlns:p14="http://schemas.microsoft.com/office/powerpoint/2010/main" val="3555264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364" y="132658"/>
            <a:ext cx="8772071" cy="1140280"/>
          </a:xfrm>
        </p:spPr>
        <p:txBody>
          <a:bodyPr/>
          <a:lstStyle/>
          <a:p>
            <a:pPr lvl="0">
              <a:lnSpc>
                <a:spcPct val="110000"/>
              </a:lnSpc>
            </a:pPr>
            <a:r>
              <a:rPr lang="fr-CH" sz="2400" b="1" dirty="0">
                <a:latin typeface="Arial"/>
                <a:cs typeface="Arial"/>
              </a:rPr>
              <a:t>2. Villa </a:t>
            </a:r>
            <a:r>
              <a:rPr lang="fr-CH" sz="2400" b="1" u="sng" dirty="0">
                <a:latin typeface="Arial"/>
                <a:cs typeface="Arial"/>
              </a:rPr>
              <a:t>avec distribution de chaleur </a:t>
            </a:r>
            <a:r>
              <a:rPr lang="fr-CH" sz="2400" b="1" dirty="0">
                <a:latin typeface="Arial"/>
                <a:cs typeface="Arial"/>
              </a:rPr>
              <a:t>existante (sol) et chaudière électrique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237B-532C-BF47-B900-FF34DAAB1B33}" type="slidenum">
              <a:rPr lang="fr-FR" smtClean="0"/>
              <a:t>7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371929" y="1596702"/>
            <a:ext cx="8078912" cy="467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0000"/>
              </a:lnSpc>
            </a:pPr>
            <a:r>
              <a:rPr lang="fr-CH" sz="2400" b="1" dirty="0">
                <a:latin typeface="Arial"/>
                <a:cs typeface="Arial"/>
              </a:rPr>
              <a:t>Consommation</a:t>
            </a:r>
            <a:endParaRPr lang="fr-CH" sz="2400" dirty="0">
              <a:latin typeface="Arial"/>
              <a:cs typeface="Arial"/>
            </a:endParaRP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C42A121F-E083-6E42-8573-0A496CDF72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274567"/>
              </p:ext>
            </p:extLst>
          </p:nvPr>
        </p:nvGraphicFramePr>
        <p:xfrm>
          <a:off x="455488" y="2251714"/>
          <a:ext cx="8078912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728">
                  <a:extLst>
                    <a:ext uri="{9D8B030D-6E8A-4147-A177-3AD203B41FA5}">
                      <a16:colId xmlns:a16="http://schemas.microsoft.com/office/drawing/2014/main" val="814973610"/>
                    </a:ext>
                  </a:extLst>
                </a:gridCol>
                <a:gridCol w="2019728">
                  <a:extLst>
                    <a:ext uri="{9D8B030D-6E8A-4147-A177-3AD203B41FA5}">
                      <a16:colId xmlns:a16="http://schemas.microsoft.com/office/drawing/2014/main" val="3716950882"/>
                    </a:ext>
                  </a:extLst>
                </a:gridCol>
                <a:gridCol w="2019728">
                  <a:extLst>
                    <a:ext uri="{9D8B030D-6E8A-4147-A177-3AD203B41FA5}">
                      <a16:colId xmlns:a16="http://schemas.microsoft.com/office/drawing/2014/main" val="3982021549"/>
                    </a:ext>
                  </a:extLst>
                </a:gridCol>
                <a:gridCol w="2019728">
                  <a:extLst>
                    <a:ext uri="{9D8B030D-6E8A-4147-A177-3AD203B41FA5}">
                      <a16:colId xmlns:a16="http://schemas.microsoft.com/office/drawing/2014/main" val="22308328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kWh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Différence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100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Ménage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3’500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3’500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8824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Eau chaude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3’000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1’000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2’000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876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Chauffage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11’000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3’667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7’333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62112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17’500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8’167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9’333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858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CHF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3’500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1’633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1’867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8573723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A3A7FE04-B3E4-E943-95C4-662F3B141BFF}"/>
              </a:ext>
            </a:extLst>
          </p:cNvPr>
          <p:cNvSpPr/>
          <p:nvPr/>
        </p:nvSpPr>
        <p:spPr>
          <a:xfrm>
            <a:off x="0" y="4880472"/>
            <a:ext cx="8534400" cy="612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lnSpc>
                <a:spcPct val="110000"/>
              </a:lnSpc>
              <a:buFont typeface="Arial"/>
              <a:buChar char="•"/>
            </a:pPr>
            <a:r>
              <a:rPr lang="fr-CH" sz="1600" dirty="0">
                <a:latin typeface="Arial"/>
                <a:cs typeface="Arial"/>
              </a:rPr>
              <a:t>Prix du kWh estimé à 20 centimes</a:t>
            </a:r>
          </a:p>
          <a:p>
            <a:pPr marL="742950" lvl="1" indent="-285750">
              <a:lnSpc>
                <a:spcPct val="110000"/>
              </a:lnSpc>
              <a:buFont typeface="Arial"/>
              <a:buChar char="•"/>
            </a:pPr>
            <a:r>
              <a:rPr lang="fr-CH" sz="1600" dirty="0">
                <a:latin typeface="Arial"/>
                <a:cs typeface="Arial"/>
              </a:rPr>
              <a:t>Consommation «Après» : estimation (pas encore de données réelles)</a:t>
            </a:r>
          </a:p>
        </p:txBody>
      </p:sp>
    </p:spTree>
    <p:extLst>
      <p:ext uri="{BB962C8B-B14F-4D97-AF65-F5344CB8AC3E}">
        <p14:creationId xmlns:p14="http://schemas.microsoft.com/office/powerpoint/2010/main" val="1437462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237B-532C-BF47-B900-FF34DAAB1B33}" type="slidenum">
              <a:rPr lang="fr-FR" smtClean="0"/>
              <a:t>8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371929" y="1596702"/>
            <a:ext cx="8078912" cy="467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0000"/>
              </a:lnSpc>
            </a:pPr>
            <a:r>
              <a:rPr lang="fr-CH" sz="2400" b="1" dirty="0">
                <a:latin typeface="Arial"/>
                <a:cs typeface="Arial"/>
              </a:rPr>
              <a:t>Investissements</a:t>
            </a:r>
            <a:endParaRPr lang="fr-CH" sz="2400" dirty="0">
              <a:latin typeface="Arial"/>
              <a:cs typeface="Arial"/>
            </a:endParaRP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C42A121F-E083-6E42-8573-0A496CDF72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889713"/>
              </p:ext>
            </p:extLst>
          </p:nvPr>
        </p:nvGraphicFramePr>
        <p:xfrm>
          <a:off x="455488" y="2251714"/>
          <a:ext cx="748643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570">
                  <a:extLst>
                    <a:ext uri="{9D8B030D-6E8A-4147-A177-3AD203B41FA5}">
                      <a16:colId xmlns:a16="http://schemas.microsoft.com/office/drawing/2014/main" val="814973610"/>
                    </a:ext>
                  </a:extLst>
                </a:gridCol>
                <a:gridCol w="1643866">
                  <a:extLst>
                    <a:ext uri="{9D8B030D-6E8A-4147-A177-3AD203B41FA5}">
                      <a16:colId xmlns:a16="http://schemas.microsoft.com/office/drawing/2014/main" val="37169508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Résumé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100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Radiateurs électriques modernes (tout compris)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9’220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8824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Chauffe-eau PAC (tout compris)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4’870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8138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Centrale solaire PV (9’000 </a:t>
                      </a:r>
                      <a:r>
                        <a:rPr lang="fr-FR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Wc</a:t>
                      </a:r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50m2, 30 panneaux)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24’000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6747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Subvention FR chauffe-eau PAC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2407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Subvention solaire (rétribution unique)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-5’000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876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Economie fiscale FR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-6’528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62112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26’111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858607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A3A7FE04-B3E4-E943-95C4-662F3B141BFF}"/>
              </a:ext>
            </a:extLst>
          </p:cNvPr>
          <p:cNvSpPr/>
          <p:nvPr/>
        </p:nvSpPr>
        <p:spPr>
          <a:xfrm>
            <a:off x="-83559" y="5406395"/>
            <a:ext cx="8534400" cy="341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lnSpc>
                <a:spcPct val="110000"/>
              </a:lnSpc>
              <a:buFont typeface="Arial"/>
              <a:buChar char="•"/>
            </a:pPr>
            <a:r>
              <a:rPr lang="fr-CH" sz="1600" dirty="0">
                <a:latin typeface="Arial"/>
                <a:cs typeface="Arial"/>
              </a:rPr>
              <a:t>Economie fiscale : taux d’imposition estimé à 20%</a:t>
            </a:r>
            <a:endParaRPr lang="fr-FR" dirty="0"/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BE5E9B0C-EE90-9A44-A494-8960261D20AE}"/>
              </a:ext>
            </a:extLst>
          </p:cNvPr>
          <p:cNvSpPr txBox="1">
            <a:spLocks/>
          </p:cNvSpPr>
          <p:nvPr/>
        </p:nvSpPr>
        <p:spPr>
          <a:xfrm>
            <a:off x="238364" y="132658"/>
            <a:ext cx="8772071" cy="11402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 cap="all" spc="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110000"/>
              </a:lnSpc>
            </a:pPr>
            <a:r>
              <a:rPr lang="fr-CH" sz="2400" b="1">
                <a:latin typeface="Arial"/>
                <a:cs typeface="Arial"/>
              </a:rPr>
              <a:t>3. Villa </a:t>
            </a:r>
            <a:r>
              <a:rPr lang="fr-CH" sz="2400" b="1" u="sng">
                <a:latin typeface="Arial"/>
                <a:cs typeface="Arial"/>
              </a:rPr>
              <a:t>sans distribution de chaleur</a:t>
            </a:r>
            <a:r>
              <a:rPr lang="fr-CH" sz="2400" b="1">
                <a:latin typeface="Arial"/>
                <a:cs typeface="Arial"/>
              </a:rPr>
              <a:t>, avec convecteurs électriques directs</a:t>
            </a:r>
            <a:endParaRPr lang="fr-CH" sz="24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36170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364" y="132658"/>
            <a:ext cx="8772071" cy="1140280"/>
          </a:xfrm>
        </p:spPr>
        <p:txBody>
          <a:bodyPr/>
          <a:lstStyle/>
          <a:p>
            <a:pPr lvl="0">
              <a:lnSpc>
                <a:spcPct val="110000"/>
              </a:lnSpc>
            </a:pPr>
            <a:r>
              <a:rPr lang="fr-CH" sz="2400" b="1" dirty="0">
                <a:latin typeface="Arial"/>
                <a:cs typeface="Arial"/>
              </a:rPr>
              <a:t>3. Villa </a:t>
            </a:r>
            <a:r>
              <a:rPr lang="fr-CH" sz="2400" b="1" u="sng" dirty="0">
                <a:latin typeface="Arial"/>
                <a:cs typeface="Arial"/>
              </a:rPr>
              <a:t>sans distribution de chaleur</a:t>
            </a:r>
            <a:r>
              <a:rPr lang="fr-CH" sz="2400" b="1" dirty="0">
                <a:latin typeface="Arial"/>
                <a:cs typeface="Arial"/>
              </a:rPr>
              <a:t>, avec convecteurs électriques directs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237B-532C-BF47-B900-FF34DAAB1B33}" type="slidenum">
              <a:rPr lang="fr-FR" smtClean="0"/>
              <a:t>9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371929" y="1596702"/>
            <a:ext cx="8078912" cy="467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0000"/>
              </a:lnSpc>
            </a:pPr>
            <a:r>
              <a:rPr lang="fr-CH" sz="2400" b="1" dirty="0">
                <a:latin typeface="Arial"/>
                <a:cs typeface="Arial"/>
              </a:rPr>
              <a:t>Consommation</a:t>
            </a:r>
            <a:endParaRPr lang="fr-CH" sz="2400" dirty="0">
              <a:latin typeface="Arial"/>
              <a:cs typeface="Arial"/>
            </a:endParaRP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C42A121F-E083-6E42-8573-0A496CDF72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702250"/>
              </p:ext>
            </p:extLst>
          </p:nvPr>
        </p:nvGraphicFramePr>
        <p:xfrm>
          <a:off x="455488" y="2251714"/>
          <a:ext cx="807891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728">
                  <a:extLst>
                    <a:ext uri="{9D8B030D-6E8A-4147-A177-3AD203B41FA5}">
                      <a16:colId xmlns:a16="http://schemas.microsoft.com/office/drawing/2014/main" val="814973610"/>
                    </a:ext>
                  </a:extLst>
                </a:gridCol>
                <a:gridCol w="2019728">
                  <a:extLst>
                    <a:ext uri="{9D8B030D-6E8A-4147-A177-3AD203B41FA5}">
                      <a16:colId xmlns:a16="http://schemas.microsoft.com/office/drawing/2014/main" val="3716950882"/>
                    </a:ext>
                  </a:extLst>
                </a:gridCol>
                <a:gridCol w="2019728">
                  <a:extLst>
                    <a:ext uri="{9D8B030D-6E8A-4147-A177-3AD203B41FA5}">
                      <a16:colId xmlns:a16="http://schemas.microsoft.com/office/drawing/2014/main" val="3982021549"/>
                    </a:ext>
                  </a:extLst>
                </a:gridCol>
                <a:gridCol w="2019728">
                  <a:extLst>
                    <a:ext uri="{9D8B030D-6E8A-4147-A177-3AD203B41FA5}">
                      <a16:colId xmlns:a16="http://schemas.microsoft.com/office/drawing/2014/main" val="22308328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kWh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Différence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100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Ménage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3’500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3’500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8824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Eau chaude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3’000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1’000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2’000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876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Chauffage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11’000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8’800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2’200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621125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Centrale solaire (production)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fr-F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-9’000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9’000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609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17’500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4’300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13’200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858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CHF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3’500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1’600*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1’900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8573723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A3A7FE04-B3E4-E943-95C4-662F3B141BFF}"/>
              </a:ext>
            </a:extLst>
          </p:cNvPr>
          <p:cNvSpPr/>
          <p:nvPr/>
        </p:nvSpPr>
        <p:spPr>
          <a:xfrm>
            <a:off x="0" y="5035555"/>
            <a:ext cx="8534400" cy="1425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lnSpc>
                <a:spcPct val="110000"/>
              </a:lnSpc>
              <a:buFont typeface="Arial"/>
              <a:buChar char="•"/>
            </a:pPr>
            <a:r>
              <a:rPr lang="fr-CH" sz="1600" dirty="0">
                <a:latin typeface="Arial"/>
                <a:cs typeface="Arial"/>
              </a:rPr>
              <a:t>Prix du kWh estimé à 20 centimes</a:t>
            </a:r>
          </a:p>
          <a:p>
            <a:pPr marL="742950" lvl="1" indent="-285750">
              <a:lnSpc>
                <a:spcPct val="110000"/>
              </a:lnSpc>
              <a:buFont typeface="Arial"/>
              <a:buChar char="•"/>
            </a:pPr>
            <a:r>
              <a:rPr lang="fr-CH" sz="1600" dirty="0">
                <a:latin typeface="Arial"/>
                <a:cs typeface="Arial"/>
              </a:rPr>
              <a:t>Solaire : prix des kWh autoconsommés (25%) estimés à 20 centimes</a:t>
            </a:r>
          </a:p>
          <a:p>
            <a:pPr marL="742950" lvl="1" indent="-285750">
              <a:lnSpc>
                <a:spcPct val="110000"/>
              </a:lnSpc>
              <a:buFont typeface="Arial"/>
              <a:buChar char="•"/>
            </a:pPr>
            <a:r>
              <a:rPr lang="fr-CH" sz="1600" dirty="0">
                <a:latin typeface="Arial"/>
                <a:cs typeface="Arial"/>
              </a:rPr>
              <a:t>Prix des kWh refoulés au distributeur 8.5 centimes (75%)</a:t>
            </a:r>
          </a:p>
          <a:p>
            <a:pPr marL="742950" lvl="1" indent="-285750">
              <a:lnSpc>
                <a:spcPct val="110000"/>
              </a:lnSpc>
              <a:buFont typeface="Arial"/>
              <a:buChar char="•"/>
            </a:pPr>
            <a:r>
              <a:rPr lang="fr-CH" sz="1600" dirty="0">
                <a:latin typeface="Arial"/>
                <a:cs typeface="Arial"/>
              </a:rPr>
              <a:t>Valorisation financière «Après» : (3’500 + 1’000 + 8’800) * 0.2 - (0.25 * 9’000 * 0.2 + 0.75 * 9’000 * 0.085)</a:t>
            </a:r>
          </a:p>
        </p:txBody>
      </p:sp>
    </p:spTree>
    <p:extLst>
      <p:ext uri="{BB962C8B-B14F-4D97-AF65-F5344CB8AC3E}">
        <p14:creationId xmlns:p14="http://schemas.microsoft.com/office/powerpoint/2010/main" val="1855787532"/>
      </p:ext>
    </p:extLst>
  </p:cSld>
  <p:clrMapOvr>
    <a:masterClrMapping/>
  </p:clrMapOvr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Horizon.thmx</Template>
  <TotalTime>1561</TotalTime>
  <Words>723</Words>
  <Application>Microsoft Office PowerPoint</Application>
  <PresentationFormat>Affichage à l'écran (4:3)</PresentationFormat>
  <Paragraphs>213</Paragraphs>
  <Slides>11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ＭＳ Ｐゴシック</vt:lpstr>
      <vt:lpstr>Arial</vt:lpstr>
      <vt:lpstr>Arial Narrow</vt:lpstr>
      <vt:lpstr>Calibri</vt:lpstr>
      <vt:lpstr>Horizon</vt:lpstr>
      <vt:lpstr>Etudes de caS  3 exemples</vt:lpstr>
      <vt:lpstr>SCDI</vt:lpstr>
      <vt:lpstr>3 exemples d’assainissement de villas individuelles construites dans les Années 80</vt:lpstr>
      <vt:lpstr>1. Villa sans distribution de chaleur avec convecteurs électriques</vt:lpstr>
      <vt:lpstr>1. Villa sans distribution de chaleur avec convecteurs électriques</vt:lpstr>
      <vt:lpstr>2. Villa avec distribution de chaleur existante (sol) et chaudière électrique</vt:lpstr>
      <vt:lpstr>2. Villa avec distribution de chaleur existante (sol) et chaudière électrique</vt:lpstr>
      <vt:lpstr>Présentation PowerPoint</vt:lpstr>
      <vt:lpstr>3. Villa sans distribution de chaleur, avec convecteurs électriques directs</vt:lpstr>
      <vt:lpstr>Présentation PowerPoint</vt:lpstr>
      <vt:lpstr>Conclusions</vt:lpstr>
    </vt:vector>
  </TitlesOfParts>
  <Company>SCDI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iMac TECH 7</dc:creator>
  <cp:lastModifiedBy>Jean-Pierre Mérot</cp:lastModifiedBy>
  <cp:revision>251</cp:revision>
  <cp:lastPrinted>2018-04-16T12:38:07Z</cp:lastPrinted>
  <dcterms:created xsi:type="dcterms:W3CDTF">2013-04-26T12:35:19Z</dcterms:created>
  <dcterms:modified xsi:type="dcterms:W3CDTF">2018-04-16T13:33:09Z</dcterms:modified>
</cp:coreProperties>
</file>