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7" r:id="rId2"/>
    <p:sldId id="291" r:id="rId3"/>
    <p:sldId id="293" r:id="rId4"/>
    <p:sldId id="325" r:id="rId5"/>
    <p:sldId id="317" r:id="rId6"/>
    <p:sldId id="315" r:id="rId7"/>
    <p:sldId id="321" r:id="rId8"/>
    <p:sldId id="301" r:id="rId9"/>
  </p:sldIdLst>
  <p:sldSz cx="9144000" cy="6858000" type="screen4x3"/>
  <p:notesSz cx="6797675" cy="992663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05D"/>
    <a:srgbClr val="FC0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49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30665"/>
            <a:ext cx="4984962" cy="4199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Second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451538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57150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57150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336704" cy="685800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67544" y="1066800"/>
            <a:ext cx="7416824" cy="12995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188640"/>
            <a:ext cx="7416824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28398" dir="1593903" algn="ctr" rotWithShape="0">
              <a:schemeClr val="folHlink"/>
            </a:outerShdw>
          </a:effectLst>
        </p:spPr>
        <p:txBody>
          <a:bodyPr vert="horz" wrap="non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de titre du masque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84784"/>
            <a:ext cx="8077200" cy="457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23528" y="6453336"/>
            <a:ext cx="1368152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defTabSz="762000"/>
            <a:fld id="{FDA93EA1-B7BC-4498-872F-871379613800}" type="datetime3">
              <a:rPr lang="fr-FR" sz="1000">
                <a:latin typeface="Arial" charset="0"/>
              </a:rPr>
              <a:pPr defTabSz="762000"/>
              <a:t>17.04.18</a:t>
            </a:fld>
            <a:endParaRPr lang="fr-FR" sz="1000" dirty="0">
              <a:latin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532440" y="6453336"/>
            <a:ext cx="33655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fld id="{155F85E6-E6A3-4D70-AC18-709C5538AFBD}" type="slidenum">
              <a:rPr lang="fr-FR" sz="1000">
                <a:latin typeface="Arial" charset="0"/>
              </a:rPr>
              <a:pPr defTabSz="762000"/>
              <a:t>‹N°›</a:t>
            </a:fld>
            <a:endParaRPr lang="fr-FR" sz="1000" dirty="0">
              <a:latin typeface="Arial" charset="0"/>
            </a:endParaRPr>
          </a:p>
        </p:txBody>
      </p:sp>
      <p:pic>
        <p:nvPicPr>
          <p:cNvPr id="8" name="Image 7" descr="main_blanche_touchez_pa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956376" y="116632"/>
            <a:ext cx="1098160" cy="1777467"/>
          </a:xfrm>
          <a:prstGeom prst="rect">
            <a:avLst/>
          </a:prstGeom>
        </p:spPr>
      </p:pic>
      <p:pic>
        <p:nvPicPr>
          <p:cNvPr id="9" name="Image 8" descr="Logo_ChocElec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764704"/>
            <a:ext cx="1619672" cy="4767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§"/>
        <a:defRPr sz="2200" i="1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556792"/>
            <a:ext cx="8136904" cy="3600400"/>
          </a:xfrm>
          <a:noFill/>
          <a:ln/>
          <a:effectLst/>
        </p:spPr>
        <p:txBody>
          <a:bodyPr wrap="square" lIns="92075" tIns="46038" rIns="92075" bIns="46038" anchor="ctr"/>
          <a:lstStyle/>
          <a:p>
            <a:r>
              <a:rPr lang="fr-FR" sz="4400" dirty="0" smtClean="0"/>
              <a:t>Interdiction des chauffages électriques </a:t>
            </a:r>
            <a:r>
              <a:rPr lang="fr-FR" sz="4400" dirty="0"/>
              <a:t>?</a:t>
            </a:r>
            <a:r>
              <a:rPr lang="fr-FR" sz="4000" dirty="0"/>
              <a:t> </a:t>
            </a:r>
            <a:br>
              <a:rPr lang="fr-FR" sz="4000" dirty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4000" dirty="0" smtClean="0"/>
              <a:t>Contexte politique vaudois</a:t>
            </a:r>
            <a:br>
              <a:rPr lang="fr-FR" sz="4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800" dirty="0" smtClean="0"/>
              <a:t>Lundi 16 avril 2018, Epalinges</a:t>
            </a:r>
            <a:endParaRPr lang="fr-FR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1920" y="5157192"/>
            <a:ext cx="4724400" cy="1038225"/>
          </a:xfrm>
          <a:noFill/>
          <a:ln/>
        </p:spPr>
        <p:txBody>
          <a:bodyPr lIns="92075" tIns="46038" rIns="92075" bIns="46038"/>
          <a:lstStyle/>
          <a:p>
            <a:pPr algn="l"/>
            <a:r>
              <a:rPr lang="fr-FR" b="1" dirty="0"/>
              <a:t>Bolay Guy-Philippe</a:t>
            </a:r>
            <a:br>
              <a:rPr lang="fr-FR" b="1" dirty="0"/>
            </a:br>
            <a:r>
              <a:rPr lang="fr-FR" sz="2000" b="1" dirty="0" smtClean="0"/>
              <a:t>Député PLR </a:t>
            </a:r>
            <a:r>
              <a:rPr lang="fr-FR" sz="2000" b="1" dirty="0" err="1" smtClean="0"/>
              <a:t>Lavaux</a:t>
            </a:r>
            <a:r>
              <a:rPr lang="fr-FR" sz="2000" b="1" dirty="0" smtClean="0"/>
              <a:t>-Oron</a:t>
            </a:r>
            <a:endParaRPr lang="fr-FR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920880" cy="685800"/>
          </a:xfrm>
        </p:spPr>
        <p:txBody>
          <a:bodyPr/>
          <a:lstStyle/>
          <a:p>
            <a:r>
              <a:rPr lang="fr-CH" dirty="0"/>
              <a:t>A</a:t>
            </a:r>
            <a:r>
              <a:rPr lang="fr-CH" dirty="0" smtClean="0"/>
              <a:t>rticle 30a </a:t>
            </a:r>
            <a:r>
              <a:rPr lang="fr-CH" dirty="0" err="1" smtClean="0"/>
              <a:t>LVLEne</a:t>
            </a:r>
            <a:r>
              <a:rPr lang="fr-CH" dirty="0" smtClean="0"/>
              <a:t> (29.10.13)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040560"/>
          </a:xfrm>
        </p:spPr>
        <p:txBody>
          <a:bodyPr/>
          <a:lstStyle/>
          <a:p>
            <a:r>
              <a:rPr lang="fr-FR" sz="2400" i="1" dirty="0" smtClean="0"/>
              <a:t>1 Le </a:t>
            </a:r>
            <a:r>
              <a:rPr lang="fr-FR" sz="2400" b="1" i="1" dirty="0" smtClean="0">
                <a:solidFill>
                  <a:srgbClr val="FF0000"/>
                </a:solidFill>
              </a:rPr>
              <a:t>montage</a:t>
            </a:r>
            <a:r>
              <a:rPr lang="fr-FR" sz="2400" i="1" dirty="0" smtClean="0"/>
              <a:t> et le </a:t>
            </a:r>
            <a:r>
              <a:rPr lang="fr-FR" sz="2400" b="1" i="1" dirty="0" smtClean="0">
                <a:solidFill>
                  <a:srgbClr val="FF0000"/>
                </a:solidFill>
              </a:rPr>
              <a:t>renouvellement</a:t>
            </a:r>
            <a:r>
              <a:rPr lang="fr-FR" sz="2400" i="1" dirty="0" smtClean="0">
                <a:solidFill>
                  <a:srgbClr val="FF0000"/>
                </a:solidFill>
              </a:rPr>
              <a:t> </a:t>
            </a:r>
            <a:r>
              <a:rPr lang="fr-FR" sz="2400" i="1" dirty="0" smtClean="0"/>
              <a:t>de chauffages </a:t>
            </a:r>
            <a:br>
              <a:rPr lang="fr-FR" sz="2400" i="1" dirty="0" smtClean="0"/>
            </a:br>
            <a:r>
              <a:rPr lang="fr-FR" sz="2400" i="1" dirty="0" smtClean="0"/>
              <a:t>électriques à résistance pour le </a:t>
            </a:r>
            <a:r>
              <a:rPr lang="fr-FR" sz="2400" b="1" i="1" dirty="0" smtClean="0">
                <a:solidFill>
                  <a:srgbClr val="FF0000"/>
                </a:solidFill>
              </a:rPr>
              <a:t>chauffage</a:t>
            </a:r>
            <a:r>
              <a:rPr lang="fr-FR" sz="2400" i="1" dirty="0" smtClean="0"/>
              <a:t/>
            </a:r>
            <a:br>
              <a:rPr lang="fr-FR" sz="2400" i="1" dirty="0" smtClean="0"/>
            </a:br>
            <a:r>
              <a:rPr lang="fr-FR" sz="2400" i="1" dirty="0" smtClean="0"/>
              <a:t>- des bâtiments ;</a:t>
            </a:r>
            <a:br>
              <a:rPr lang="fr-FR" sz="2400" i="1" dirty="0" smtClean="0"/>
            </a:br>
            <a:r>
              <a:rPr lang="fr-FR" sz="2400" i="1" dirty="0" smtClean="0"/>
              <a:t>- de l'eau chaude sanitaire ;</a:t>
            </a:r>
            <a:br>
              <a:rPr lang="fr-FR" sz="2400" i="1" dirty="0" smtClean="0"/>
            </a:br>
            <a:r>
              <a:rPr lang="fr-FR" sz="2400" i="1" dirty="0" smtClean="0"/>
              <a:t>- des terrasses et endroits ouverts ;</a:t>
            </a:r>
            <a:br>
              <a:rPr lang="fr-FR" sz="2400" i="1" dirty="0" smtClean="0"/>
            </a:br>
            <a:r>
              <a:rPr lang="fr-FR" sz="2400" b="1" i="1" dirty="0" smtClean="0">
                <a:solidFill>
                  <a:srgbClr val="FF0000"/>
                </a:solidFill>
              </a:rPr>
              <a:t>est interdit</a:t>
            </a:r>
            <a:r>
              <a:rPr lang="fr-FR" sz="2400" i="1" dirty="0" smtClean="0"/>
              <a:t>.</a:t>
            </a:r>
          </a:p>
          <a:p>
            <a:r>
              <a:rPr lang="fr-FR" sz="2400" i="1" dirty="0" smtClean="0"/>
              <a:t>2 Des </a:t>
            </a:r>
            <a:r>
              <a:rPr lang="fr-FR" sz="2400" b="1" i="1" dirty="0" smtClean="0">
                <a:solidFill>
                  <a:srgbClr val="FF0000"/>
                </a:solidFill>
              </a:rPr>
              <a:t>autorisations exceptionnelles </a:t>
            </a:r>
            <a:r>
              <a:rPr lang="fr-FR" sz="2400" i="1" dirty="0" smtClean="0"/>
              <a:t>pour le chauffage des bâtiments et la production d’eau chaude sanitaire sont définies dans le règlement. Elles ne peuvent être octroyées que:</a:t>
            </a:r>
            <a:br>
              <a:rPr lang="fr-FR" sz="2400" i="1" dirty="0" smtClean="0"/>
            </a:br>
            <a:r>
              <a:rPr lang="fr-FR" sz="2400" i="1" dirty="0" smtClean="0"/>
              <a:t>- pour des installations provisoires ;</a:t>
            </a:r>
            <a:br>
              <a:rPr lang="fr-FR" sz="2400" i="1" dirty="0" smtClean="0"/>
            </a:br>
            <a:r>
              <a:rPr lang="fr-FR" sz="2400" i="1" dirty="0" smtClean="0"/>
              <a:t>- pour des chauffages de secours ;</a:t>
            </a:r>
            <a:br>
              <a:rPr lang="fr-FR" sz="2400" i="1" dirty="0" smtClean="0"/>
            </a:br>
            <a:r>
              <a:rPr lang="fr-FR" sz="2400" i="1" dirty="0" smtClean="0"/>
              <a:t>- lorsque le recours à un autre système de chauffage est</a:t>
            </a:r>
            <a:br>
              <a:rPr lang="fr-FR" sz="2400" i="1" dirty="0" smtClean="0"/>
            </a:br>
            <a:r>
              <a:rPr lang="fr-FR" sz="2400" i="1" dirty="0" smtClean="0"/>
              <a:t>  </a:t>
            </a:r>
            <a:r>
              <a:rPr lang="fr-FR" sz="2400" b="1" i="1" dirty="0" smtClean="0">
                <a:solidFill>
                  <a:srgbClr val="FF0000"/>
                </a:solidFill>
              </a:rPr>
              <a:t>impossible ou disproportionné</a:t>
            </a:r>
            <a:r>
              <a:rPr lang="fr-FR" sz="2400" i="1" dirty="0" smtClean="0"/>
              <a:t>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844824"/>
            <a:ext cx="8712968" cy="3456384"/>
          </a:xfrm>
        </p:spPr>
        <p:txBody>
          <a:bodyPr/>
          <a:lstStyle/>
          <a:p>
            <a:r>
              <a:rPr lang="fr-CH" sz="2400" i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fr-CH" sz="2400" i="1" dirty="0" smtClean="0">
                <a:solidFill>
                  <a:schemeClr val="accent1">
                    <a:lumMod val="75000"/>
                  </a:schemeClr>
                </a:solidFill>
              </a:rPr>
              <a:t> Alinéa supprimé par le Grand Conseil, pour éviter le référendum annoncé par Choc électrique</a:t>
            </a:r>
          </a:p>
          <a:p>
            <a:endParaRPr lang="fr-CH" sz="2400" dirty="0"/>
          </a:p>
          <a:p>
            <a:r>
              <a:rPr lang="fr-FR" sz="2400" i="1" dirty="0" smtClean="0"/>
              <a:t>4</a:t>
            </a:r>
            <a:r>
              <a:rPr lang="fr-FR" sz="2400" dirty="0" smtClean="0"/>
              <a:t> </a:t>
            </a:r>
            <a:r>
              <a:rPr lang="fr-FR" sz="2400" i="1" dirty="0" smtClean="0"/>
              <a:t>Le Conseil d’Etat peut accorder des </a:t>
            </a:r>
            <a:r>
              <a:rPr lang="fr-FR" sz="2400" b="1" i="1" dirty="0" smtClean="0">
                <a:solidFill>
                  <a:srgbClr val="FF0000"/>
                </a:solidFill>
              </a:rPr>
              <a:t>subventions</a:t>
            </a:r>
            <a:r>
              <a:rPr lang="fr-FR" sz="2400" i="1" dirty="0" smtClean="0"/>
              <a:t> pour le remplacement des chauffages électriques fixes lorsque le nouveau vecteur énergétique est basé sur une </a:t>
            </a:r>
            <a:r>
              <a:rPr lang="fr-FR" sz="2400" b="1" i="1" dirty="0" smtClean="0">
                <a:solidFill>
                  <a:srgbClr val="FF0000"/>
                </a:solidFill>
              </a:rPr>
              <a:t>énergie renouvelable</a:t>
            </a:r>
          </a:p>
          <a:p>
            <a:endParaRPr lang="fr-CH" sz="2400" i="1" dirty="0" smtClean="0"/>
          </a:p>
          <a:p>
            <a:endParaRPr lang="fr-FR" dirty="0" smtClean="0"/>
          </a:p>
          <a:p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163528" y="116632"/>
            <a:ext cx="792088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28398" dir="1593903" algn="ctr" rotWithShape="0">
              <a:schemeClr val="folHlink"/>
            </a:outerShdw>
          </a:effectLst>
        </p:spPr>
        <p:txBody>
          <a:bodyPr vert="horz" wrap="none" lIns="90488" tIns="44450" rIns="90488" bIns="44450" numCol="1" anchor="t" anchorCtr="0" compatLnSpc="1">
            <a:prstTxWarp prst="textNoShape">
              <a:avLst/>
            </a:prstTxWarp>
          </a:bodyPr>
          <a:lstStyle>
            <a:lvl1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Verdana" pitchFamily="34" charset="0"/>
              </a:defRPr>
            </a:lvl2pPr>
            <a:lvl3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Verdana" pitchFamily="34" charset="0"/>
              </a:defRPr>
            </a:lvl3pPr>
            <a:lvl4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Verdana" pitchFamily="34" charset="0"/>
              </a:defRPr>
            </a:lvl4pPr>
            <a:lvl5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fr-CH" kern="0" dirty="0" smtClean="0"/>
              <a:t>Article 30a </a:t>
            </a:r>
            <a:r>
              <a:rPr lang="fr-CH" kern="0" dirty="0" err="1" smtClean="0"/>
              <a:t>LVLEne</a:t>
            </a:r>
            <a:r>
              <a:rPr lang="fr-CH" kern="0" dirty="0" smtClean="0"/>
              <a:t> (29.10.13)</a:t>
            </a:r>
            <a:endParaRPr lang="fr-FR" kern="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776864" cy="685800"/>
          </a:xfrm>
        </p:spPr>
        <p:txBody>
          <a:bodyPr/>
          <a:lstStyle/>
          <a:p>
            <a:r>
              <a:rPr lang="fr-CH" dirty="0" err="1" smtClean="0"/>
              <a:t>Init</a:t>
            </a:r>
            <a:r>
              <a:rPr lang="fr-CH" dirty="0" smtClean="0"/>
              <a:t>. Pidoux, retour 30a, al. 3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400600"/>
          </a:xfrm>
        </p:spPr>
        <p:txBody>
          <a:bodyPr/>
          <a:lstStyle/>
          <a:p>
            <a:r>
              <a:rPr lang="fr-FR" sz="2000" dirty="0" smtClean="0"/>
              <a:t>3 </a:t>
            </a:r>
            <a:r>
              <a:rPr lang="fr-CH" sz="2000" i="1" dirty="0"/>
              <a:t>« Les systèmes de chauffages électriques fixes à résistance des bâtiments doivent </a:t>
            </a:r>
            <a:r>
              <a:rPr lang="fr-CH" sz="2000" i="1" dirty="0" smtClean="0"/>
              <a:t>être remplacés </a:t>
            </a:r>
            <a:r>
              <a:rPr lang="fr-CH" sz="2000" i="1" dirty="0"/>
              <a:t>d’ici au </a:t>
            </a:r>
            <a:r>
              <a:rPr lang="fr-CH" sz="2000" b="1" i="1" u="sng" dirty="0">
                <a:solidFill>
                  <a:srgbClr val="FF0000"/>
                </a:solidFill>
              </a:rPr>
              <a:t>31 décembre 2030</a:t>
            </a:r>
            <a:r>
              <a:rPr lang="fr-CH" sz="2000" i="1" dirty="0"/>
              <a:t>. Le règlement prévoit les exceptions et les </a:t>
            </a:r>
            <a:r>
              <a:rPr lang="fr-CH" sz="2000" i="1" dirty="0" smtClean="0"/>
              <a:t>conditions nécessaires</a:t>
            </a:r>
            <a:r>
              <a:rPr lang="fr-CH" sz="2000" i="1" dirty="0"/>
              <a:t>, notamment :</a:t>
            </a:r>
          </a:p>
          <a:p>
            <a:r>
              <a:rPr lang="fr-CH" sz="2000" i="1" dirty="0"/>
              <a:t>a. pour des affectations particulières telles que les </a:t>
            </a:r>
            <a:r>
              <a:rPr lang="fr-CH" sz="2000" b="1" i="1" dirty="0">
                <a:solidFill>
                  <a:srgbClr val="FF0000"/>
                </a:solidFill>
              </a:rPr>
              <a:t>églises</a:t>
            </a:r>
            <a:r>
              <a:rPr lang="fr-CH" sz="2000" i="1" dirty="0"/>
              <a:t>, les </a:t>
            </a:r>
            <a:r>
              <a:rPr lang="fr-CH" sz="2000" b="1" i="1" dirty="0">
                <a:solidFill>
                  <a:srgbClr val="FF0000"/>
                </a:solidFill>
              </a:rPr>
              <a:t>locaux techniques </a:t>
            </a:r>
            <a:r>
              <a:rPr lang="fr-CH" sz="2000" i="1" dirty="0"/>
              <a:t>ou </a:t>
            </a:r>
            <a:r>
              <a:rPr lang="fr-CH" sz="2000" i="1" dirty="0" smtClean="0"/>
              <a:t>les </a:t>
            </a:r>
            <a:r>
              <a:rPr lang="fr-CH" sz="2000" b="1" i="1" dirty="0">
                <a:solidFill>
                  <a:srgbClr val="FF0000"/>
                </a:solidFill>
              </a:rPr>
              <a:t>abris PC </a:t>
            </a:r>
            <a:r>
              <a:rPr lang="fr-CH" sz="2000" i="1" dirty="0"/>
              <a:t>;</a:t>
            </a:r>
          </a:p>
          <a:p>
            <a:r>
              <a:rPr lang="fr-CH" sz="2000" i="1" dirty="0"/>
              <a:t>b. pour des bâtiments ayant procédé à un </a:t>
            </a:r>
            <a:r>
              <a:rPr lang="fr-CH" sz="2000" b="1" i="1" dirty="0">
                <a:solidFill>
                  <a:srgbClr val="FF0000"/>
                </a:solidFill>
              </a:rPr>
              <a:t>assainissement énergétique global </a:t>
            </a:r>
            <a:r>
              <a:rPr lang="fr-CH" sz="2000" i="1" dirty="0"/>
              <a:t>selon </a:t>
            </a:r>
            <a:r>
              <a:rPr lang="fr-CH" sz="2000" i="1" dirty="0" smtClean="0"/>
              <a:t>les critères </a:t>
            </a:r>
            <a:r>
              <a:rPr lang="fr-CH" sz="2000" i="1" dirty="0"/>
              <a:t>du Programme Bâtiments ;</a:t>
            </a:r>
          </a:p>
          <a:p>
            <a:r>
              <a:rPr lang="fr-CH" sz="2000" i="1" dirty="0"/>
              <a:t>c. pour des propriétaires qui peuvent justifier </a:t>
            </a:r>
            <a:r>
              <a:rPr lang="fr-CH" sz="2000" i="1" dirty="0" smtClean="0"/>
              <a:t>qu’ils ne </a:t>
            </a:r>
            <a:r>
              <a:rPr lang="fr-CH" sz="2000" i="1" dirty="0"/>
              <a:t>sont </a:t>
            </a:r>
            <a:r>
              <a:rPr lang="fr-CH" sz="2000" b="1" i="1" dirty="0">
                <a:solidFill>
                  <a:srgbClr val="FF0000"/>
                </a:solidFill>
              </a:rPr>
              <a:t>pas en mesure </a:t>
            </a:r>
            <a:r>
              <a:rPr lang="fr-CH" sz="2000" b="1" i="1" dirty="0" smtClean="0">
                <a:solidFill>
                  <a:srgbClr val="FF0000"/>
                </a:solidFill>
              </a:rPr>
              <a:t>de financer</a:t>
            </a:r>
            <a:r>
              <a:rPr lang="fr-CH" sz="2000" i="1" dirty="0" smtClean="0"/>
              <a:t> </a:t>
            </a:r>
            <a:r>
              <a:rPr lang="fr-CH" sz="2000" i="1" dirty="0"/>
              <a:t>les travaux par leurs </a:t>
            </a:r>
            <a:r>
              <a:rPr lang="fr-CH" sz="2000" i="1" dirty="0" smtClean="0"/>
              <a:t>ressources </a:t>
            </a:r>
            <a:r>
              <a:rPr lang="fr-CH" sz="2000" i="1" dirty="0"/>
              <a:t>ou un crédit bancaire ;</a:t>
            </a:r>
          </a:p>
          <a:p>
            <a:r>
              <a:rPr lang="fr-CH" sz="2000" i="1" dirty="0"/>
              <a:t>d. pour des bâtiments qui ne sont </a:t>
            </a:r>
            <a:r>
              <a:rPr lang="fr-CH" sz="2000" b="1" i="1" dirty="0">
                <a:solidFill>
                  <a:srgbClr val="FF0000"/>
                </a:solidFill>
              </a:rPr>
              <a:t>pas occupés durant toute l’année </a:t>
            </a:r>
            <a:r>
              <a:rPr lang="fr-CH" sz="2000" i="1" dirty="0"/>
              <a:t>; </a:t>
            </a:r>
          </a:p>
          <a:p>
            <a:r>
              <a:rPr lang="fr-CH" sz="2000" i="1" dirty="0"/>
              <a:t>e. pour des bâtiments qui produisent eux-mêmes, à partir d’énergie </a:t>
            </a:r>
            <a:r>
              <a:rPr lang="fr-CH" sz="2000" i="1" dirty="0" err="1" smtClean="0"/>
              <a:t>renouve-lable</a:t>
            </a:r>
            <a:r>
              <a:rPr lang="fr-CH" sz="2000" i="1" dirty="0"/>
              <a:t>, </a:t>
            </a:r>
            <a:r>
              <a:rPr lang="fr-CH" sz="2000" i="1" dirty="0" smtClean="0"/>
              <a:t>au moins </a:t>
            </a:r>
            <a:r>
              <a:rPr lang="fr-CH" sz="2000" b="1" i="1" dirty="0">
                <a:solidFill>
                  <a:srgbClr val="FF0000"/>
                </a:solidFill>
              </a:rPr>
              <a:t>50% des besoins </a:t>
            </a:r>
            <a:r>
              <a:rPr lang="fr-CH" sz="2000" i="1" dirty="0"/>
              <a:t>de l’électricité nécessaire au chauffage.</a:t>
            </a:r>
          </a:p>
          <a:p>
            <a:r>
              <a:rPr lang="fr-CH" sz="2000" i="1" dirty="0"/>
              <a:t>Le Conseil d’Etat peut accorder des </a:t>
            </a:r>
            <a:r>
              <a:rPr lang="fr-CH" sz="2000" b="1" i="1" dirty="0">
                <a:solidFill>
                  <a:srgbClr val="FF0000"/>
                </a:solidFill>
              </a:rPr>
              <a:t>subventions</a:t>
            </a:r>
            <a:r>
              <a:rPr lang="fr-CH" sz="2000" i="1" dirty="0">
                <a:solidFill>
                  <a:srgbClr val="FF0000"/>
                </a:solidFill>
              </a:rPr>
              <a:t> </a:t>
            </a:r>
            <a:r>
              <a:rPr lang="fr-CH" sz="2000" i="1" dirty="0"/>
              <a:t>pour le remplacement des </a:t>
            </a:r>
            <a:r>
              <a:rPr lang="fr-CH" sz="2000" i="1" dirty="0" smtClean="0"/>
              <a:t>chauffages électriques </a:t>
            </a:r>
            <a:r>
              <a:rPr lang="fr-CH" sz="2000" i="1" dirty="0"/>
              <a:t>fixes lorsque le nouveau vecteur énergétique est basé sur une </a:t>
            </a:r>
            <a:r>
              <a:rPr lang="fr-CH" sz="2000" i="1" dirty="0" smtClean="0"/>
              <a:t>énergie renouvelable</a:t>
            </a:r>
            <a:r>
              <a:rPr lang="fr-CH" sz="2000" i="1" dirty="0"/>
              <a:t>. » </a:t>
            </a:r>
            <a:endParaRPr lang="fr-FR" sz="2000" i="1" dirty="0" smtClean="0">
              <a:solidFill>
                <a:srgbClr val="FF0000"/>
              </a:solidFill>
            </a:endParaRPr>
          </a:p>
          <a:p>
            <a:endParaRPr lang="fr-CH" sz="2400" i="1" dirty="0" smtClean="0"/>
          </a:p>
          <a:p>
            <a:endParaRPr lang="fr-FR" dirty="0" smtClean="0"/>
          </a:p>
          <a:p>
            <a:endParaRPr lang="fr-FR" sz="2400" dirty="0" smtClean="0"/>
          </a:p>
        </p:txBody>
      </p:sp>
    </p:spTree>
    <p:extLst>
      <p:ext uri="{BB962C8B-B14F-4D97-AF65-F5344CB8AC3E}">
        <p14:creationId xmlns:p14="http://schemas.microsoft.com/office/powerpoint/2010/main" val="8832166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056784" cy="685800"/>
          </a:xfrm>
        </p:spPr>
        <p:txBody>
          <a:bodyPr/>
          <a:lstStyle/>
          <a:p>
            <a:r>
              <a:rPr lang="fr-CH" dirty="0" err="1" smtClean="0"/>
              <a:t>Init</a:t>
            </a:r>
            <a:r>
              <a:rPr lang="fr-CH" dirty="0" smtClean="0"/>
              <a:t>. Pidoux 4 février 2014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04056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b="1" dirty="0" smtClean="0"/>
              <a:t>13 </a:t>
            </a:r>
            <a:r>
              <a:rPr lang="fr-CH" b="1" dirty="0"/>
              <a:t>juin </a:t>
            </a:r>
            <a:r>
              <a:rPr lang="fr-CH" b="1" dirty="0" smtClean="0"/>
              <a:t>2014 </a:t>
            </a:r>
            <a:r>
              <a:rPr lang="fr-CH" dirty="0" smtClean="0"/>
              <a:t>: Séance de commission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b="1" dirty="0"/>
              <a:t>28 octobre 2014 </a:t>
            </a:r>
            <a:r>
              <a:rPr lang="fr-CH" b="1" dirty="0" smtClean="0"/>
              <a:t>: </a:t>
            </a:r>
            <a:r>
              <a:rPr lang="fr-CH" dirty="0" smtClean="0"/>
              <a:t>Prise en considération de l’initiative</a:t>
            </a:r>
            <a:r>
              <a:rPr lang="fr-CH" dirty="0"/>
              <a:t>, </a:t>
            </a:r>
            <a:r>
              <a:rPr lang="fr-CH" dirty="0" smtClean="0"/>
              <a:t>assortie </a:t>
            </a:r>
            <a:br>
              <a:rPr lang="fr-CH" dirty="0" smtClean="0"/>
            </a:br>
            <a:r>
              <a:rPr lang="fr-CH" dirty="0" smtClean="0"/>
              <a:t>d’un </a:t>
            </a:r>
            <a:r>
              <a:rPr lang="fr-CH" dirty="0"/>
              <a:t>vœu </a:t>
            </a:r>
            <a:r>
              <a:rPr lang="fr-CH" dirty="0" smtClean="0"/>
              <a:t>:</a:t>
            </a:r>
            <a:br>
              <a:rPr lang="fr-CH" dirty="0" smtClean="0"/>
            </a:br>
            <a:r>
              <a:rPr lang="fr-CH" dirty="0" smtClean="0"/>
              <a:t>« </a:t>
            </a:r>
            <a:r>
              <a:rPr lang="fr-CH" i="1" dirty="0" smtClean="0"/>
              <a:t>la </a:t>
            </a:r>
            <a:r>
              <a:rPr lang="fr-CH" i="1" dirty="0"/>
              <a:t>commission </a:t>
            </a:r>
            <a:r>
              <a:rPr lang="fr-CH" i="1" dirty="0" smtClean="0"/>
              <a:t/>
            </a:r>
            <a:br>
              <a:rPr lang="fr-CH" i="1" dirty="0" smtClean="0"/>
            </a:br>
            <a:r>
              <a:rPr lang="fr-CH" i="1" dirty="0" smtClean="0"/>
              <a:t>souhaite que </a:t>
            </a:r>
            <a:r>
              <a:rPr lang="fr-CH" i="1" dirty="0"/>
              <a:t>le </a:t>
            </a:r>
            <a:r>
              <a:rPr lang="fr-CH" i="1" dirty="0" smtClean="0"/>
              <a:t/>
            </a:r>
            <a:br>
              <a:rPr lang="fr-CH" i="1" dirty="0" smtClean="0"/>
            </a:br>
            <a:r>
              <a:rPr lang="fr-CH" i="1" dirty="0" smtClean="0"/>
              <a:t>Conseil </a:t>
            </a:r>
            <a:r>
              <a:rPr lang="fr-CH" i="1" dirty="0"/>
              <a:t>d’Etat </a:t>
            </a:r>
            <a:r>
              <a:rPr lang="fr-CH" i="1" dirty="0" smtClean="0"/>
              <a:t/>
            </a:r>
            <a:br>
              <a:rPr lang="fr-CH" i="1" dirty="0" smtClean="0"/>
            </a:br>
            <a:r>
              <a:rPr lang="fr-CH" i="1" dirty="0" smtClean="0"/>
              <a:t>présente </a:t>
            </a:r>
            <a:r>
              <a:rPr lang="fr-CH" i="1" dirty="0"/>
              <a:t>un </a:t>
            </a:r>
            <a:r>
              <a:rPr lang="fr-CH" i="1" dirty="0" smtClean="0"/>
              <a:t/>
            </a:r>
            <a:br>
              <a:rPr lang="fr-CH" i="1" dirty="0" smtClean="0"/>
            </a:br>
            <a:r>
              <a:rPr lang="fr-CH" i="1" dirty="0" smtClean="0"/>
              <a:t>contre-projet </a:t>
            </a:r>
            <a:r>
              <a:rPr lang="fr-CH" dirty="0"/>
              <a:t>». </a:t>
            </a:r>
            <a:r>
              <a:rPr lang="fr-CH" dirty="0" smtClean="0"/>
              <a:t/>
            </a:r>
            <a:br>
              <a:rPr lang="fr-CH" dirty="0" smtClean="0"/>
            </a:br>
            <a:endParaRPr lang="fr-CH" b="1" dirty="0"/>
          </a:p>
        </p:txBody>
      </p:sp>
      <p:pic>
        <p:nvPicPr>
          <p:cNvPr id="4" name="Image 3" descr="24H_29oct14.JPG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348884"/>
            <a:ext cx="4032448" cy="437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75663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6336704" cy="685800"/>
          </a:xfrm>
        </p:spPr>
        <p:txBody>
          <a:bodyPr/>
          <a:lstStyle/>
          <a:p>
            <a:r>
              <a:rPr lang="fr-CH" dirty="0" smtClean="0"/>
              <a:t>Point de </a:t>
            </a:r>
            <a:r>
              <a:rPr lang="fr-CH" smtClean="0"/>
              <a:t>situation 2018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556792"/>
            <a:ext cx="8784976" cy="482453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dirty="0" smtClean="0"/>
              <a:t>Vœu de la commission d’un </a:t>
            </a:r>
            <a:r>
              <a:rPr lang="fr-CH" b="1" dirty="0" smtClean="0"/>
              <a:t>contre-projet</a:t>
            </a:r>
            <a:r>
              <a:rPr lang="fr-CH" dirty="0" smtClean="0"/>
              <a:t>, accueil favorable du Conseil d’Etat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dirty="0" smtClean="0"/>
              <a:t>Création d’une </a:t>
            </a:r>
            <a:r>
              <a:rPr lang="fr-CH" b="1" dirty="0" smtClean="0"/>
              <a:t>Commission consultative sur l’Initiative Pidoux</a:t>
            </a:r>
            <a:r>
              <a:rPr lang="fr-CH" dirty="0" smtClean="0"/>
              <a:t>, CVI, ASLOCA, des professionnels </a:t>
            </a:r>
            <a:r>
              <a:rPr lang="fr-CH" b="1" dirty="0" smtClean="0">
                <a:solidFill>
                  <a:srgbClr val="FF0000"/>
                </a:solidFill>
              </a:rPr>
              <a:t>et Choc électrique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dirty="0" smtClean="0"/>
              <a:t>Rédaction d’un EMPD (Projet de décret, contre-projet à </a:t>
            </a:r>
            <a:r>
              <a:rPr lang="fr-CH" dirty="0" err="1" smtClean="0"/>
              <a:t>Ini</a:t>
            </a:r>
            <a:r>
              <a:rPr lang="fr-CH" dirty="0" smtClean="0"/>
              <a:t> Pidoux)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dirty="0" smtClean="0"/>
              <a:t>Discussion en Commission cantonale de l’énergie, puis au Grand Conseil</a:t>
            </a:r>
            <a:endParaRPr lang="fr-CH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H" i="1" dirty="0"/>
          </a:p>
        </p:txBody>
      </p:sp>
    </p:spTree>
    <p:extLst>
      <p:ext uri="{BB962C8B-B14F-4D97-AF65-F5344CB8AC3E}">
        <p14:creationId xmlns:p14="http://schemas.microsoft.com/office/powerpoint/2010/main" val="40743451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056784" cy="685800"/>
          </a:xfrm>
        </p:spPr>
        <p:txBody>
          <a:bodyPr/>
          <a:lstStyle/>
          <a:p>
            <a:r>
              <a:rPr lang="fr-CH" dirty="0" smtClean="0"/>
              <a:t>Décret en discussion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32859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dirty="0" smtClean="0"/>
              <a:t>Examen de la consommation effective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r-CH" dirty="0" smtClean="0"/>
              <a:t>Faible consommation</a:t>
            </a:r>
            <a:r>
              <a:rPr lang="fr-CH" sz="2000" dirty="0" smtClean="0"/>
              <a:t> </a:t>
            </a:r>
            <a:r>
              <a:rPr lang="fr-CH" dirty="0" smtClean="0">
                <a:sym typeface="Wingdings" panose="05000000000000000000" pitchFamily="2" charset="2"/>
              </a:rPr>
              <a:t> pas d’assainissement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r-CH" dirty="0" smtClean="0">
                <a:sym typeface="Wingdings" panose="05000000000000000000" pitchFamily="2" charset="2"/>
              </a:rPr>
              <a:t>Forte </a:t>
            </a:r>
            <a:r>
              <a:rPr lang="fr-CH" dirty="0" smtClean="0">
                <a:sym typeface="Wingdings" panose="05000000000000000000" pitchFamily="2" charset="2"/>
              </a:rPr>
              <a:t>consommation  assainissement + </a:t>
            </a:r>
            <a:r>
              <a:rPr lang="fr-CH" dirty="0" smtClean="0">
                <a:sym typeface="Wingdings" panose="05000000000000000000" pitchFamily="2" charset="2"/>
              </a:rPr>
              <a:t>délai</a:t>
            </a:r>
            <a:endParaRPr lang="fr-CH" b="1" dirty="0" smtClean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dirty="0" smtClean="0"/>
              <a:t>Trois solutions pour l’assainissement 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r-CH" dirty="0" smtClean="0"/>
              <a:t>Remplacement du système de chauffage (PAC, bois)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r-CH" dirty="0" smtClean="0"/>
              <a:t>Isolation globale du bâtiment (SIA 380/1 ou CECB+)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r-CH" dirty="0" smtClean="0"/>
              <a:t>Auto-production de l’électricité (&gt;60%)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dirty="0" smtClean="0"/>
              <a:t>Vente = Obligation </a:t>
            </a:r>
            <a:r>
              <a:rPr lang="fr-CH" dirty="0" smtClean="0"/>
              <a:t>d’assainissement</a:t>
            </a:r>
            <a:endParaRPr lang="fr-CH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H" dirty="0" smtClean="0"/>
              <a:t>Chauffe-eau électrique </a:t>
            </a:r>
            <a:r>
              <a:rPr lang="fr-CH" i="1" dirty="0" smtClean="0"/>
              <a:t>(aussi concerné) </a:t>
            </a:r>
          </a:p>
        </p:txBody>
      </p:sp>
    </p:spTree>
    <p:extLst>
      <p:ext uri="{BB962C8B-B14F-4D97-AF65-F5344CB8AC3E}">
        <p14:creationId xmlns:p14="http://schemas.microsoft.com/office/powerpoint/2010/main" val="78932436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268760"/>
            <a:ext cx="7488833" cy="5001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272808" cy="685800"/>
          </a:xfrm>
        </p:spPr>
        <p:txBody>
          <a:bodyPr/>
          <a:lstStyle/>
          <a:p>
            <a:r>
              <a:rPr lang="fr-CH" dirty="0" smtClean="0"/>
              <a:t>Merci pour votre soutien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771800" y="6273225"/>
            <a:ext cx="58326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3200" b="1" i="1" dirty="0" smtClean="0">
                <a:latin typeface="+mn-lt"/>
              </a:rPr>
              <a:t>… et pour votre attention ! </a:t>
            </a:r>
            <a:endParaRPr lang="fr-FR" sz="3200" b="1" i="1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187624" y="2492896"/>
            <a:ext cx="21034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i="1" dirty="0" smtClean="0">
                <a:solidFill>
                  <a:srgbClr val="FF0000"/>
                </a:solidFill>
                <a:latin typeface="Verdana" pitchFamily="34" charset="0"/>
              </a:rPr>
              <a:t>Cliquez sur</a:t>
            </a:r>
            <a:br>
              <a:rPr lang="fr-CH" b="1" i="1" dirty="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fr-CH" b="1" i="1" dirty="0" smtClean="0">
                <a:solidFill>
                  <a:srgbClr val="FF0000"/>
                </a:solidFill>
                <a:latin typeface="Verdana" pitchFamily="34" charset="0"/>
              </a:rPr>
              <a:t>J’aime  !!!</a:t>
            </a:r>
            <a:endParaRPr lang="fr-FR" b="1" i="1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971600" y="2348880"/>
            <a:ext cx="2520280" cy="1152128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Connecteur droit avec flèche 9"/>
          <p:cNvCxnSpPr>
            <a:stCxn id="8" idx="5"/>
          </p:cNvCxnSpPr>
          <p:nvPr/>
        </p:nvCxnSpPr>
        <p:spPr bwMode="auto">
          <a:xfrm>
            <a:off x="3122793" y="3332283"/>
            <a:ext cx="3249407" cy="139286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diah.pp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odediah.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diah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diah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t:\secr1\mrcorr\modediah.ppt</Template>
  <TotalTime>2215</TotalTime>
  <Pages>32</Pages>
  <Words>396</Words>
  <Application>Microsoft Office PowerPoint</Application>
  <PresentationFormat>Affichage à l'écran (4:3)</PresentationFormat>
  <Paragraphs>40</Paragraphs>
  <Slides>8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Verdana</vt:lpstr>
      <vt:lpstr>Wingdings</vt:lpstr>
      <vt:lpstr>modediah.ppt</vt:lpstr>
      <vt:lpstr>Interdiction des chauffages électriques ?   Contexte politique vaudois  Lundi 16 avril 2018, Epalinges</vt:lpstr>
      <vt:lpstr>Article 30a LVLEne (29.10.13)</vt:lpstr>
      <vt:lpstr>Présentation PowerPoint</vt:lpstr>
      <vt:lpstr>Init. Pidoux, retour 30a, al. 3 </vt:lpstr>
      <vt:lpstr>Init. Pidoux 4 février 2014</vt:lpstr>
      <vt:lpstr>Point de situation 2018</vt:lpstr>
      <vt:lpstr>Décret en discussion</vt:lpstr>
      <vt:lpstr>Merci pour votre soutien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SwissFirms - Présentation générale</dc:title>
  <dc:creator>G.P. Bolay</dc:creator>
  <cp:lastModifiedBy>Guy-Philippe BOLAY</cp:lastModifiedBy>
  <cp:revision>214</cp:revision>
  <cp:lastPrinted>1999-11-16T08:24:30Z</cp:lastPrinted>
  <dcterms:created xsi:type="dcterms:W3CDTF">1998-09-24T12:46:24Z</dcterms:created>
  <dcterms:modified xsi:type="dcterms:W3CDTF">2018-04-17T15:57:35Z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info@swissfirms.ch</vt:lpwstr>
  </property>
  <property fmtid="{D5CDD505-2E9C-101B-9397-08002B2CF9AE}" pid="8" name="HomePage">
    <vt:lpwstr>http://www.swissfirms.ch</vt:lpwstr>
  </property>
  <property fmtid="{D5CDD505-2E9C-101B-9397-08002B2CF9AE}" pid="9" name="Other">
    <vt:lpwstr>Présentation générale de SWISSFIRMS aux membres CCI (démonstration générale)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2</vt:i4>
  </property>
  <property fmtid="{D5CDD505-2E9C-101B-9397-08002B2CF9AE}" pid="21" name="OutputDir">
    <vt:lpwstr>C:\SiteWeb\gfu\fr\fr_doc\Aide\Present</vt:lpwstr>
  </property>
</Properties>
</file>