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6" r:id="rId2"/>
    <p:sldId id="328" r:id="rId3"/>
    <p:sldId id="413" r:id="rId4"/>
    <p:sldId id="414" r:id="rId5"/>
    <p:sldId id="415" r:id="rId6"/>
    <p:sldId id="416" r:id="rId7"/>
    <p:sldId id="418" r:id="rId8"/>
    <p:sldId id="344" r:id="rId9"/>
    <p:sldId id="417" r:id="rId10"/>
    <p:sldId id="406" r:id="rId11"/>
    <p:sldId id="404" r:id="rId12"/>
    <p:sldId id="405" r:id="rId13"/>
    <p:sldId id="407" r:id="rId14"/>
    <p:sldId id="408" r:id="rId15"/>
    <p:sldId id="409" r:id="rId16"/>
    <p:sldId id="411" r:id="rId17"/>
    <p:sldId id="412" r:id="rId1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C7589D2-1BB2-4554-BCDB-02D4D51932F4}">
          <p14:sldIdLst>
            <p14:sldId id="286"/>
            <p14:sldId id="328"/>
            <p14:sldId id="413"/>
            <p14:sldId id="414"/>
            <p14:sldId id="415"/>
            <p14:sldId id="416"/>
            <p14:sldId id="418"/>
            <p14:sldId id="344"/>
            <p14:sldId id="417"/>
            <p14:sldId id="406"/>
            <p14:sldId id="404"/>
            <p14:sldId id="405"/>
            <p14:sldId id="407"/>
            <p14:sldId id="408"/>
            <p14:sldId id="409"/>
            <p14:sldId id="411"/>
            <p14:sldId id="412"/>
          </p14:sldIdLst>
        </p14:section>
        <p14:section name="Section sans titre" id="{824C9541-7EB4-4D16-8F5E-8C7DA220D25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1676" autoAdjust="0"/>
  </p:normalViewPr>
  <p:slideViewPr>
    <p:cSldViewPr>
      <p:cViewPr varScale="1">
        <p:scale>
          <a:sx n="83" d="100"/>
          <a:sy n="83" d="100"/>
        </p:scale>
        <p:origin x="134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2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E97F1-D39F-46BC-877E-8E7AFBC483FA}" type="datetimeFigureOut">
              <a:rPr lang="fr-CH" smtClean="0"/>
              <a:t>15.01.2025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09E56-BD49-40C0-BFBE-16C74CE6095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6824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9C930-7B78-44BD-ADBD-908FC0DD4527}" type="datetimeFigureOut">
              <a:rPr lang="fr-CH" smtClean="0"/>
              <a:t>15.01.2025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3" y="4715951"/>
            <a:ext cx="5438775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213D5-82FF-4F63-AAF9-9E78E5A4B7D8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5363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FA02A-2BEA-5E57-C015-A978B024B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2926BD1-4D53-9E0B-AA76-B32191C9A0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B4C1196-462D-93E8-3644-CE3492C0F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51BC72A-587A-7934-C2A6-26B5CC5F9B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05152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837FB-7757-12C6-9AF8-E527F7089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E4CF5B4-6F8E-5362-15A7-160C059B3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0626CD2-1678-0A30-1FA2-C5736C7B6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FC9026-35E8-8855-DDFF-5DFB0C024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6353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3C872-AB9A-1636-9090-AE374BC21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9BD3A48-44F4-8CA0-13B7-2AA2A8B889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AEA3C27-AFC9-9749-F1F2-0306F1F050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1984F3-22CD-BD5D-5428-F2CF4D0E40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103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8116CD-C507-0573-CD57-6A40CA39E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CD17B98-D752-0D9F-C6EB-E80FFFFCFD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1C543E9-F757-50A2-394A-94DDB684B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0CEFF5-62D6-7543-D233-887E4E743A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84491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8FA36-02E9-7EFB-76FC-238265525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798946-3C6D-DC19-4EA7-9199DBE922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DF94333-AE84-5F4E-D1AE-C1261A55D2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7BB3C8-C0AD-EC90-D7F5-6113E6AF65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9259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F5AA5-36D6-3558-D924-D5958AC98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F52A02E-C519-4F94-AC3D-24E355D079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2AD744E-B47C-07B2-30C3-C4F5B387FD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01C949-B482-9CF6-D369-9F29D6AC22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2558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9620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6974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9113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F55AD-0ECB-56BC-D5E0-228D1467E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D4105F2-B923-5338-8392-DE0A630589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F64040D-7C39-2730-FDC0-49EA55ECA5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22447D-9259-2B94-8F71-F7DD5EC458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D213D5-82FF-4F63-AAF9-9E78E5A4B7D8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2415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9BAA4-FE23-4043-9575-091B148D36A9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758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D3E03-3CE5-4715-83F3-75DF32671C8E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490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1E09E-38BB-4524-A2FE-173AD6E3F8D1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827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794" y="1340768"/>
            <a:ext cx="8229600" cy="936104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816424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919F-94CB-4419-BA56-304A49EBEA3E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689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3A6-7FFE-4BBB-BC12-B4656F110BED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388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E5B6-F8D0-4220-967D-2927F4DB271C}" type="datetime1">
              <a:rPr lang="fr-CH" smtClean="0"/>
              <a:t>15.01.2025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687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2DAD-795D-442B-8D54-1A9544077D82}" type="datetime1">
              <a:rPr lang="fr-CH" smtClean="0"/>
              <a:t>15.01.2025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Conférence de presse du 16 janvier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433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17892-E082-4734-BB70-8180C4A17462}" type="datetime1">
              <a:rPr lang="fr-CH" smtClean="0"/>
              <a:t>15.01.2025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968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668F-6A2F-4BDF-8A4C-0C713A43ABD2}" type="datetime1">
              <a:rPr lang="fr-CH" smtClean="0"/>
              <a:t>15.01.2025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947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65A6-F984-4D0E-8F15-00578223C755}" type="datetime1">
              <a:rPr lang="fr-CH" smtClean="0"/>
              <a:t>15.01.2025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161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CD510-3305-41C6-B578-1340DEA4B857}" type="datetime1">
              <a:rPr lang="fr-CH" smtClean="0"/>
              <a:t>15.01.2025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9157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B842B-D379-4FA0-8E20-3CE078D38513}" type="datetime1">
              <a:rPr lang="fr-CH" smtClean="0"/>
              <a:t>15.01.2025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/>
              <a:t>Conférence de presse du 16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A3E77-01AA-4DED-B733-D555BDDF9EFA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 descr="Une image contenant table&#10;&#10;Description générée automatiquement">
            <a:extLst>
              <a:ext uri="{FF2B5EF4-FFF2-40B4-BE49-F238E27FC236}">
                <a16:creationId xmlns:a16="http://schemas.microsoft.com/office/drawing/2014/main" id="{8AD3E1E3-8DE3-E72D-FE20-7E843673108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1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ocelectrique.net/drupal/sites/default/files/data/choc-electrique-lettre-info-37-seven-(20220915)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2024-08-30-mopec-projet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2023-statistiques-ofs-logements-occupes.xls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2023-statistiques-ofs-logements-occupes.xls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recapitulation-statistique-consommations-adherents.xls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recapitulation-statistique-consommations-adherents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2023-02-20-extrait-lettre-info-38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initiative-pidoux-chronologie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exemple-cecb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le-photovoltaique-dans-la-directive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geo-vd-fm.png" TargetMode="External"/><Relationship Id="rId3" Type="http://schemas.openxmlformats.org/officeDocument/2006/relationships/hyperlink" Target="geo-vd-jpm.png" TargetMode="External"/><Relationship Id="rId7" Type="http://schemas.openxmlformats.org/officeDocument/2006/relationships/hyperlink" Target="geo-vd-yj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geo-vd-jm.png" TargetMode="External"/><Relationship Id="rId5" Type="http://schemas.openxmlformats.org/officeDocument/2006/relationships/hyperlink" Target="geo-vd-jpr.png" TargetMode="External"/><Relationship Id="rId10" Type="http://schemas.openxmlformats.org/officeDocument/2006/relationships/hyperlink" Target="geo-vd-em.png" TargetMode="External"/><Relationship Id="rId4" Type="http://schemas.openxmlformats.org/officeDocument/2006/relationships/hyperlink" Target="geo-vd-gg.png" TargetMode="External"/><Relationship Id="rId9" Type="http://schemas.openxmlformats.org/officeDocument/2006/relationships/hyperlink" Target="geo-vd-lk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exemple-ppe-18-logements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CC22676-FE9B-0477-0267-6E283BED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pic>
        <p:nvPicPr>
          <p:cNvPr id="3" name="Image 2" descr="Pecub Bouc Emissaire.png">
            <a:extLst>
              <a:ext uri="{FF2B5EF4-FFF2-40B4-BE49-F238E27FC236}">
                <a16:creationId xmlns:a16="http://schemas.microsoft.com/office/drawing/2014/main" id="{DBF523A2-1CB0-6897-C37C-E32795D1F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6696744" cy="49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53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86E04-5236-9A17-0586-107161081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38A8B17E-389E-F699-4809-14016E4DE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Les MOPEC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089C18-9E48-5F46-694D-4A46B9D48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77500" lnSpcReduction="20000"/>
          </a:bodyPr>
          <a:lstStyle/>
          <a:p>
            <a:r>
              <a:rPr lang="fr-CH" b="1" dirty="0"/>
              <a:t>Edition 2008</a:t>
            </a:r>
            <a:r>
              <a:rPr lang="fr-CH" dirty="0"/>
              <a:t> : suppression des chauffages et chauffe-eau ohmiques </a:t>
            </a:r>
            <a:r>
              <a:rPr lang="fr-CH" b="1" dirty="0"/>
              <a:t>avec distribution par eau</a:t>
            </a:r>
            <a:r>
              <a:rPr lang="fr-CH" u="sng" dirty="0"/>
              <a:t>.</a:t>
            </a:r>
            <a:br>
              <a:rPr lang="fr-CH" u="sng" dirty="0"/>
            </a:br>
            <a:r>
              <a:rPr lang="fr-CH" dirty="0"/>
              <a:t>La révision 2013 de la </a:t>
            </a:r>
            <a:r>
              <a:rPr lang="fr-CH" dirty="0" err="1"/>
              <a:t>LVEne</a:t>
            </a:r>
            <a:r>
              <a:rPr lang="fr-CH" dirty="0"/>
              <a:t> a été préparée sur la base de l’édition 2008 et va clairement au-delà de ce que les MOPEC exigent (notre lettre info. </a:t>
            </a:r>
            <a:r>
              <a:rPr lang="fr-CH" dirty="0">
                <a:hlinkClick r:id="rId3"/>
              </a:rPr>
              <a:t>#37</a:t>
            </a:r>
            <a:r>
              <a:rPr lang="fr-CH" dirty="0"/>
              <a:t>)</a:t>
            </a:r>
          </a:p>
          <a:p>
            <a:r>
              <a:rPr lang="fr-CH" b="1" dirty="0"/>
              <a:t>Edition 2014</a:t>
            </a:r>
            <a:r>
              <a:rPr lang="fr-CH" dirty="0"/>
              <a:t> : suppression des chauffages et chauffe-eau ohmiques centralisés, les installations décentralisées sont reportées au module 5 dont la reprise n’est pas obligatoire</a:t>
            </a:r>
          </a:p>
          <a:p>
            <a:r>
              <a:rPr lang="fr-CH" b="1" dirty="0"/>
              <a:t>Edition 2025</a:t>
            </a:r>
            <a:r>
              <a:rPr lang="fr-CH" dirty="0"/>
              <a:t> : non encore émise (</a:t>
            </a:r>
            <a:r>
              <a:rPr lang="fr-CH" dirty="0">
                <a:hlinkClick r:id="rId4" action="ppaction://hlinkfile"/>
              </a:rPr>
              <a:t>projet joint, p42</a:t>
            </a:r>
            <a:r>
              <a:rPr lang="fr-CH" dirty="0"/>
              <a:t>) 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28CCE51-B564-4134-7FDF-F0A35B50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D2B3783A-4E57-7E19-BA99-D1C18181E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3708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C828E-5FE2-5340-09F9-04404175A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F92F775-CFC5-3B6A-D749-01BB3D3E8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 poids des chauffages électriques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433D85-E1A9-C906-3547-E2184A89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62500" lnSpcReduction="20000"/>
          </a:bodyPr>
          <a:lstStyle/>
          <a:p>
            <a:r>
              <a:rPr lang="fr-CH" b="1" dirty="0"/>
              <a:t>Niveau national (21.12.2023) : </a:t>
            </a:r>
            <a:br>
              <a:rPr lang="fr-CH" dirty="0"/>
            </a:br>
            <a:r>
              <a:rPr lang="fr-CH" dirty="0"/>
              <a:t>133’412 logements occupés (3.3 % du total des logements occupés qui consomment 3.8% du total de l’électricité)</a:t>
            </a:r>
          </a:p>
          <a:p>
            <a:r>
              <a:rPr lang="fr-CH" b="1" dirty="0"/>
              <a:t>Valais :</a:t>
            </a:r>
            <a:br>
              <a:rPr lang="fr-CH" dirty="0"/>
            </a:br>
            <a:r>
              <a:rPr lang="fr-CH" dirty="0"/>
              <a:t>11.4 % </a:t>
            </a:r>
          </a:p>
          <a:p>
            <a:r>
              <a:rPr lang="fr-CH" b="1" dirty="0"/>
              <a:t>Bâle-Ville :</a:t>
            </a:r>
            <a:br>
              <a:rPr lang="fr-CH" dirty="0"/>
            </a:br>
            <a:r>
              <a:rPr lang="fr-CH" dirty="0"/>
              <a:t>0.2 %</a:t>
            </a:r>
          </a:p>
          <a:p>
            <a:r>
              <a:rPr lang="fr-CH" b="1" dirty="0"/>
              <a:t>Genève : </a:t>
            </a:r>
            <a:br>
              <a:rPr lang="fr-CH" dirty="0"/>
            </a:br>
            <a:r>
              <a:rPr lang="fr-CH" dirty="0"/>
              <a:t>chiffres invalides</a:t>
            </a:r>
          </a:p>
          <a:p>
            <a:pPr marL="0" indent="0">
              <a:buNone/>
            </a:pPr>
            <a:endParaRPr lang="fr-CH" dirty="0"/>
          </a:p>
          <a:p>
            <a:pPr marL="0" indent="0" algn="r">
              <a:buNone/>
            </a:pPr>
            <a:r>
              <a:rPr lang="fr-CH" dirty="0"/>
              <a:t>Voir statistiques </a:t>
            </a:r>
            <a:r>
              <a:rPr lang="fr-CH" dirty="0">
                <a:hlinkClick r:id="rId2" action="ppaction://hlinkfile"/>
              </a:rPr>
              <a:t>OFS T 09.03.07.02.01</a:t>
            </a:r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94C9AA7-10A8-5670-5CEA-A273850F2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BE617A-B9AC-E8A4-AC99-863319535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31134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60BA5-E475-2E09-5CAA-024DB580D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E07A716-01EC-1953-F0E6-1401867BB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Logements avec CE dans le Canton de Vaud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D73F38-C4D9-BFA5-187D-B11C2A827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92500" lnSpcReduction="10000"/>
          </a:bodyPr>
          <a:lstStyle/>
          <a:p>
            <a:endParaRPr lang="fr-CH" dirty="0"/>
          </a:p>
          <a:p>
            <a:r>
              <a:rPr lang="fr-CH" b="1" dirty="0"/>
              <a:t>en 2000 (recensement) : </a:t>
            </a:r>
            <a:br>
              <a:rPr lang="fr-CH" dirty="0"/>
            </a:br>
            <a:r>
              <a:rPr lang="fr-CH" dirty="0"/>
              <a:t>20’249 , soit 7.5% du nombre de logements</a:t>
            </a:r>
          </a:p>
          <a:p>
            <a:r>
              <a:rPr lang="fr-CH" b="1" dirty="0"/>
              <a:t>en 2023 :</a:t>
            </a:r>
            <a:br>
              <a:rPr lang="fr-CH" b="1" dirty="0"/>
            </a:br>
            <a:r>
              <a:rPr lang="fr-CH" dirty="0"/>
              <a:t>17’151 , soit 4.5% du nombre de logements</a:t>
            </a:r>
          </a:p>
          <a:p>
            <a:pPr marL="0" indent="0">
              <a:buNone/>
            </a:pPr>
            <a:endParaRPr lang="fr-CH" dirty="0"/>
          </a:p>
          <a:p>
            <a:pPr marL="0" indent="0" algn="r">
              <a:buNone/>
            </a:pPr>
            <a:r>
              <a:rPr lang="fr-CH" sz="2200" dirty="0"/>
              <a:t>Voir statistiques </a:t>
            </a:r>
            <a:r>
              <a:rPr lang="fr-CH" sz="2400" dirty="0">
                <a:hlinkClick r:id="rId3" action="ppaction://hlinkfile"/>
              </a:rPr>
              <a:t>OFS T 09.03.07.02.01</a:t>
            </a:r>
            <a:endParaRPr lang="fr-CH" sz="220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24FB4DB-BFBB-9DED-8AFF-FC30E839E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B20F5D-1B76-18F5-D040-2C1CDEDA8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6160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3DF72-DE78-035F-C654-9166D7837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FE5DAD6F-9BE1-2762-B47E-88BA42F8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Ce que nous savons depuis janvier 2021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60B335-FF52-EB73-A1CB-BB51FB6F9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92500" lnSpcReduction="20000"/>
          </a:bodyPr>
          <a:lstStyle/>
          <a:p>
            <a:r>
              <a:rPr lang="fr-CH" dirty="0"/>
              <a:t>1445 adhérents nous ont fourni leurs chiffres de consommation électrique totale, dont </a:t>
            </a:r>
            <a:r>
              <a:rPr lang="fr-CH" b="1" dirty="0"/>
              <a:t>1200 villas </a:t>
            </a:r>
            <a:r>
              <a:rPr lang="fr-CH" dirty="0"/>
              <a:t>avec : </a:t>
            </a:r>
          </a:p>
          <a:p>
            <a:pPr lvl="1"/>
            <a:r>
              <a:rPr lang="fr-CH" dirty="0"/>
              <a:t>   124 (10.3%) de chauffages centralisés</a:t>
            </a:r>
          </a:p>
          <a:p>
            <a:pPr lvl="1"/>
            <a:r>
              <a:rPr lang="fr-CH" dirty="0"/>
              <a:t>   339 (28.2%) de ch. avec nattes dans le sol</a:t>
            </a:r>
          </a:p>
          <a:p>
            <a:pPr lvl="1"/>
            <a:r>
              <a:rPr lang="fr-CH" dirty="0"/>
              <a:t>   737 (61.4%) de chauffages avec convecteurs </a:t>
            </a:r>
          </a:p>
          <a:p>
            <a:pPr marL="457200" lvl="1" indent="0">
              <a:buNone/>
            </a:pPr>
            <a:endParaRPr lang="fr-CH" dirty="0"/>
          </a:p>
          <a:p>
            <a:pPr marL="457200" lvl="1" indent="0" algn="r">
              <a:buNone/>
            </a:pPr>
            <a:r>
              <a:rPr lang="fr-CH" dirty="0"/>
              <a:t>Voir référence </a:t>
            </a:r>
            <a:r>
              <a:rPr lang="fr-CH" dirty="0">
                <a:hlinkClick r:id="rId2" action="ppaction://hlinkfile"/>
              </a:rPr>
              <a:t>stat. consommation adhérents 2021</a:t>
            </a:r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1758E2E-0688-327F-B5FE-405A25D2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42848FB-30BD-A86F-A804-BE4B227F8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2276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E9D2B-B7FF-1956-C810-213B4B9AF4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1976E5-806A-BA57-4403-7C58EB588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CH" sz="3200" dirty="0"/>
              <a:t>La consommation de chauffage électrique est de :</a:t>
            </a:r>
            <a:endParaRPr lang="fr-CH" b="1" dirty="0"/>
          </a:p>
          <a:p>
            <a:r>
              <a:rPr lang="fr-CH" b="1" dirty="0"/>
              <a:t>Centralisé (CEC) </a:t>
            </a:r>
            <a:br>
              <a:rPr lang="fr-CH" dirty="0"/>
            </a:br>
            <a:r>
              <a:rPr lang="fr-CH" dirty="0"/>
              <a:t>… 16’161 kWh/an</a:t>
            </a:r>
          </a:p>
          <a:p>
            <a:r>
              <a:rPr lang="fr-CH" b="1" dirty="0"/>
              <a:t>Décentralisé avec convecteurs (CED) </a:t>
            </a:r>
            <a:br>
              <a:rPr lang="fr-CH" dirty="0"/>
            </a:br>
            <a:r>
              <a:rPr lang="fr-CH" dirty="0"/>
              <a:t>….10’ 838 kWh/an soit 66.7% du CEC.</a:t>
            </a:r>
          </a:p>
          <a:p>
            <a:pPr marL="0" indent="0">
              <a:buNone/>
            </a:pPr>
            <a:r>
              <a:rPr lang="fr-CH" dirty="0"/>
              <a:t>Remarque : estimation pour l’ECS et le Ménage courant : 5000 kWh/an à rajouter pour avoir la consommation totale</a:t>
            </a:r>
          </a:p>
          <a:p>
            <a:pPr marL="0" indent="0">
              <a:buNone/>
            </a:pPr>
            <a:endParaRPr lang="fr-CH" dirty="0"/>
          </a:p>
          <a:p>
            <a:pPr marL="0" indent="0" algn="r">
              <a:buNone/>
            </a:pPr>
            <a:r>
              <a:rPr lang="fr-CH" dirty="0"/>
              <a:t>Voir référence </a:t>
            </a:r>
            <a:r>
              <a:rPr lang="fr-CH" dirty="0">
                <a:hlinkClick r:id="rId3" action="ppaction://hlinkfile"/>
              </a:rPr>
              <a:t>stat. consommation adhérents 2021</a:t>
            </a:r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F06357E-7EBF-D34D-88E1-A4BB8D7BF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0F91DD-D4E2-7016-09ED-D89EC80DC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14</a:t>
            </a:fld>
            <a:endParaRPr lang="fr-CH"/>
          </a:p>
        </p:txBody>
      </p:sp>
      <p:sp>
        <p:nvSpPr>
          <p:cNvPr id="8" name="Titre 5">
            <a:extLst>
              <a:ext uri="{FF2B5EF4-FFF2-40B4-BE49-F238E27FC236}">
                <a16:creationId xmlns:a16="http://schemas.microsoft.com/office/drawing/2014/main" id="{9A56EEA4-791A-4A84-B28F-3D5DA138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63" y="1341438"/>
            <a:ext cx="8229600" cy="935037"/>
          </a:xfrm>
        </p:spPr>
        <p:txBody>
          <a:bodyPr>
            <a:normAutofit fontScale="90000"/>
          </a:bodyPr>
          <a:lstStyle/>
          <a:p>
            <a:r>
              <a:rPr lang="fr-CH" dirty="0"/>
              <a:t>Ce que nous savons depuis janvier 2021 …</a:t>
            </a:r>
          </a:p>
        </p:txBody>
      </p:sp>
    </p:spTree>
    <p:extLst>
      <p:ext uri="{BB962C8B-B14F-4D97-AF65-F5344CB8AC3E}">
        <p14:creationId xmlns:p14="http://schemas.microsoft.com/office/powerpoint/2010/main" val="51861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FB227-0121-0878-A642-D6450FD15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29FD2EE-090E-A86C-B1B4-FC0962F59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Economie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7949DE-13AA-D6CC-0A1C-42CC41B01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Quelle serait l’économie d’électricité en remplaçant un CED avec convecteurs par une PAC ?</a:t>
            </a:r>
          </a:p>
          <a:p>
            <a:r>
              <a:rPr lang="fr-CH" dirty="0"/>
              <a:t>Les économies possible sont grossièrement exagérées, les coûts minimisés et les nuisances ignorées.</a:t>
            </a:r>
          </a:p>
          <a:p>
            <a:pPr algn="just"/>
            <a:r>
              <a:rPr lang="fr-CH" dirty="0"/>
              <a:t>Nous avons estimé à 39,3 Gigawattheures, soit 0.92% de la consommation annuelle vaudoise, l’économie possible en remplaçant tous les CED visés par des PAC. Ce document fait partie de notre requête initiale à la Cour Constitutionnelle. Nous maintenons cet ordre de grandeur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1E6C00F-1AAF-F68B-A602-32780A0A2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5B7138-3785-A1A2-9BE3-BF11F7310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3257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39C50-7660-0BFE-2818-97E0AF6FBA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1F24803-731C-3F01-334D-2CC7245E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Pour une discussion sans tension…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05FE60-5AA2-09EB-5DFC-2F1A58D5B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C’est le titre donné par </a:t>
            </a:r>
            <a:r>
              <a:rPr lang="fr-CH" dirty="0" err="1"/>
              <a:t>M.Pidoux</a:t>
            </a:r>
            <a:r>
              <a:rPr lang="fr-CH" dirty="0"/>
              <a:t>  à son initiative parlementaire.</a:t>
            </a:r>
          </a:p>
          <a:p>
            <a:r>
              <a:rPr lang="fr-CH" dirty="0"/>
              <a:t>Il n’y eu aucune discussion lors de la commission consultative (fév. 2016 - fév. 2018) :</a:t>
            </a:r>
          </a:p>
          <a:p>
            <a:pPr lvl="1"/>
            <a:r>
              <a:rPr lang="fr-CH" dirty="0"/>
              <a:t>les chiffres que nous avons produits ont été ignorés</a:t>
            </a:r>
          </a:p>
          <a:p>
            <a:pPr lvl="1"/>
            <a:r>
              <a:rPr lang="fr-CH" dirty="0"/>
              <a:t>l’alternative proposée (un Observatoire de la Consommation Energétique des Ménages) a été jugée «non prioritaire».</a:t>
            </a:r>
          </a:p>
          <a:p>
            <a:r>
              <a:rPr lang="fr-CH" dirty="0"/>
              <a:t>Aucun tour de table sur le projet de la DIREN</a:t>
            </a:r>
          </a:p>
          <a:p>
            <a:r>
              <a:rPr lang="fr-CH" dirty="0"/>
              <a:t>Aucune réponse à nos objections formulées par écrit.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3285CC9-8AF6-D733-B8D6-5CF345340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E3B562A-052D-4029-FF02-D132B3D3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7505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77F1A-15AA-7F33-A354-B8909482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150A50A-52A5-8D1F-7285-FDC5120CF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E760AC-2D78-6C98-6362-69465DFFB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92500" lnSpcReduction="10000"/>
          </a:bodyPr>
          <a:lstStyle/>
          <a:p>
            <a:r>
              <a:rPr lang="fr-CH" dirty="0"/>
              <a:t>Le projet de décret finalisé en février 2018 n’a été soumis au vote du Grand Conseil qu’en décembre 2022</a:t>
            </a:r>
          </a:p>
          <a:p>
            <a:r>
              <a:rPr lang="fr-CH" dirty="0"/>
              <a:t>Rôle trouble de l’auteur du projet de décret devenu député (</a:t>
            </a:r>
            <a:r>
              <a:rPr lang="fr-CH" dirty="0" err="1"/>
              <a:t>cf</a:t>
            </a:r>
            <a:r>
              <a:rPr lang="fr-CH" dirty="0"/>
              <a:t> notre lettre info </a:t>
            </a:r>
            <a:r>
              <a:rPr lang="fr-CH" dirty="0">
                <a:hlinkClick r:id="rId3" action="ppaction://hlinkfile"/>
              </a:rPr>
              <a:t>#38</a:t>
            </a:r>
            <a:r>
              <a:rPr lang="fr-CH" dirty="0"/>
              <a:t>)</a:t>
            </a:r>
          </a:p>
          <a:p>
            <a:r>
              <a:rPr lang="fr-CH" dirty="0"/>
              <a:t>Grossière surestimation des économies d’électricité possibles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7EC30CA-87C4-6B29-F779-B376466E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B5F23FF-A42C-0C9D-324B-9210E8FD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3525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261EBD5-EA76-7EAA-7896-8818DD6F8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94" y="1340768"/>
            <a:ext cx="8229600" cy="936104"/>
          </a:xfrm>
        </p:spPr>
        <p:txBody>
          <a:bodyPr>
            <a:normAutofit/>
          </a:bodyPr>
          <a:lstStyle/>
          <a:p>
            <a:r>
              <a:rPr lang="fr-CH" dirty="0"/>
              <a:t>Conférence de presse 16 janvier 2025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6563" y="2349500"/>
            <a:ext cx="8229600" cy="374379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/>
              <a:t>La Cour Constitutionnelle est saisie, la directive suspendue: laissons le juge se prononcer sur les notions d’intérêt public, de proportionnalité… </a:t>
            </a:r>
          </a:p>
          <a:p>
            <a:pPr marL="514350" indent="-514350">
              <a:buFont typeface="+mj-lt"/>
              <a:buAutoNum type="arabicPeriod"/>
            </a:pPr>
            <a:endParaRPr lang="fr-CH" dirty="0"/>
          </a:p>
          <a:p>
            <a:pPr marL="514350" indent="-514350">
              <a:buFont typeface="+mj-lt"/>
              <a:buAutoNum type="arabicPeriod"/>
            </a:pPr>
            <a:r>
              <a:rPr lang="fr-CH" dirty="0"/>
              <a:t>La révision de la LVEne est au stade des discussions en commission. Comme tout est parti de la révision précédente, (cf. </a:t>
            </a:r>
            <a:r>
              <a:rPr lang="fr-CH" dirty="0">
                <a:hlinkClick r:id="rId2" action="ppaction://hlinkfile"/>
              </a:rPr>
              <a:t>Chronologie</a:t>
            </a:r>
            <a:r>
              <a:rPr lang="fr-CH" dirty="0"/>
              <a:t>)  nous pensons utile de faire le point  </a:t>
            </a:r>
          </a:p>
          <a:p>
            <a:pPr lvl="0"/>
            <a:endParaRPr lang="fr-CH" dirty="0"/>
          </a:p>
          <a:p>
            <a:endParaRPr lang="fr-CH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A5CB4A-9FB2-03DB-4D8D-9B332093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96FED265-BCC8-27D7-C8E9-22F582B3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298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FF13D-3748-4721-51EB-F65A658F3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FA83FF8-B622-814A-16CB-095A538C1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5 points noirs de cette directive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7D6483-D807-9D96-CA0A-E8D2B499C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/>
              <a:t>Le préambule la situe parmi : …</a:t>
            </a:r>
            <a:r>
              <a:rPr lang="fr-CH" i="1" dirty="0"/>
              <a:t>les grandes étapes de l’objectif de neutralité carbone à l’horizon 2050</a:t>
            </a:r>
            <a:r>
              <a:rPr lang="fr-CH" dirty="0"/>
              <a:t>.</a:t>
            </a:r>
          </a:p>
          <a:p>
            <a:pPr marL="0" indent="0">
              <a:buNone/>
            </a:pPr>
            <a:r>
              <a:rPr lang="fr-CH" dirty="0"/>
              <a:t>-&gt; C’est risible : le CECB 2024  nous attribue la note A pour les émissions directes de CO2! (exemple : </a:t>
            </a:r>
            <a:r>
              <a:rPr lang="fr-CH" dirty="0">
                <a:hlinkClick r:id="rId3" action="ppaction://hlinkfile"/>
              </a:rPr>
              <a:t>CECB</a:t>
            </a:r>
            <a:r>
              <a:rPr lang="fr-CH" dirty="0"/>
              <a:t>)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F2B5E4A-FBD9-4C76-A8CF-775E0C2CE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0A9F80C-6A82-D070-0605-0E5AD0472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372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567990-22C7-7F18-68FA-59547A56C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30B242DA-E7F8-70B5-7A5D-0034E126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5 points noirs de cette directive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908F4C-54CF-1D2C-8222-D2FBAFAC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CH" dirty="0"/>
              <a:t>La contradiction en matière de panneaux photovoltaïques</a:t>
            </a:r>
          </a:p>
          <a:p>
            <a:pPr lvl="1"/>
            <a:r>
              <a:rPr lang="fr-CH" dirty="0"/>
              <a:t>le décret la recommande : art9.2c</a:t>
            </a:r>
          </a:p>
          <a:p>
            <a:pPr lvl="1"/>
            <a:r>
              <a:rPr lang="fr-CH" dirty="0"/>
              <a:t>la directive ne devrait tenir compte que du prélèvement </a:t>
            </a:r>
            <a:r>
              <a:rPr lang="fr-CH" b="1" dirty="0"/>
              <a:t>net</a:t>
            </a:r>
            <a:r>
              <a:rPr lang="fr-CH" dirty="0"/>
              <a:t> sur le réseau, alors qu’elle ajoute l’autoconsommation, et qu’elle ne tient pas compte des kWh refoulés. (exemple en </a:t>
            </a:r>
            <a:r>
              <a:rPr lang="fr-CH" dirty="0">
                <a:hlinkClick r:id="rId3" action="ppaction://hlinkfile"/>
              </a:rPr>
              <a:t>annexe</a:t>
            </a:r>
            <a:r>
              <a:rPr lang="fr-CH" dirty="0"/>
              <a:t>)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CCCC327-68D1-2219-CEE5-A217408F6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6240A2-DA38-2B8A-56C9-494A6DC9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027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1200E-E9CF-5F65-9319-7C84D0A6E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BD540C7-25A6-E32C-F653-2A55A0EC7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5 points noirs de cette directive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9E44E7-A5F5-DAF8-9983-33922A6DA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CH" dirty="0"/>
              <a:t>La valeur couperet (79 kWh/m</a:t>
            </a:r>
            <a:r>
              <a:rPr lang="fr-CH" baseline="30000" dirty="0"/>
              <a:t>2</a:t>
            </a:r>
            <a:r>
              <a:rPr lang="fr-CH" dirty="0"/>
              <a:t>SRE) est illogique</a:t>
            </a:r>
          </a:p>
          <a:p>
            <a:pPr lvl="1"/>
            <a:r>
              <a:rPr lang="fr-CH" dirty="0"/>
              <a:t>basée sur la classe C du CECB alors que la classe médiane est D</a:t>
            </a:r>
          </a:p>
          <a:p>
            <a:pPr lvl="1"/>
            <a:r>
              <a:rPr lang="fr-CH" dirty="0"/>
              <a:t>le CECB ne donne qu’une consommation théorique comme la consommation WLTP ( </a:t>
            </a:r>
            <a:r>
              <a:rPr lang="en-US" dirty="0"/>
              <a:t>Worldwide Harmonized Light vehicle Test Procedure</a:t>
            </a:r>
            <a:r>
              <a:rPr lang="fr-CH" dirty="0"/>
              <a:t> ) de votre voiture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A65BF2E-44E2-4957-9301-42709CE3C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520A18-1F47-42AB-76EE-4E7619C1E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561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22987-3609-5144-3C48-554AB05CB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DF91BB82-56CC-62A2-C266-43970B79D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5 points noirs de cette directive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4D808D-36F1-61A3-A1FA-3264DAE38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fr-CH" dirty="0"/>
              <a:t>L’obligation de s’annoncer</a:t>
            </a:r>
          </a:p>
          <a:p>
            <a:pPr lvl="1"/>
            <a:r>
              <a:rPr lang="fr-CH" dirty="0"/>
              <a:t>simple truc pour exonérer le distributeur de son secret professionnel ?</a:t>
            </a:r>
          </a:p>
          <a:p>
            <a:pPr lvl="1"/>
            <a:r>
              <a:rPr lang="fr-CH" dirty="0"/>
              <a:t>ou est-ce admettre que le Registre </a:t>
            </a:r>
            <a:r>
              <a:rPr lang="fr-CH" dirty="0" err="1"/>
              <a:t>RegBL</a:t>
            </a:r>
            <a:r>
              <a:rPr lang="fr-CH" dirty="0"/>
              <a:t> est très mal tenu? </a:t>
            </a:r>
          </a:p>
          <a:p>
            <a:pPr marL="457200" lvl="1" indent="0">
              <a:buNone/>
            </a:pPr>
            <a:r>
              <a:rPr lang="fr-CH" dirty="0"/>
              <a:t>Quelques exemples : </a:t>
            </a:r>
            <a:r>
              <a:rPr lang="fr-CH" dirty="0" err="1">
                <a:hlinkClick r:id="rId3" action="ppaction://hlinkfile"/>
              </a:rPr>
              <a:t>jpm</a:t>
            </a:r>
            <a:r>
              <a:rPr lang="fr-CH" dirty="0"/>
              <a:t>, </a:t>
            </a:r>
            <a:r>
              <a:rPr lang="fr-CH" dirty="0" err="1">
                <a:hlinkClick r:id="rId4" action="ppaction://hlinkfile"/>
              </a:rPr>
              <a:t>gg</a:t>
            </a:r>
            <a:r>
              <a:rPr lang="fr-CH" dirty="0"/>
              <a:t>, </a:t>
            </a:r>
            <a:r>
              <a:rPr lang="fr-CH" dirty="0" err="1">
                <a:hlinkClick r:id="rId5" action="ppaction://hlinkfile"/>
              </a:rPr>
              <a:t>jpr</a:t>
            </a:r>
            <a:r>
              <a:rPr lang="fr-CH" dirty="0"/>
              <a:t>, </a:t>
            </a:r>
            <a:r>
              <a:rPr lang="fr-CH" dirty="0" err="1">
                <a:hlinkClick r:id="rId6" action="ppaction://hlinkfile"/>
              </a:rPr>
              <a:t>jm</a:t>
            </a:r>
            <a:r>
              <a:rPr lang="fr-CH" dirty="0"/>
              <a:t>, </a:t>
            </a:r>
            <a:r>
              <a:rPr lang="fr-CH" dirty="0" err="1">
                <a:hlinkClick r:id="rId7" action="ppaction://hlinkfile"/>
              </a:rPr>
              <a:t>yj</a:t>
            </a:r>
            <a:r>
              <a:rPr lang="fr-CH" dirty="0"/>
              <a:t>, </a:t>
            </a:r>
            <a:r>
              <a:rPr lang="fr-CH" dirty="0" err="1">
                <a:hlinkClick r:id="rId8" action="ppaction://hlinkfile"/>
              </a:rPr>
              <a:t>fm</a:t>
            </a:r>
            <a:r>
              <a:rPr lang="fr-CH" dirty="0"/>
              <a:t>, </a:t>
            </a:r>
            <a:r>
              <a:rPr lang="fr-CH" dirty="0" err="1">
                <a:hlinkClick r:id="rId9" action="ppaction://hlinkfile"/>
              </a:rPr>
              <a:t>lk</a:t>
            </a:r>
            <a:r>
              <a:rPr lang="fr-CH" dirty="0"/>
              <a:t>, </a:t>
            </a:r>
            <a:r>
              <a:rPr lang="fr-CH" dirty="0" err="1">
                <a:hlinkClick r:id="rId10" action="ppaction://hlinkfile"/>
              </a:rPr>
              <a:t>em</a:t>
            </a:r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1BDE282-8A3F-3309-B45F-84103DA74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AB16491-C7FC-F037-1D9E-1576350DC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998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10149-8A46-89B0-AF3E-F76BDF094E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F41AB73-567F-DBAB-B232-D1D6E7296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Les 5 points noirs de cette directive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78F0DC-0982-3885-4BE3-EF878D272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94" y="2348880"/>
            <a:ext cx="8229600" cy="33409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fr-CH" dirty="0"/>
              <a:t>Le principe Pollueur-Payeur</a:t>
            </a:r>
          </a:p>
          <a:p>
            <a:pPr marL="0" indent="0">
              <a:buNone/>
            </a:pPr>
            <a:r>
              <a:rPr lang="fr-CH" dirty="0"/>
              <a:t>Le propriétaire est contraint à de lourdes dépenses parce que son locataire consomme trop de courant ! Alors que la consommation dépend surtout du comportement de l’usager</a:t>
            </a:r>
          </a:p>
          <a:p>
            <a:pPr marL="0" indent="0" algn="r">
              <a:buNone/>
            </a:pPr>
            <a:r>
              <a:rPr lang="fr-CH" dirty="0"/>
              <a:t> (exemple : </a:t>
            </a:r>
            <a:r>
              <a:rPr lang="fr-CH" dirty="0">
                <a:hlinkClick r:id="rId3" action="ppaction://hlinkfile"/>
              </a:rPr>
              <a:t>ppe 18 logements</a:t>
            </a:r>
            <a:r>
              <a:rPr lang="fr-CH" dirty="0"/>
              <a:t>) </a:t>
            </a:r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ACE80E7-9418-528D-A7DA-D57C82229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872EEF-2F6A-0ADA-6D82-25C40BF8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5748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374ED61-49DB-98FE-A3E2-1CB1C45CF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94" y="1340768"/>
            <a:ext cx="8229600" cy="936104"/>
          </a:xfrm>
        </p:spPr>
        <p:txBody>
          <a:bodyPr>
            <a:normAutofit/>
          </a:bodyPr>
          <a:lstStyle/>
          <a:p>
            <a:r>
              <a:rPr lang="fr-CH" noProof="0" dirty="0"/>
              <a:t>Rappels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6563" y="2349500"/>
            <a:ext cx="8229600" cy="3743796"/>
          </a:xfrm>
        </p:spPr>
        <p:txBody>
          <a:bodyPr>
            <a:normAutofit lnSpcReduction="10000"/>
          </a:bodyPr>
          <a:lstStyle/>
          <a:p>
            <a:r>
              <a:rPr lang="fr-CH" dirty="0"/>
              <a:t>La production d’électricité est du ressort fédéral </a:t>
            </a:r>
          </a:p>
          <a:p>
            <a:r>
              <a:rPr lang="fr-CH" dirty="0"/>
              <a:t>Mais les cantons sont compétents en matière d’utilisation de l’électricité</a:t>
            </a:r>
          </a:p>
          <a:p>
            <a:r>
              <a:rPr lang="fr-CH" dirty="0"/>
              <a:t>Rôle de l’ENDK et ENFK</a:t>
            </a:r>
          </a:p>
          <a:p>
            <a:r>
              <a:rPr lang="fr-CH" dirty="0"/>
              <a:t>Les MOPEC (</a:t>
            </a:r>
            <a:r>
              <a:rPr lang="fr-CH" b="1" dirty="0"/>
              <a:t>Mo</a:t>
            </a:r>
            <a:r>
              <a:rPr lang="fr-CH" dirty="0"/>
              <a:t>dèles de </a:t>
            </a:r>
            <a:r>
              <a:rPr lang="fr-CH" b="1" dirty="0"/>
              <a:t>P</a:t>
            </a:r>
            <a:r>
              <a:rPr lang="fr-CH" dirty="0"/>
              <a:t>rescriptions </a:t>
            </a:r>
            <a:r>
              <a:rPr lang="fr-CH" b="1" dirty="0"/>
              <a:t>E</a:t>
            </a:r>
            <a:r>
              <a:rPr lang="fr-CH" dirty="0"/>
              <a:t>nergétiques pour les </a:t>
            </a:r>
            <a:r>
              <a:rPr lang="fr-CH" b="1" dirty="0"/>
              <a:t>C</a:t>
            </a:r>
            <a:r>
              <a:rPr lang="fr-CH" dirty="0"/>
              <a:t>antons) 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710412E-4447-1AA3-126D-52A2E9AC7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5B406C7-76FE-3A40-C08C-0B439E778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869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3D0CC-7823-5272-0CF5-AA342F926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FC0614E-D896-6D63-C17D-915076153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94" y="1340768"/>
            <a:ext cx="8229600" cy="936104"/>
          </a:xfrm>
        </p:spPr>
        <p:txBody>
          <a:bodyPr/>
          <a:lstStyle/>
          <a:p>
            <a:r>
              <a:rPr lang="fr-CH" dirty="0"/>
              <a:t>Définitions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574DAB-CB99-6488-8C55-2D76528C5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2132856"/>
            <a:ext cx="8229600" cy="4032448"/>
          </a:xfrm>
        </p:spPr>
        <p:txBody>
          <a:bodyPr>
            <a:normAutofit/>
          </a:bodyPr>
          <a:lstStyle/>
          <a:p>
            <a:r>
              <a:rPr lang="fr-CH" sz="1800" b="1" dirty="0"/>
              <a:t>Ohmique </a:t>
            </a:r>
            <a:r>
              <a:rPr lang="fr-CH" sz="1800" dirty="0"/>
              <a:t>: la chaleur est produite par une résistance.</a:t>
            </a:r>
          </a:p>
          <a:p>
            <a:r>
              <a:rPr lang="fr-CH" sz="1800" b="1" dirty="0"/>
              <a:t>Thermodynamique ou PAC </a:t>
            </a:r>
            <a:r>
              <a:rPr lang="fr-CH" sz="1800" dirty="0"/>
              <a:t>: frigo inversé,  la chaleur est empruntée à l’environnement et transmise par un circuit de fluide caloporteur</a:t>
            </a:r>
          </a:p>
          <a:p>
            <a:r>
              <a:rPr lang="fr-CH" sz="1800" b="1" dirty="0"/>
              <a:t>Centralisé</a:t>
            </a:r>
            <a:r>
              <a:rPr lang="fr-CH" sz="1800" dirty="0"/>
              <a:t> </a:t>
            </a:r>
          </a:p>
          <a:p>
            <a:pPr lvl="1"/>
            <a:r>
              <a:rPr lang="fr-CH" sz="1800" dirty="0"/>
              <a:t>chauffage où la chaleur est fournie par une chaudière unique et acheminée dans l’immeuble par une tuyauterie d’eau chaude </a:t>
            </a:r>
          </a:p>
          <a:p>
            <a:pPr lvl="1"/>
            <a:r>
              <a:rPr lang="fr-CH" sz="1800" dirty="0"/>
              <a:t>chauffe-eau produisant l’ECS (Eau Chaude Sanitaire) pour tout un immeuble (1 ou plusieurs appartements)</a:t>
            </a:r>
          </a:p>
          <a:p>
            <a:r>
              <a:rPr lang="fr-CH" sz="1800" b="1" dirty="0"/>
              <a:t>Décentralisé</a:t>
            </a:r>
            <a:r>
              <a:rPr lang="fr-CH" sz="1800" dirty="0"/>
              <a:t>  </a:t>
            </a:r>
          </a:p>
          <a:p>
            <a:pPr lvl="1"/>
            <a:r>
              <a:rPr lang="fr-CH" sz="1800" dirty="0"/>
              <a:t>chauffage sans circulation d’eau chauffée: radiateurs, convecteurs, nattes dans chaque pièce </a:t>
            </a:r>
          </a:p>
          <a:p>
            <a:pPr lvl="1"/>
            <a:r>
              <a:rPr lang="fr-CH" sz="1800" dirty="0"/>
              <a:t>chauffe-eau produisant l’ECS dans chaque appartement d’un immeuble.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6C48E3B-2206-CFB0-5633-5B3C01E16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CH"/>
              <a:t>Conférence de presse du 16 janvier 2025</a:t>
            </a:r>
            <a:endParaRPr lang="fr-CH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3944AB8B-7C9F-3FF7-F27A-A60AA03A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3E77-01AA-4DED-B733-D555BDDF9EFA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96344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5548</TotalTime>
  <Words>1116</Words>
  <Application>Microsoft Office PowerPoint</Application>
  <PresentationFormat>Affichage à l'écran (4:3)</PresentationFormat>
  <Paragraphs>142</Paragraphs>
  <Slides>17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Calibri</vt:lpstr>
      <vt:lpstr>Thème Office</vt:lpstr>
      <vt:lpstr>Présentation PowerPoint</vt:lpstr>
      <vt:lpstr>Conférence de presse 16 janvier 2025</vt:lpstr>
      <vt:lpstr>Les 5 points noirs de cette directive</vt:lpstr>
      <vt:lpstr>Les 5 points noirs de cette directive</vt:lpstr>
      <vt:lpstr>Les 5 points noirs de cette directive</vt:lpstr>
      <vt:lpstr>Les 5 points noirs de cette directive</vt:lpstr>
      <vt:lpstr>Les 5 points noirs de cette directive</vt:lpstr>
      <vt:lpstr>Rappels</vt:lpstr>
      <vt:lpstr>Définitions</vt:lpstr>
      <vt:lpstr>Les MOPEC</vt:lpstr>
      <vt:lpstr>Le poids des chauffages électriques</vt:lpstr>
      <vt:lpstr>Logements avec CE dans le Canton de Vaud</vt:lpstr>
      <vt:lpstr>Ce que nous savons depuis janvier 2021 …</vt:lpstr>
      <vt:lpstr>Ce que nous savons depuis janvier 2021 …</vt:lpstr>
      <vt:lpstr>Economie ?</vt:lpstr>
      <vt:lpstr>Pour une discussion sans tension…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JPP</dc:creator>
  <cp:lastModifiedBy>Gilbert Gruaz</cp:lastModifiedBy>
  <cp:revision>185</cp:revision>
  <cp:lastPrinted>2023-11-10T19:02:10Z</cp:lastPrinted>
  <dcterms:created xsi:type="dcterms:W3CDTF">2012-10-03T16:43:59Z</dcterms:created>
  <dcterms:modified xsi:type="dcterms:W3CDTF">2025-01-15T19:19:20Z</dcterms:modified>
</cp:coreProperties>
</file>