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13" r:id="rId2"/>
    <p:sldId id="414" r:id="rId3"/>
    <p:sldId id="416" r:id="rId4"/>
    <p:sldId id="417" r:id="rId5"/>
    <p:sldId id="418" r:id="rId6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1C7589D2-1BB2-4554-BCDB-02D4D51932F4}">
          <p14:sldIdLst/>
        </p14:section>
        <p14:section name="Section sans titre" id="{824C9541-7EB4-4D16-8F5E-8C7DA220D258}">
          <p14:sldIdLst>
            <p14:sldId id="413"/>
            <p14:sldId id="414"/>
            <p14:sldId id="416"/>
            <p14:sldId id="417"/>
            <p14:sldId id="418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1676" autoAdjust="0"/>
  </p:normalViewPr>
  <p:slideViewPr>
    <p:cSldViewPr>
      <p:cViewPr>
        <p:scale>
          <a:sx n="150" d="100"/>
          <a:sy n="150" d="100"/>
        </p:scale>
        <p:origin x="-280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90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E97F1-D39F-46BC-877E-8E7AFBC483FA}" type="datetimeFigureOut">
              <a:rPr lang="fr-CH" smtClean="0"/>
              <a:t>16.01.25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8711"/>
            <a:ext cx="2946400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711"/>
            <a:ext cx="2946400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09E56-BD49-40C0-BFBE-16C74CE6095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968248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E9C930-7B78-44BD-ADBD-908FC0DD4527}" type="datetimeFigureOut">
              <a:rPr lang="fr-CH" smtClean="0"/>
              <a:t>16.01.25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3" y="4715951"/>
            <a:ext cx="5438775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711"/>
            <a:ext cx="2946400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711"/>
            <a:ext cx="2946400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D213D5-82FF-4F63-AAF9-9E78E5A4B7D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95363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8B837FB-7757-12C6-9AF8-E527F70895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xmlns="" id="{9E4CF5B4-6F8E-5362-15A7-160C059B32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xmlns="" id="{A0626CD2-1678-0A30-1FA2-C5736C7B6C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F5FC9026-35E8-8855-DDFF-5DFB0C024C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D213D5-82FF-4F63-AAF9-9E78E5A4B7D8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36353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8B837FB-7757-12C6-9AF8-E527F70895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xmlns="" id="{9E4CF5B4-6F8E-5362-15A7-160C059B32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xmlns="" id="{A0626CD2-1678-0A30-1FA2-C5736C7B6C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F5FC9026-35E8-8855-DDFF-5DFB0C024C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D213D5-82FF-4F63-AAF9-9E78E5A4B7D8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36353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8B837FB-7757-12C6-9AF8-E527F70895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xmlns="" id="{9E4CF5B4-6F8E-5362-15A7-160C059B32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xmlns="" id="{A0626CD2-1678-0A30-1FA2-C5736C7B6C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F5FC9026-35E8-8855-DDFF-5DFB0C024C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D213D5-82FF-4F63-AAF9-9E78E5A4B7D8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36353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8B837FB-7757-12C6-9AF8-E527F70895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xmlns="" id="{9E4CF5B4-6F8E-5362-15A7-160C059B32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xmlns="" id="{A0626CD2-1678-0A30-1FA2-C5736C7B6C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F5FC9026-35E8-8855-DDFF-5DFB0C024C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D213D5-82FF-4F63-AAF9-9E78E5A4B7D8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36353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8B837FB-7757-12C6-9AF8-E527F70895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xmlns="" id="{9E4CF5B4-6F8E-5362-15A7-160C059B32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xmlns="" id="{A0626CD2-1678-0A30-1FA2-C5736C7B6C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F5FC9026-35E8-8855-DDFF-5DFB0C024C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D213D5-82FF-4F63-AAF9-9E78E5A4B7D8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36353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9BAA4-FE23-4043-9575-091B148D36A9}" type="datetime1">
              <a:rPr lang="fr-CH" smtClean="0"/>
              <a:t>16.01.25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Conférence de presse du 16 janvier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2758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D3E03-3CE5-4715-83F3-75DF32671C8E}" type="datetime1">
              <a:rPr lang="fr-CH" smtClean="0"/>
              <a:t>16.01.25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Conférence de presse du 16 janvier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34903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E09E-38BB-4524-A2FE-173AD6E3F8D1}" type="datetime1">
              <a:rPr lang="fr-CH" smtClean="0"/>
              <a:t>16.01.25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Conférence de presse du 16 janvier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08275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6794" y="1340768"/>
            <a:ext cx="8229600" cy="936104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36794" y="2348880"/>
            <a:ext cx="8229600" cy="3816424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919F-94CB-4419-BA56-304A49EBEA3E}" type="datetime1">
              <a:rPr lang="fr-CH" smtClean="0"/>
              <a:t>16.01.25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Conférence de presse du 16 janvier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86896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33A6-7FFE-4BBB-BC12-B4656F110BED}" type="datetime1">
              <a:rPr lang="fr-CH" smtClean="0"/>
              <a:t>16.01.25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Conférence de presse du 16 janvier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53888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5E5B6-F8D0-4220-967D-2927F4DB271C}" type="datetime1">
              <a:rPr lang="fr-CH" smtClean="0"/>
              <a:t>16.01.25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Conférence de presse du 16 janvier 2025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46877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2DAD-795D-442B-8D54-1A9544077D82}" type="datetime1">
              <a:rPr lang="fr-CH" smtClean="0"/>
              <a:t>16.01.25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Conférence de presse du 16 janvier 2025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24330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17892-E082-4734-BB70-8180C4A17462}" type="datetime1">
              <a:rPr lang="fr-CH" smtClean="0"/>
              <a:t>16.01.25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Conférence de presse du 16 janvier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9686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668F-6A2F-4BDF-8A4C-0C713A43ABD2}" type="datetime1">
              <a:rPr lang="fr-CH" smtClean="0"/>
              <a:t>16.01.25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Conférence de presse du 16 janvier 2025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79470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65A6-F984-4D0E-8F15-00578223C755}" type="datetime1">
              <a:rPr lang="fr-CH" smtClean="0"/>
              <a:t>16.01.25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Conférence de presse du 16 janvier 2025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81618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CD510-3305-41C6-B578-1340DEA4B857}" type="datetime1">
              <a:rPr lang="fr-CH" smtClean="0"/>
              <a:t>16.01.25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Conférence de presse du 16 janvier 2025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91576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B842B-D379-4FA0-8E20-3CE078D38513}" type="datetime1">
              <a:rPr lang="fr-CH" smtClean="0"/>
              <a:t>16.01.25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/>
              <a:t>Conférence de presse du 16 janvier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A3E77-01AA-4DED-B733-D555BDDF9EFA}" type="slidenum">
              <a:rPr lang="fr-CH" smtClean="0"/>
              <a:t>‹#›</a:t>
            </a:fld>
            <a:endParaRPr lang="fr-CH"/>
          </a:p>
        </p:txBody>
      </p:sp>
      <p:pic>
        <p:nvPicPr>
          <p:cNvPr id="7" name="Image 6" descr="Une image contenant table&#10;&#10;Description générée automatiquement">
            <a:extLst>
              <a:ext uri="{FF2B5EF4-FFF2-40B4-BE49-F238E27FC236}">
                <a16:creationId xmlns:a16="http://schemas.microsoft.com/office/drawing/2014/main" xmlns="" id="{8AD3E1E3-8DE3-E72D-FE20-7E843673108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7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317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F477F1A-15AA-7F33-A354-B890948298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xmlns="" id="{1150A50A-52A5-8D1F-7285-FDC5120CF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000" dirty="0">
                <a:solidFill>
                  <a:srgbClr val="000000"/>
                </a:solidFill>
                <a:latin typeface="Calibri"/>
                <a:ea typeface="Lucida Grande"/>
                <a:cs typeface="Lucida Grande"/>
              </a:rPr>
              <a:t>Consommation des </a:t>
            </a:r>
            <a:r>
              <a:rPr lang="fr-FR" sz="3000" dirty="0" smtClean="0">
                <a:solidFill>
                  <a:srgbClr val="000000"/>
                </a:solidFill>
                <a:latin typeface="Calibri"/>
                <a:ea typeface="Lucida Grande"/>
                <a:cs typeface="Lucida Grande"/>
              </a:rPr>
              <a:t>CED </a:t>
            </a:r>
            <a:r>
              <a:rPr lang="fr-FR" sz="3000" dirty="0">
                <a:solidFill>
                  <a:srgbClr val="000000"/>
                </a:solidFill>
                <a:latin typeface="Calibri"/>
                <a:ea typeface="Lucida Grande"/>
                <a:cs typeface="Lucida Grande"/>
              </a:rPr>
              <a:t>vaudois</a:t>
            </a:r>
            <a:endParaRPr lang="fr-CH" sz="3000" dirty="0">
              <a:latin typeface="Calibri"/>
            </a:endParaRP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xmlns="" id="{97EC30CA-87C4-6B29-F779-B376466EB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CH"/>
              <a:t>Conférence de presse du 16 janvier 2025</a:t>
            </a:r>
            <a:endParaRPr lang="fr-CH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0B5F23FF-A42C-0C9D-324B-9210E8FD7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1</a:t>
            </a:fld>
            <a:endParaRPr lang="fr-CH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xmlns="" id="{A7E760AC-2D78-6C98-6362-69465DFFB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4725144"/>
            <a:ext cx="7807614" cy="151216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CH" sz="2000" dirty="0" smtClean="0"/>
              <a:t>Remarques :</a:t>
            </a:r>
          </a:p>
          <a:p>
            <a:r>
              <a:rPr lang="fr-CH" sz="2000" dirty="0" smtClean="0"/>
              <a:t>Ce COP de 2.5 tient compte des PAC air-eau au rendement inférieur en hiver.</a:t>
            </a:r>
          </a:p>
          <a:p>
            <a:r>
              <a:rPr lang="fr-CH" sz="2000" dirty="0" smtClean="0"/>
              <a:t>La Cour des comptes a présenté 4 villas qui ont remplacé le CE par une PAC sol</a:t>
            </a:r>
            <a:r>
              <a:rPr lang="fr-CH" sz="2000" dirty="0"/>
              <a:t>-eau </a:t>
            </a:r>
            <a:r>
              <a:rPr lang="fr-CH" sz="2000" dirty="0" smtClean="0"/>
              <a:t>(les meilleures). Leur COP </a:t>
            </a:r>
            <a:r>
              <a:rPr lang="fr-CH" sz="2000" dirty="0" smtClean="0"/>
              <a:t>moyen </a:t>
            </a:r>
            <a:r>
              <a:rPr lang="fr-CH" sz="2000" dirty="0" smtClean="0"/>
              <a:t>est de </a:t>
            </a:r>
            <a:r>
              <a:rPr lang="fr-CH" sz="2000" dirty="0" smtClean="0"/>
              <a:t>2.2 (Ener avant </a:t>
            </a:r>
            <a:r>
              <a:rPr lang="fr-CH" sz="2000" dirty="0"/>
              <a:t>/ Ener </a:t>
            </a:r>
            <a:r>
              <a:rPr lang="fr-CH" sz="2000" dirty="0" smtClean="0"/>
              <a:t>après = 1.7).</a:t>
            </a:r>
            <a:endParaRPr lang="fr-CH" sz="2000" dirty="0" smtClean="0"/>
          </a:p>
          <a:p>
            <a:r>
              <a:rPr lang="fr-CH" sz="2000" dirty="0" smtClean="0"/>
              <a:t>Avec un prix réduit </a:t>
            </a:r>
            <a:r>
              <a:rPr lang="fr-CH" sz="2000" dirty="0" smtClean="0"/>
              <a:t>du kWh thermique</a:t>
            </a:r>
            <a:r>
              <a:rPr lang="fr-CH" sz="2000" dirty="0" smtClean="0"/>
              <a:t>, les habitants s’accordent plus de confort, ne réduisent plus la température de certaines pièces, etc. </a:t>
            </a:r>
            <a:endParaRPr lang="fr-CH" sz="20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204864"/>
            <a:ext cx="5422900" cy="12446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3645024"/>
            <a:ext cx="6778625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79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F477F1A-15AA-7F33-A354-B890948298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xmlns="" id="{1150A50A-52A5-8D1F-7285-FDC5120CF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000" dirty="0">
                <a:solidFill>
                  <a:srgbClr val="000000"/>
                </a:solidFill>
                <a:latin typeface="Calibri"/>
                <a:ea typeface="Lucida Grande"/>
                <a:cs typeface="Lucida Grande"/>
              </a:rPr>
              <a:t>Consommation des </a:t>
            </a:r>
            <a:r>
              <a:rPr lang="fr-FR" sz="3000" dirty="0" smtClean="0">
                <a:solidFill>
                  <a:srgbClr val="000000"/>
                </a:solidFill>
                <a:latin typeface="Calibri"/>
                <a:ea typeface="Lucida Grande"/>
                <a:cs typeface="Lucida Grande"/>
              </a:rPr>
              <a:t>CED </a:t>
            </a:r>
            <a:r>
              <a:rPr lang="fr-FR" sz="3000" dirty="0">
                <a:solidFill>
                  <a:srgbClr val="000000"/>
                </a:solidFill>
                <a:latin typeface="Calibri"/>
                <a:ea typeface="Lucida Grande"/>
                <a:cs typeface="Lucida Grande"/>
              </a:rPr>
              <a:t>vaudois</a:t>
            </a:r>
            <a:endParaRPr lang="fr-CH" sz="3000" dirty="0">
              <a:latin typeface="Calibri"/>
            </a:endParaRP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xmlns="" id="{97EC30CA-87C4-6B29-F779-B376466EB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CH"/>
              <a:t>Conférence de presse du 16 janvier 2025</a:t>
            </a:r>
            <a:endParaRPr lang="fr-CH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0B5F23FF-A42C-0C9D-324B-9210E8FD7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2</a:t>
            </a:fld>
            <a:endParaRPr lang="fr-CH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xmlns="" id="{A7E760AC-2D78-6C98-6362-69465DFFB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3573016"/>
            <a:ext cx="7807614" cy="86409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CH" sz="2000" dirty="0" smtClean="0"/>
              <a:t>Remarque : A cause des pertes dans la chaufferie et dans la distribution, on suppose que les besoins thermiques correspondent à ceux d’un CE centralisé.</a:t>
            </a:r>
            <a:endParaRPr lang="fr-CH" sz="2000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xmlns="" id="{A7E760AC-2D78-6C98-6362-69465DFFB36C}"/>
              </a:ext>
            </a:extLst>
          </p:cNvPr>
          <p:cNvSpPr txBox="1">
            <a:spLocks/>
          </p:cNvSpPr>
          <p:nvPr/>
        </p:nvSpPr>
        <p:spPr>
          <a:xfrm>
            <a:off x="827584" y="2132856"/>
            <a:ext cx="7807614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00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R</a:t>
            </a:r>
            <a:r>
              <a:rPr lang="fr-FR" sz="20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emplacement </a:t>
            </a:r>
            <a:r>
              <a:rPr lang="fr-FR" sz="200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d'un </a:t>
            </a:r>
            <a:r>
              <a:rPr lang="fr-FR" sz="20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CED par une PAC</a:t>
            </a:r>
            <a:endParaRPr lang="fr-CH" sz="2000" dirty="0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xmlns="" id="{A7E760AC-2D78-6C98-6362-69465DFFB36C}"/>
              </a:ext>
            </a:extLst>
          </p:cNvPr>
          <p:cNvSpPr txBox="1">
            <a:spLocks/>
          </p:cNvSpPr>
          <p:nvPr/>
        </p:nvSpPr>
        <p:spPr>
          <a:xfrm>
            <a:off x="827584" y="4653136"/>
            <a:ext cx="7807614" cy="576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00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Consommation vaudoise moyenne (2016-23, </a:t>
            </a:r>
            <a:r>
              <a:rPr lang="fr-FR" sz="20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8 </a:t>
            </a:r>
            <a:r>
              <a:rPr lang="fr-FR" sz="200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ans</a:t>
            </a:r>
            <a:r>
              <a:rPr lang="fr-FR" sz="20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) en </a:t>
            </a:r>
            <a:r>
              <a:rPr lang="fr-FR" sz="2000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GWh</a:t>
            </a:r>
            <a:r>
              <a:rPr lang="fr-FR" sz="20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/an</a:t>
            </a:r>
            <a:endParaRPr lang="fr-CH" sz="20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2636912"/>
            <a:ext cx="2870200" cy="7747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648" y="5157192"/>
            <a:ext cx="477520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80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F477F1A-15AA-7F33-A354-B890948298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xmlns="" id="{1150A50A-52A5-8D1F-7285-FDC5120CF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000" dirty="0">
                <a:solidFill>
                  <a:srgbClr val="000000"/>
                </a:solidFill>
                <a:latin typeface="Calibri"/>
                <a:ea typeface="Lucida Grande"/>
                <a:cs typeface="Lucida Grande"/>
              </a:rPr>
              <a:t>Les économies attendues</a:t>
            </a:r>
            <a:r>
              <a:rPr lang="fr-FR" sz="3000" dirty="0" smtClean="0">
                <a:solidFill>
                  <a:srgbClr val="000000"/>
                </a:solidFill>
                <a:latin typeface="Calibri"/>
                <a:ea typeface="Lucida Grande"/>
                <a:cs typeface="Lucida Grande"/>
              </a:rPr>
              <a:t> sur les CED </a:t>
            </a:r>
            <a:r>
              <a:rPr lang="fr-FR" sz="3000" dirty="0">
                <a:solidFill>
                  <a:srgbClr val="000000"/>
                </a:solidFill>
                <a:latin typeface="Calibri"/>
                <a:ea typeface="Lucida Grande"/>
                <a:cs typeface="Lucida Grande"/>
              </a:rPr>
              <a:t>vaudois</a:t>
            </a:r>
            <a:endParaRPr lang="fr-CH" sz="3000" dirty="0">
              <a:latin typeface="Calibri"/>
            </a:endParaRP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xmlns="" id="{97EC30CA-87C4-6B29-F779-B376466EB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CH"/>
              <a:t>Conférence de presse du 16 janvier 2025</a:t>
            </a:r>
            <a:endParaRPr lang="fr-CH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0B5F23FF-A42C-0C9D-324B-9210E8FD7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3</a:t>
            </a:fld>
            <a:endParaRPr lang="fr-CH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xmlns="" id="{A7E760AC-2D78-6C98-6362-69465DFFB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4077072"/>
            <a:ext cx="7488832" cy="15121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CH" sz="2000" dirty="0" smtClean="0"/>
              <a:t>Remarques :</a:t>
            </a:r>
          </a:p>
          <a:p>
            <a:r>
              <a:rPr lang="fr-CH" sz="2000" dirty="0" smtClean="0"/>
              <a:t>Estimation optimiste : une partie des CED vaudois concernent des appartements dont la consom. est inférieure à celle d’une villa.</a:t>
            </a:r>
          </a:p>
          <a:p>
            <a:r>
              <a:rPr lang="fr-CH" sz="2000" dirty="0" smtClean="0"/>
              <a:t>Ces économies sont inférieures à l’écart-type, c’est à dire aux variations de la consommation vaudoise.</a:t>
            </a:r>
          </a:p>
          <a:p>
            <a:pPr marL="0" indent="0">
              <a:buNone/>
            </a:pPr>
            <a:endParaRPr lang="fr-CH" sz="20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2276872"/>
            <a:ext cx="4470400" cy="135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693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F477F1A-15AA-7F33-A354-B890948298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xmlns="" id="{1150A50A-52A5-8D1F-7285-FDC5120CF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000" dirty="0" smtClean="0">
                <a:solidFill>
                  <a:srgbClr val="000000"/>
                </a:solidFill>
                <a:latin typeface="Calibri"/>
                <a:ea typeface="Lucida Grande"/>
                <a:cs typeface="Lucida Grande"/>
              </a:rPr>
              <a:t>Les coûts de remplacement et la valeur vénale</a:t>
            </a:r>
            <a:endParaRPr lang="fr-CH" sz="3000" dirty="0">
              <a:latin typeface="Calibri"/>
            </a:endParaRP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xmlns="" id="{97EC30CA-87C4-6B29-F779-B376466EB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CH"/>
              <a:t>Conférence de presse du 16 janvier 2025</a:t>
            </a:r>
            <a:endParaRPr lang="fr-CH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0B5F23FF-A42C-0C9D-324B-9210E8FD7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4</a:t>
            </a:fld>
            <a:endParaRPr lang="fr-CH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xmlns="" id="{A7E760AC-2D78-6C98-6362-69465DFFB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2348880"/>
            <a:ext cx="7632848" cy="345638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CH" sz="2000" dirty="0" smtClean="0"/>
              <a:t>On estime que la mise en application de cette législation érode la valeur vénale de 100’000 CHF par CED, quelle que soit la consommation réelle (bon ou mauvais « élève ») :</a:t>
            </a:r>
          </a:p>
          <a:p>
            <a:r>
              <a:rPr lang="fr-CH" sz="2000" dirty="0" smtClean="0"/>
              <a:t>Coût des travaux des villas de la Cour des comptes : 94’000 CHF.</a:t>
            </a:r>
          </a:p>
          <a:p>
            <a:r>
              <a:rPr lang="fr-CH" sz="2000" dirty="0" smtClean="0"/>
              <a:t>Plusieurs offres de remplacement atteignent cette valeur</a:t>
            </a:r>
            <a:r>
              <a:rPr lang="fr-CH" sz="2000" dirty="0"/>
              <a:t> </a:t>
            </a:r>
            <a:r>
              <a:rPr lang="fr-CH" sz="2000" dirty="0" smtClean="0"/>
              <a:t>(sans compter deux déménagements et en gros 8 semaines de chantier).</a:t>
            </a:r>
          </a:p>
          <a:p>
            <a:pPr marL="0" indent="0">
              <a:buNone/>
            </a:pPr>
            <a:endParaRPr lang="fr-CH" sz="2000" dirty="0" smtClean="0"/>
          </a:p>
          <a:p>
            <a:pPr marL="0" indent="0">
              <a:buNone/>
            </a:pPr>
            <a:r>
              <a:rPr lang="fr-CH" sz="2000" dirty="0" smtClean="0"/>
              <a:t>Pour les </a:t>
            </a:r>
            <a:r>
              <a:rPr lang="fr-CH" sz="2000" dirty="0" smtClean="0"/>
              <a:t>15’400 CED </a:t>
            </a:r>
            <a:r>
              <a:rPr lang="fr-CH" sz="2000" dirty="0" smtClean="0"/>
              <a:t>vaudois, le montant perdu atteint </a:t>
            </a:r>
            <a:r>
              <a:rPr lang="fr-CH" sz="2000" dirty="0" smtClean="0"/>
              <a:t>1.5 </a:t>
            </a:r>
            <a:r>
              <a:rPr lang="fr-CH" sz="2000" dirty="0" smtClean="0"/>
              <a:t>milliards CHF.</a:t>
            </a:r>
          </a:p>
          <a:p>
            <a:pPr marL="0" indent="0">
              <a:buNone/>
            </a:pPr>
            <a:endParaRPr lang="fr-CH" sz="2000" dirty="0" smtClean="0"/>
          </a:p>
          <a:p>
            <a:pPr marL="0" indent="0">
              <a:buNone/>
            </a:pPr>
            <a:r>
              <a:rPr lang="fr-CH" sz="2000" dirty="0" smtClean="0"/>
              <a:t>Correspond à la totalité des subventions </a:t>
            </a:r>
            <a:r>
              <a:rPr lang="fr-CH" sz="2000" dirty="0"/>
              <a:t>prévues (</a:t>
            </a:r>
            <a:r>
              <a:rPr lang="fr-CH" sz="2000" dirty="0" smtClean="0"/>
              <a:t>150 </a:t>
            </a:r>
            <a:r>
              <a:rPr lang="fr-CH" sz="2000" dirty="0"/>
              <a:t>mio CHF sur 10 ans) </a:t>
            </a:r>
            <a:r>
              <a:rPr lang="fr-CH" sz="2000" dirty="0" smtClean="0"/>
              <a:t>par la Confédération pour « assainir » TOUS les chauffages fossiles suisses, soit 2.7 millions d’installations.</a:t>
            </a:r>
          </a:p>
          <a:p>
            <a:pPr marL="0" indent="0">
              <a:buNone/>
            </a:pP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3268386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F477F1A-15AA-7F33-A354-B890948298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xmlns="" id="{1150A50A-52A5-8D1F-7285-FDC5120CF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000" dirty="0" smtClean="0">
                <a:solidFill>
                  <a:srgbClr val="000000"/>
                </a:solidFill>
                <a:latin typeface="Calibri"/>
                <a:ea typeface="Lucida Grande"/>
                <a:cs typeface="Lucida Grande"/>
              </a:rPr>
              <a:t>Le coût du « </a:t>
            </a:r>
            <a:r>
              <a:rPr lang="fr-FR" sz="3000" dirty="0" err="1" smtClean="0">
                <a:solidFill>
                  <a:srgbClr val="000000"/>
                </a:solidFill>
                <a:latin typeface="Calibri"/>
                <a:ea typeface="Lucida Grande"/>
                <a:cs typeface="Lucida Grande"/>
              </a:rPr>
              <a:t>négawattheure</a:t>
            </a:r>
            <a:r>
              <a:rPr lang="fr-FR" sz="3000" dirty="0" smtClean="0">
                <a:solidFill>
                  <a:srgbClr val="000000"/>
                </a:solidFill>
                <a:latin typeface="Calibri"/>
                <a:ea typeface="Lucida Grande"/>
                <a:cs typeface="Lucida Grande"/>
              </a:rPr>
              <a:t> »</a:t>
            </a:r>
            <a:endParaRPr lang="fr-CH" sz="3000" dirty="0">
              <a:latin typeface="Calibri"/>
            </a:endParaRP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xmlns="" id="{97EC30CA-87C4-6B29-F779-B376466EB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CH"/>
              <a:t>Conférence de presse du 16 janvier 2025</a:t>
            </a:r>
            <a:endParaRPr lang="fr-CH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0B5F23FF-A42C-0C9D-324B-9210E8FD7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5</a:t>
            </a:fld>
            <a:endParaRPr lang="fr-CH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xmlns="" id="{A7E760AC-2D78-6C98-6362-69465DFFB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2348880"/>
            <a:ext cx="7632848" cy="381642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CH" sz="2000" dirty="0" smtClean="0"/>
              <a:t>En moyenne, les 1’200 villas auront 52 ans en 2033 (échéance).</a:t>
            </a:r>
          </a:p>
          <a:p>
            <a:pPr marL="0" indent="0">
              <a:buNone/>
            </a:pPr>
            <a:r>
              <a:rPr lang="fr-CH" sz="2000" dirty="0" smtClean="0"/>
              <a:t>Si ces habitations durent ensuite 20 ans</a:t>
            </a:r>
            <a:r>
              <a:rPr lang="fr-CH" sz="2000" dirty="0"/>
              <a:t>, l’énergie </a:t>
            </a:r>
            <a:r>
              <a:rPr lang="fr-CH" sz="2000" dirty="0" smtClean="0"/>
              <a:t>annuelle économisée de 42 GWh/an pour un montant de </a:t>
            </a:r>
            <a:r>
              <a:rPr lang="fr-CH" sz="2000" dirty="0" smtClean="0"/>
              <a:t>1.5 </a:t>
            </a:r>
            <a:r>
              <a:rPr lang="fr-CH" sz="2000" dirty="0" smtClean="0"/>
              <a:t>milliards CHF conduit au prix de</a:t>
            </a:r>
          </a:p>
          <a:p>
            <a:pPr marL="0" indent="0">
              <a:buNone/>
            </a:pPr>
            <a:endParaRPr lang="fr-CH" sz="2000" dirty="0" smtClean="0"/>
          </a:p>
          <a:p>
            <a:pPr marL="0" indent="0" algn="ctr">
              <a:buNone/>
            </a:pPr>
            <a:r>
              <a:rPr lang="fr-CH" sz="2000" dirty="0">
                <a:solidFill>
                  <a:srgbClr val="FF0000"/>
                </a:solidFill>
              </a:rPr>
              <a:t>1</a:t>
            </a:r>
            <a:r>
              <a:rPr lang="fr-CH" sz="2000" dirty="0" smtClean="0">
                <a:solidFill>
                  <a:srgbClr val="FF0000"/>
                </a:solidFill>
              </a:rPr>
              <a:t>’800 </a:t>
            </a:r>
            <a:r>
              <a:rPr lang="fr-CH" sz="2000" dirty="0" smtClean="0">
                <a:solidFill>
                  <a:srgbClr val="FF0000"/>
                </a:solidFill>
              </a:rPr>
              <a:t>CHF/MWh économisé</a:t>
            </a:r>
          </a:p>
          <a:p>
            <a:pPr marL="0" indent="0">
              <a:buNone/>
            </a:pPr>
            <a:endParaRPr lang="fr-CH" sz="2000" dirty="0" smtClean="0"/>
          </a:p>
          <a:p>
            <a:pPr marL="0" indent="0">
              <a:buNone/>
            </a:pPr>
            <a:r>
              <a:rPr lang="fr-CH" sz="2000" dirty="0" smtClean="0"/>
              <a:t>soit </a:t>
            </a:r>
            <a:r>
              <a:rPr lang="fr-CH" sz="2000" dirty="0" smtClean="0"/>
              <a:t>18</a:t>
            </a:r>
            <a:r>
              <a:rPr lang="fr-CH" sz="2000" dirty="0" smtClean="0"/>
              <a:t> </a:t>
            </a:r>
            <a:r>
              <a:rPr lang="fr-CH" sz="2000" dirty="0" smtClean="0"/>
              <a:t>fois le prix du marché </a:t>
            </a:r>
            <a:r>
              <a:rPr lang="fr-CH" sz="2000" dirty="0" smtClean="0"/>
              <a:t>suisse à </a:t>
            </a:r>
            <a:r>
              <a:rPr lang="fr-CH" sz="2000" dirty="0" smtClean="0"/>
              <a:t>terme pour l’électricité en hiver.</a:t>
            </a:r>
          </a:p>
          <a:p>
            <a:pPr marL="0" indent="0">
              <a:buNone/>
            </a:pPr>
            <a:endParaRPr lang="fr-CH" sz="2000" dirty="0"/>
          </a:p>
          <a:p>
            <a:pPr marL="0" indent="0">
              <a:buNone/>
            </a:pPr>
            <a:r>
              <a:rPr lang="fr-CH" sz="2000" dirty="0" smtClean="0"/>
              <a:t>En compensation :</a:t>
            </a:r>
          </a:p>
          <a:p>
            <a:r>
              <a:rPr lang="fr-CH" sz="2000" dirty="0"/>
              <a:t>L</a:t>
            </a:r>
            <a:r>
              <a:rPr lang="fr-CH" sz="2000" dirty="0" smtClean="0"/>
              <a:t>es coûts d’achat réduits </a:t>
            </a:r>
            <a:r>
              <a:rPr lang="fr-CH" sz="2000" dirty="0" smtClean="0"/>
              <a:t>pour l’électricité des PAC ont </a:t>
            </a:r>
            <a:r>
              <a:rPr lang="fr-CH" sz="2000" dirty="0" smtClean="0"/>
              <a:t>peu d’influence.</a:t>
            </a:r>
          </a:p>
          <a:p>
            <a:r>
              <a:rPr lang="fr-CH" sz="2000" dirty="0"/>
              <a:t>L</a:t>
            </a:r>
            <a:r>
              <a:rPr lang="fr-CH" sz="2000" dirty="0" smtClean="0"/>
              <a:t>es subventions et </a:t>
            </a:r>
            <a:r>
              <a:rPr lang="fr-CH" sz="2000" dirty="0" smtClean="0"/>
              <a:t>déductions </a:t>
            </a:r>
            <a:r>
              <a:rPr lang="fr-CH" sz="2000" dirty="0" smtClean="0"/>
              <a:t>fiscales restent des coûts.</a:t>
            </a: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25210377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6333</TotalTime>
  <Words>365</Words>
  <Application>Microsoft Macintosh PowerPoint</Application>
  <PresentationFormat>Présentation à l'écran (4:3)</PresentationFormat>
  <Paragraphs>47</Paragraphs>
  <Slides>5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Consommation des CED vaudois</vt:lpstr>
      <vt:lpstr>Consommation des CED vaudois</vt:lpstr>
      <vt:lpstr>Les économies attendues sur les CED vaudois</vt:lpstr>
      <vt:lpstr>Les coûts de remplacement et la valeur vénale</vt:lpstr>
      <vt:lpstr>Le coût du « négawattheure 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JPP</dc:creator>
  <cp:lastModifiedBy>Yves Jaccard</cp:lastModifiedBy>
  <cp:revision>212</cp:revision>
  <cp:lastPrinted>2023-11-10T19:02:10Z</cp:lastPrinted>
  <dcterms:created xsi:type="dcterms:W3CDTF">2012-10-03T16:43:59Z</dcterms:created>
  <dcterms:modified xsi:type="dcterms:W3CDTF">2025-01-16T05:02:20Z</dcterms:modified>
</cp:coreProperties>
</file>