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75" r:id="rId3"/>
    <p:sldId id="286" r:id="rId4"/>
    <p:sldId id="289" r:id="rId5"/>
    <p:sldId id="290" r:id="rId6"/>
    <p:sldId id="287" r:id="rId7"/>
    <p:sldId id="297" r:id="rId8"/>
    <p:sldId id="288" r:id="rId9"/>
    <p:sldId id="294" r:id="rId10"/>
    <p:sldId id="298" r:id="rId11"/>
    <p:sldId id="291" r:id="rId12"/>
    <p:sldId id="292" r:id="rId13"/>
    <p:sldId id="293" r:id="rId14"/>
    <p:sldId id="299" r:id="rId15"/>
    <p:sldId id="300" r:id="rId16"/>
    <p:sldId id="295" r:id="rId17"/>
    <p:sldId id="301" r:id="rId18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405D"/>
    <a:srgbClr val="FC01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11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30665"/>
            <a:ext cx="4984962" cy="419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="" xmlns:p14="http://schemas.microsoft.com/office/powerpoint/2010/main" val="24515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685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066800"/>
            <a:ext cx="7416824" cy="12995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7416824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folHlink"/>
            </a:outerShdw>
          </a:effec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de titre du masque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84784"/>
            <a:ext cx="8077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6381328"/>
            <a:ext cx="11430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/>
            <a:fld id="{FDA93EA1-B7BC-4498-872F-871379613800}" type="datetime3">
              <a:rPr lang="fr-FR" sz="1000">
                <a:latin typeface="Arial" charset="0"/>
              </a:rPr>
              <a:pPr defTabSz="762000"/>
              <a:t>10.05.13</a:t>
            </a:fld>
            <a:endParaRPr lang="fr-FR" sz="1000" dirty="0"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32440" y="6453336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fld id="{155F85E6-E6A3-4D70-AC18-709C5538AFBD}" type="slidenum">
              <a:rPr lang="fr-FR" sz="1000">
                <a:latin typeface="Arial" charset="0"/>
              </a:rPr>
              <a:pPr defTabSz="762000"/>
              <a:t>‹N°›</a:t>
            </a:fld>
            <a:endParaRPr lang="fr-FR" sz="1000" dirty="0">
              <a:latin typeface="Arial" charset="0"/>
            </a:endParaRPr>
          </a:p>
        </p:txBody>
      </p:sp>
      <p:pic>
        <p:nvPicPr>
          <p:cNvPr id="8" name="Image 7" descr="main_blanche_touchez_p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376" y="116632"/>
            <a:ext cx="1098160" cy="1777467"/>
          </a:xfrm>
          <a:prstGeom prst="rect">
            <a:avLst/>
          </a:prstGeom>
        </p:spPr>
      </p:pic>
      <p:pic>
        <p:nvPicPr>
          <p:cNvPr id="9" name="Image 8" descr="Logo_ChocEle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764704"/>
            <a:ext cx="1619672" cy="476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56792"/>
            <a:ext cx="7992888" cy="3600400"/>
          </a:xfrm>
          <a:noFill/>
          <a:ln/>
          <a:effectLst/>
        </p:spPr>
        <p:txBody>
          <a:bodyPr wrap="square" lIns="92075" tIns="46038" rIns="92075" bIns="46038" anchor="ctr"/>
          <a:lstStyle/>
          <a:p>
            <a:r>
              <a:rPr lang="fr-FR" sz="4400" dirty="0" smtClean="0"/>
              <a:t>Interdiction des chauffages électriques </a:t>
            </a:r>
            <a:r>
              <a:rPr lang="fr-FR" sz="4400" dirty="0"/>
              <a:t>?</a:t>
            </a:r>
            <a:r>
              <a:rPr lang="fr-FR" sz="4000" dirty="0"/>
              <a:t> </a:t>
            </a:r>
            <a:br>
              <a:rPr lang="fr-FR" sz="4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4000" dirty="0" smtClean="0"/>
              <a:t>Contexte politique</a:t>
            </a:r>
            <a:br>
              <a:rPr lang="fr-FR" sz="4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800" dirty="0" smtClean="0"/>
              <a:t>Mardi 14 mai 2013</a:t>
            </a:r>
            <a:r>
              <a:rPr lang="fr-FR" sz="2800" dirty="0" smtClean="0"/>
              <a:t>, La Tour-de-</a:t>
            </a:r>
            <a:r>
              <a:rPr lang="fr-FR" sz="2800" dirty="0" err="1" smtClean="0"/>
              <a:t>Peilz</a:t>
            </a:r>
            <a:endParaRPr lang="fr-F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4724400" cy="1038225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fr-FR" b="1" dirty="0"/>
              <a:t>Bolay Guy-Philippe</a:t>
            </a:r>
            <a:br>
              <a:rPr lang="fr-FR" b="1" dirty="0"/>
            </a:br>
            <a:r>
              <a:rPr lang="fr-FR" sz="2000" b="1" dirty="0" smtClean="0"/>
              <a:t>Député PLR </a:t>
            </a:r>
            <a:r>
              <a:rPr lang="fr-FR" sz="2000" b="1" dirty="0" err="1" smtClean="0"/>
              <a:t>Lavaux</a:t>
            </a:r>
            <a:r>
              <a:rPr lang="fr-FR" sz="2000" b="1" dirty="0" smtClean="0"/>
              <a:t>-Oron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 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Préparation d’un nouveau projet de </a:t>
            </a:r>
            <a:br>
              <a:rPr lang="fr-CH" dirty="0" smtClean="0"/>
            </a:br>
            <a:r>
              <a:rPr lang="fr-CH" dirty="0" smtClean="0"/>
              <a:t>révision </a:t>
            </a:r>
            <a:r>
              <a:rPr lang="fr-CH" dirty="0" err="1" smtClean="0"/>
              <a:t>LVLEne</a:t>
            </a:r>
            <a:r>
              <a:rPr lang="fr-CH" dirty="0" smtClean="0"/>
              <a:t> (EMPL 28)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Publication le </a:t>
            </a:r>
            <a:br>
              <a:rPr lang="fr-CH" dirty="0" smtClean="0"/>
            </a:br>
            <a:r>
              <a:rPr lang="fr-CH" dirty="0" smtClean="0"/>
              <a:t>30.11.2012</a:t>
            </a:r>
          </a:p>
          <a:p>
            <a:pPr>
              <a:buFont typeface="Arial" pitchFamily="34" charset="0"/>
              <a:buChar char="•"/>
            </a:pPr>
            <a:r>
              <a:rPr lang="fr-CH" b="1" dirty="0" smtClean="0"/>
              <a:t>Maintien de</a:t>
            </a:r>
            <a:br>
              <a:rPr lang="fr-CH" b="1" dirty="0" smtClean="0"/>
            </a:br>
            <a:r>
              <a:rPr lang="fr-CH" b="1" dirty="0" smtClean="0"/>
              <a:t>l’interdiction,</a:t>
            </a:r>
            <a:br>
              <a:rPr lang="fr-CH" b="1" dirty="0" smtClean="0"/>
            </a:br>
            <a:r>
              <a:rPr lang="fr-FR" dirty="0" smtClean="0"/>
              <a:t>mais avec </a:t>
            </a:r>
            <a:br>
              <a:rPr lang="fr-FR" dirty="0" smtClean="0"/>
            </a:br>
            <a:r>
              <a:rPr lang="fr-FR" dirty="0" smtClean="0"/>
              <a:t>plusieurs</a:t>
            </a:r>
            <a:br>
              <a:rPr lang="fr-FR" dirty="0" smtClean="0"/>
            </a:br>
            <a:r>
              <a:rPr lang="fr-FR" dirty="0" smtClean="0"/>
              <a:t>aménagements</a:t>
            </a:r>
          </a:p>
          <a:p>
            <a:pPr>
              <a:buFont typeface="Arial" pitchFamily="34" charset="0"/>
              <a:buChar char="•"/>
            </a:pPr>
            <a:endParaRPr lang="fr-CH" dirty="0" smtClean="0"/>
          </a:p>
          <a:p>
            <a:endParaRPr lang="fr-FR" sz="24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146" y="2276873"/>
            <a:ext cx="5473094" cy="42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685800"/>
          </a:xfrm>
        </p:spPr>
        <p:txBody>
          <a:bodyPr/>
          <a:lstStyle/>
          <a:p>
            <a:r>
              <a:rPr lang="fr-CH" dirty="0" smtClean="0"/>
              <a:t>Nouvel article 30 </a:t>
            </a:r>
            <a:r>
              <a:rPr lang="fr-CH" dirty="0" err="1" smtClean="0"/>
              <a:t>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040560"/>
          </a:xfrm>
        </p:spPr>
        <p:txBody>
          <a:bodyPr/>
          <a:lstStyle/>
          <a:p>
            <a:r>
              <a:rPr lang="fr-FR" sz="2400" i="1" dirty="0" smtClean="0"/>
              <a:t>1 Le </a:t>
            </a:r>
            <a:r>
              <a:rPr lang="fr-FR" sz="2400" i="1" dirty="0" smtClean="0">
                <a:solidFill>
                  <a:srgbClr val="FF0000"/>
                </a:solidFill>
              </a:rPr>
              <a:t>montage</a:t>
            </a:r>
            <a:r>
              <a:rPr lang="fr-FR" sz="2400" i="1" dirty="0" smtClean="0"/>
              <a:t> et le </a:t>
            </a:r>
            <a:r>
              <a:rPr lang="fr-FR" sz="2400" i="1" dirty="0" smtClean="0">
                <a:solidFill>
                  <a:srgbClr val="FF0000"/>
                </a:solidFill>
              </a:rPr>
              <a:t>renouvellement </a:t>
            </a:r>
            <a:r>
              <a:rPr lang="fr-FR" sz="2400" i="1" dirty="0" smtClean="0"/>
              <a:t>de chauffages </a:t>
            </a:r>
            <a:br>
              <a:rPr lang="fr-FR" sz="2400" i="1" dirty="0" smtClean="0"/>
            </a:br>
            <a:r>
              <a:rPr lang="fr-FR" sz="2400" i="1" dirty="0" smtClean="0"/>
              <a:t>électriques à résistance pour le </a:t>
            </a:r>
            <a:r>
              <a:rPr lang="fr-FR" sz="2400" i="1" dirty="0" smtClean="0">
                <a:solidFill>
                  <a:srgbClr val="FF0000"/>
                </a:solidFill>
              </a:rPr>
              <a:t>chauffage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- des bâtiments ;</a:t>
            </a:r>
            <a:br>
              <a:rPr lang="fr-FR" sz="2400" i="1" dirty="0" smtClean="0"/>
            </a:br>
            <a:r>
              <a:rPr lang="fr-FR" sz="2400" i="1" dirty="0" smtClean="0"/>
              <a:t>- de l'eau chaude sanitaire ;</a:t>
            </a:r>
            <a:br>
              <a:rPr lang="fr-FR" sz="2400" i="1" dirty="0" smtClean="0"/>
            </a:br>
            <a:r>
              <a:rPr lang="fr-FR" sz="2400" i="1" dirty="0" smtClean="0"/>
              <a:t>- des terrasses et endroits ouverts ;</a:t>
            </a:r>
            <a:br>
              <a:rPr lang="fr-FR" sz="2400" i="1" dirty="0" smtClean="0"/>
            </a:br>
            <a:r>
              <a:rPr lang="fr-FR" sz="2400" i="1" dirty="0" smtClean="0">
                <a:solidFill>
                  <a:srgbClr val="FF0000"/>
                </a:solidFill>
              </a:rPr>
              <a:t>est interdit</a:t>
            </a:r>
            <a:r>
              <a:rPr lang="fr-FR" sz="2400" i="1" dirty="0" smtClean="0"/>
              <a:t>.</a:t>
            </a:r>
          </a:p>
          <a:p>
            <a:r>
              <a:rPr lang="fr-FR" sz="2400" i="1" dirty="0" smtClean="0"/>
              <a:t>2 Des </a:t>
            </a:r>
            <a:r>
              <a:rPr lang="fr-FR" sz="2400" i="1" dirty="0" smtClean="0">
                <a:solidFill>
                  <a:srgbClr val="FF0000"/>
                </a:solidFill>
              </a:rPr>
              <a:t>autorisations exceptionnelles </a:t>
            </a:r>
            <a:r>
              <a:rPr lang="fr-FR" sz="2400" i="1" dirty="0" smtClean="0"/>
              <a:t>pour le chauffage des bâtiments et la production d’eau chaude sanitaire sont définies dans le règlement. Elles ne peuvent être octroyées que:</a:t>
            </a:r>
            <a:br>
              <a:rPr lang="fr-FR" sz="2400" i="1" dirty="0" smtClean="0"/>
            </a:br>
            <a:r>
              <a:rPr lang="fr-FR" sz="2400" i="1" dirty="0" smtClean="0"/>
              <a:t>- pour des installations provisoires ;</a:t>
            </a:r>
            <a:br>
              <a:rPr lang="fr-FR" sz="2400" i="1" dirty="0" smtClean="0"/>
            </a:br>
            <a:r>
              <a:rPr lang="fr-FR" sz="2400" i="1" dirty="0" smtClean="0"/>
              <a:t>- pour des chauffages de secours ;</a:t>
            </a:r>
            <a:br>
              <a:rPr lang="fr-FR" sz="2400" i="1" dirty="0" smtClean="0"/>
            </a:br>
            <a:r>
              <a:rPr lang="fr-FR" sz="2400" i="1" dirty="0" smtClean="0"/>
              <a:t>- lorsque le recours à un autre système de chauffage est</a:t>
            </a:r>
            <a:br>
              <a:rPr lang="fr-FR" sz="2400" i="1" dirty="0" smtClean="0"/>
            </a:br>
            <a:r>
              <a:rPr lang="fr-FR" sz="2400" i="1" dirty="0" smtClean="0"/>
              <a:t>  </a:t>
            </a:r>
            <a:r>
              <a:rPr lang="fr-FR" sz="2400" i="1" dirty="0" smtClean="0">
                <a:solidFill>
                  <a:srgbClr val="FF0000"/>
                </a:solidFill>
              </a:rPr>
              <a:t>impossible ou disproportionné</a:t>
            </a:r>
            <a:r>
              <a:rPr lang="fr-FR" sz="2400" i="1" dirty="0" smtClean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685800"/>
          </a:xfrm>
        </p:spPr>
        <p:txBody>
          <a:bodyPr/>
          <a:lstStyle/>
          <a:p>
            <a:r>
              <a:rPr lang="fr-CH" dirty="0" smtClean="0"/>
              <a:t>Nouvel article 30 </a:t>
            </a:r>
            <a:r>
              <a:rPr lang="fr-CH" dirty="0" err="1" smtClean="0"/>
              <a:t>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256584"/>
          </a:xfrm>
        </p:spPr>
        <p:txBody>
          <a:bodyPr/>
          <a:lstStyle/>
          <a:p>
            <a:r>
              <a:rPr lang="fr-FR" sz="2400" dirty="0" smtClean="0"/>
              <a:t>3 </a:t>
            </a:r>
            <a:r>
              <a:rPr lang="fr-FR" sz="2400" i="1" dirty="0" smtClean="0"/>
              <a:t>Les systèmes de chauffages électriques fixes à résistance des bâtiments doivent être remplacés d'ici au </a:t>
            </a:r>
            <a:r>
              <a:rPr lang="fr-FR" sz="2400" b="1" i="1" dirty="0" smtClean="0">
                <a:solidFill>
                  <a:srgbClr val="FF0000"/>
                </a:solidFill>
              </a:rPr>
              <a:t>31.12.2030</a:t>
            </a:r>
            <a:r>
              <a:rPr lang="fr-FR" sz="2400" i="1" dirty="0" smtClean="0"/>
              <a:t>. Le règlement prévoit les </a:t>
            </a:r>
            <a:r>
              <a:rPr lang="fr-FR" sz="2400" i="1" dirty="0" smtClean="0">
                <a:solidFill>
                  <a:srgbClr val="FF0000"/>
                </a:solidFill>
              </a:rPr>
              <a:t>exceptions</a:t>
            </a:r>
            <a:r>
              <a:rPr lang="fr-FR" sz="2400" i="1" dirty="0" smtClean="0"/>
              <a:t>, notamment pour :</a:t>
            </a:r>
            <a:br>
              <a:rPr lang="fr-FR" sz="2400" i="1" dirty="0" smtClean="0"/>
            </a:br>
            <a:r>
              <a:rPr lang="fr-FR" sz="2400" i="1" dirty="0" smtClean="0"/>
              <a:t>- affectations particulières telles que les </a:t>
            </a:r>
            <a:r>
              <a:rPr lang="fr-FR" sz="2400" i="1" dirty="0" smtClean="0">
                <a:solidFill>
                  <a:srgbClr val="FF0000"/>
                </a:solidFill>
              </a:rPr>
              <a:t>églises</a:t>
            </a:r>
            <a:r>
              <a:rPr lang="fr-FR" sz="2400" i="1" dirty="0" smtClean="0"/>
              <a:t>, les </a:t>
            </a:r>
            <a:r>
              <a:rPr lang="fr-FR" sz="2400" i="1" dirty="0" smtClean="0">
                <a:solidFill>
                  <a:srgbClr val="FF0000"/>
                </a:solidFill>
              </a:rPr>
              <a:t>locaux</a:t>
            </a:r>
            <a:br>
              <a:rPr lang="fr-FR" sz="2400" i="1" dirty="0" smtClean="0">
                <a:solidFill>
                  <a:srgbClr val="FF0000"/>
                </a:solidFill>
              </a:rPr>
            </a:br>
            <a:r>
              <a:rPr lang="fr-FR" sz="2400" i="1" dirty="0" smtClean="0">
                <a:solidFill>
                  <a:srgbClr val="FF0000"/>
                </a:solidFill>
              </a:rPr>
              <a:t>  techniques </a:t>
            </a:r>
            <a:r>
              <a:rPr lang="fr-FR" sz="2400" i="1" dirty="0" smtClean="0"/>
              <a:t>ou les </a:t>
            </a:r>
            <a:r>
              <a:rPr lang="fr-FR" sz="2400" i="1" dirty="0" smtClean="0">
                <a:solidFill>
                  <a:srgbClr val="FF0000"/>
                </a:solidFill>
              </a:rPr>
              <a:t>abris PC </a:t>
            </a:r>
            <a:r>
              <a:rPr lang="fr-FR" sz="2400" i="1" dirty="0" smtClean="0"/>
              <a:t>;</a:t>
            </a:r>
            <a:br>
              <a:rPr lang="fr-FR" sz="2400" i="1" dirty="0" smtClean="0"/>
            </a:br>
            <a:r>
              <a:rPr lang="fr-FR" sz="2400" i="1" dirty="0" smtClean="0"/>
              <a:t>- bâtiments ayant procédé à un </a:t>
            </a:r>
            <a:r>
              <a:rPr lang="fr-FR" sz="2400" i="1" dirty="0" smtClean="0">
                <a:solidFill>
                  <a:srgbClr val="FF0000"/>
                </a:solidFill>
              </a:rPr>
              <a:t>assainissement</a:t>
            </a:r>
            <a:r>
              <a:rPr lang="fr-FR" sz="2400" i="1" dirty="0" smtClean="0"/>
              <a:t> </a:t>
            </a:r>
            <a:r>
              <a:rPr lang="fr-FR" sz="2400" i="1" dirty="0" smtClean="0">
                <a:solidFill>
                  <a:srgbClr val="FF0000"/>
                </a:solidFill>
              </a:rPr>
              <a:t>énergétique</a:t>
            </a:r>
            <a:r>
              <a:rPr lang="fr-FR" sz="2400" i="1" dirty="0" smtClean="0"/>
              <a:t> </a:t>
            </a:r>
            <a:br>
              <a:rPr lang="fr-FR" sz="2400" i="1" dirty="0" smtClean="0"/>
            </a:br>
            <a:r>
              <a:rPr lang="fr-FR" sz="2400" i="1" dirty="0" smtClean="0"/>
              <a:t>  global selon les critères du </a:t>
            </a:r>
            <a:r>
              <a:rPr lang="fr-FR" sz="2400" i="1" dirty="0" smtClean="0">
                <a:solidFill>
                  <a:srgbClr val="FF0000"/>
                </a:solidFill>
              </a:rPr>
              <a:t>Programme Bâtiments </a:t>
            </a:r>
            <a:r>
              <a:rPr lang="fr-FR" sz="2400" i="1" dirty="0" smtClean="0"/>
              <a:t>; </a:t>
            </a:r>
            <a:br>
              <a:rPr lang="fr-FR" sz="2400" i="1" dirty="0" smtClean="0"/>
            </a:br>
            <a:r>
              <a:rPr lang="fr-FR" sz="2400" i="1" dirty="0" smtClean="0"/>
              <a:t>- propriétaires qui peuvent justifier du fait qu’ils ne sont </a:t>
            </a:r>
            <a:r>
              <a:rPr lang="fr-FR" sz="2400" i="1" dirty="0" smtClean="0">
                <a:solidFill>
                  <a:srgbClr val="FF0000"/>
                </a:solidFill>
              </a:rPr>
              <a:t>pas en</a:t>
            </a:r>
            <a:br>
              <a:rPr lang="fr-FR" sz="2400" i="1" dirty="0" smtClean="0">
                <a:solidFill>
                  <a:srgbClr val="FF0000"/>
                </a:solidFill>
              </a:rPr>
            </a:br>
            <a:r>
              <a:rPr lang="fr-FR" sz="2400" i="1" dirty="0" smtClean="0">
                <a:solidFill>
                  <a:srgbClr val="FF0000"/>
                </a:solidFill>
              </a:rPr>
              <a:t>  mesure de financer les travaux </a:t>
            </a:r>
            <a:r>
              <a:rPr lang="fr-FR" sz="2400" i="1" dirty="0" smtClean="0"/>
              <a:t>par leurs propres ressources</a:t>
            </a:r>
            <a:br>
              <a:rPr lang="fr-FR" sz="2400" i="1" dirty="0" smtClean="0"/>
            </a:br>
            <a:r>
              <a:rPr lang="fr-FR" sz="2400" i="1" dirty="0" smtClean="0"/>
              <a:t>  ou un crédit bancaire ; </a:t>
            </a:r>
            <a:br>
              <a:rPr lang="fr-FR" sz="2400" i="1" dirty="0" smtClean="0"/>
            </a:br>
            <a:r>
              <a:rPr lang="fr-FR" sz="2400" i="1" dirty="0" smtClean="0"/>
              <a:t>- </a:t>
            </a:r>
            <a:r>
              <a:rPr lang="fr-FR" sz="2400" i="1" strike="sngStrike" dirty="0" smtClean="0"/>
              <a:t>bâtiments qui ne sont </a:t>
            </a:r>
            <a:r>
              <a:rPr lang="fr-FR" sz="2400" i="1" strike="sngStrike" dirty="0" smtClean="0">
                <a:solidFill>
                  <a:srgbClr val="FF0000"/>
                </a:solidFill>
              </a:rPr>
              <a:t>pas occupés durant toute l’année </a:t>
            </a:r>
            <a:r>
              <a:rPr lang="fr-FR" sz="2400" i="1" dirty="0" smtClean="0"/>
              <a:t>; </a:t>
            </a:r>
            <a:br>
              <a:rPr lang="fr-FR" sz="2400" i="1" dirty="0" smtClean="0"/>
            </a:br>
            <a:r>
              <a:rPr lang="fr-FR" sz="2400" i="1" dirty="0" smtClean="0"/>
              <a:t>- bâtiments qui </a:t>
            </a:r>
            <a:r>
              <a:rPr lang="fr-FR" sz="2400" i="1" dirty="0" smtClean="0">
                <a:solidFill>
                  <a:srgbClr val="FF0000"/>
                </a:solidFill>
              </a:rPr>
              <a:t>produisent eux-mêmes </a:t>
            </a:r>
            <a:r>
              <a:rPr lang="fr-FR" sz="2400" i="1" dirty="0" smtClean="0"/>
              <a:t>à partir d’énergie </a:t>
            </a:r>
            <a:br>
              <a:rPr lang="fr-FR" sz="2400" i="1" dirty="0" smtClean="0"/>
            </a:br>
            <a:r>
              <a:rPr lang="fr-FR" sz="2400" i="1" dirty="0" smtClean="0"/>
              <a:t>  renouvelable au moins </a:t>
            </a:r>
            <a:r>
              <a:rPr lang="fr-FR" sz="2400" i="1" dirty="0" smtClean="0">
                <a:solidFill>
                  <a:srgbClr val="FF0000"/>
                </a:solidFill>
              </a:rPr>
              <a:t>50% des besoins de l’électricité </a:t>
            </a:r>
            <a:br>
              <a:rPr lang="fr-FR" sz="2400" i="1" dirty="0" smtClean="0">
                <a:solidFill>
                  <a:srgbClr val="FF0000"/>
                </a:solidFill>
              </a:rPr>
            </a:br>
            <a:r>
              <a:rPr lang="fr-FR" sz="2400" i="1" dirty="0" smtClean="0">
                <a:solidFill>
                  <a:srgbClr val="FF0000"/>
                </a:solidFill>
              </a:rPr>
              <a:t>  </a:t>
            </a:r>
            <a:r>
              <a:rPr lang="fr-FR" sz="2400" i="1" dirty="0" smtClean="0"/>
              <a:t>nécessaire au chauffage.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392" y="2275973"/>
            <a:ext cx="6694064" cy="449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685800"/>
          </a:xfrm>
        </p:spPr>
        <p:txBody>
          <a:bodyPr/>
          <a:lstStyle/>
          <a:p>
            <a:r>
              <a:rPr lang="fr-CH" dirty="0" smtClean="0"/>
              <a:t>Nouvel article 30 </a:t>
            </a:r>
            <a:r>
              <a:rPr lang="fr-CH" dirty="0" err="1" smtClean="0"/>
              <a:t>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1800200"/>
          </a:xfrm>
        </p:spPr>
        <p:txBody>
          <a:bodyPr/>
          <a:lstStyle/>
          <a:p>
            <a:r>
              <a:rPr lang="fr-FR" sz="2400" dirty="0" smtClean="0"/>
              <a:t>4 </a:t>
            </a:r>
            <a:r>
              <a:rPr lang="fr-FR" sz="2400" i="1" dirty="0" smtClean="0"/>
              <a:t>Le Conseil d’Etat peut accorder des subventions pour </a:t>
            </a:r>
            <a:br>
              <a:rPr lang="fr-FR" sz="2400" i="1" dirty="0" smtClean="0"/>
            </a:br>
            <a:r>
              <a:rPr lang="fr-FR" sz="2400" i="1" dirty="0" smtClean="0"/>
              <a:t>le remplacement des chauffages électriques fixes lorsque le nouveau vecteur énergétique est basé sur une énergie renouvelable</a:t>
            </a:r>
          </a:p>
          <a:p>
            <a:endParaRPr lang="fr-CH" sz="2400" i="1" dirty="0" smtClean="0"/>
          </a:p>
          <a:p>
            <a:endParaRPr lang="fr-FR" dirty="0" smtClean="0"/>
          </a:p>
          <a:p>
            <a:endParaRPr lang="fr-FR" sz="24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336704" cy="685800"/>
          </a:xfrm>
        </p:spPr>
        <p:txBody>
          <a:bodyPr/>
          <a:lstStyle/>
          <a:p>
            <a:r>
              <a:rPr lang="fr-CH" dirty="0" smtClean="0"/>
              <a:t>Grand Conseil vaudois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40560"/>
          </a:xfrm>
        </p:spPr>
        <p:txBody>
          <a:bodyPr/>
          <a:lstStyle/>
          <a:p>
            <a:r>
              <a:rPr lang="fr-CH" dirty="0" smtClean="0"/>
              <a:t>EMPL 28 – </a:t>
            </a:r>
            <a:r>
              <a:rPr lang="fr-CH" dirty="0" err="1" smtClean="0"/>
              <a:t>LVLEne</a:t>
            </a:r>
            <a:r>
              <a:rPr lang="fr-CH" dirty="0" smtClean="0"/>
              <a:t> – </a:t>
            </a:r>
            <a:r>
              <a:rPr lang="fr-CH" dirty="0" err="1" smtClean="0"/>
              <a:t>Comm</a:t>
            </a:r>
            <a:r>
              <a:rPr lang="fr-CH" dirty="0" smtClean="0"/>
              <a:t>. N° 12_027</a:t>
            </a:r>
          </a:p>
          <a:p>
            <a:pPr>
              <a:buFont typeface="Arial" pitchFamily="34" charset="0"/>
              <a:buChar char="•"/>
            </a:pPr>
            <a:r>
              <a:rPr lang="fr-CH" sz="2800" b="1" dirty="0" smtClean="0"/>
              <a:t>Président</a:t>
            </a:r>
            <a:r>
              <a:rPr lang="fr-CH" sz="2800" dirty="0" smtClean="0"/>
              <a:t> : Michel Renaud (SOC)</a:t>
            </a:r>
          </a:p>
          <a:p>
            <a:pPr>
              <a:buFont typeface="Arial" pitchFamily="34" charset="0"/>
              <a:buChar char="•"/>
            </a:pPr>
            <a:r>
              <a:rPr lang="fr-CH" sz="2800" b="1" dirty="0" smtClean="0"/>
              <a:t>8 Droite </a:t>
            </a:r>
            <a:r>
              <a:rPr lang="fr-CH" sz="2800" dirty="0" smtClean="0"/>
              <a:t>: </a:t>
            </a:r>
            <a:r>
              <a:rPr lang="fr-CH" sz="2400" b="1" dirty="0" smtClean="0"/>
              <a:t>PLR</a:t>
            </a:r>
            <a:r>
              <a:rPr lang="fr-CH" sz="2400" dirty="0" smtClean="0"/>
              <a:t> : J.L. Bezençon, P. Grandjean, J. Perrin, S. </a:t>
            </a:r>
            <a:r>
              <a:rPr lang="fr-CH" sz="2400" dirty="0" err="1" smtClean="0"/>
              <a:t>Rezso</a:t>
            </a:r>
            <a:r>
              <a:rPr lang="fr-CH" sz="2400" dirty="0" smtClean="0"/>
              <a:t>, D.  </a:t>
            </a:r>
            <a:r>
              <a:rPr lang="fr-CH" sz="2400" dirty="0" err="1" smtClean="0"/>
              <a:t>Ruch</a:t>
            </a:r>
            <a:r>
              <a:rPr lang="fr-CH" sz="2400" dirty="0" smtClean="0"/>
              <a:t> / </a:t>
            </a:r>
            <a:r>
              <a:rPr lang="fr-CH" sz="2400" b="1" dirty="0" smtClean="0"/>
              <a:t>UDC</a:t>
            </a:r>
            <a:r>
              <a:rPr lang="fr-CH" sz="2400" dirty="0" smtClean="0"/>
              <a:t> : F. </a:t>
            </a:r>
            <a:r>
              <a:rPr lang="fr-CH" sz="2400" dirty="0" err="1" smtClean="0"/>
              <a:t>Despot</a:t>
            </a:r>
            <a:r>
              <a:rPr lang="fr-CH" sz="2400" dirty="0" smtClean="0"/>
              <a:t>, P.Y. </a:t>
            </a:r>
            <a:r>
              <a:rPr lang="fr-CH" sz="2400" dirty="0" err="1" smtClean="0"/>
              <a:t>Rapaz</a:t>
            </a:r>
            <a:r>
              <a:rPr lang="fr-CH" sz="2400" dirty="0" smtClean="0"/>
              <a:t>, C.A. </a:t>
            </a:r>
            <a:r>
              <a:rPr lang="fr-CH" sz="2400" dirty="0" err="1" smtClean="0"/>
              <a:t>Voiblet</a:t>
            </a:r>
            <a:endParaRPr lang="fr-CH" sz="2400" dirty="0" smtClean="0"/>
          </a:p>
          <a:p>
            <a:pPr>
              <a:buFont typeface="Arial" pitchFamily="34" charset="0"/>
              <a:buChar char="•"/>
            </a:pPr>
            <a:r>
              <a:rPr lang="fr-CH" sz="2800" b="1" dirty="0" smtClean="0"/>
              <a:t>7 Gauche </a:t>
            </a:r>
            <a:r>
              <a:rPr lang="fr-CH" sz="2800" dirty="0" smtClean="0"/>
              <a:t>: </a:t>
            </a:r>
            <a:r>
              <a:rPr lang="fr-CH" sz="2400" b="1" dirty="0" smtClean="0"/>
              <a:t>SOC</a:t>
            </a:r>
            <a:r>
              <a:rPr lang="fr-CH" sz="2400" dirty="0" smtClean="0"/>
              <a:t> : F. </a:t>
            </a:r>
            <a:r>
              <a:rPr lang="fr-CH" sz="2400" dirty="0" err="1" smtClean="0"/>
              <a:t>Freymond</a:t>
            </a:r>
            <a:r>
              <a:rPr lang="fr-CH" sz="2400" dirty="0" smtClean="0"/>
              <a:t> </a:t>
            </a:r>
            <a:r>
              <a:rPr lang="fr-CH" sz="2400" dirty="0" err="1" smtClean="0"/>
              <a:t>Cantone</a:t>
            </a:r>
            <a:r>
              <a:rPr lang="fr-CH" sz="2400" dirty="0" smtClean="0"/>
              <a:t>, J.R. Yersin, E. Züger / </a:t>
            </a:r>
            <a:r>
              <a:rPr lang="fr-CH" sz="2400" b="1" dirty="0" smtClean="0"/>
              <a:t>VER</a:t>
            </a:r>
            <a:r>
              <a:rPr lang="fr-CH" sz="2400" dirty="0" smtClean="0"/>
              <a:t> : A. Bally, Y. Ferrari, J.Y. </a:t>
            </a:r>
            <a:r>
              <a:rPr lang="fr-CH" sz="2400" dirty="0" err="1" smtClean="0"/>
              <a:t>Pidoux</a:t>
            </a:r>
            <a:endParaRPr lang="fr-CH" sz="2400" dirty="0" smtClean="0"/>
          </a:p>
          <a:p>
            <a:pPr>
              <a:buFont typeface="Arial" pitchFamily="34" charset="0"/>
              <a:buChar char="•"/>
            </a:pPr>
            <a:r>
              <a:rPr lang="fr-CH" sz="2800" b="1" dirty="0" smtClean="0"/>
              <a:t>2 Centre </a:t>
            </a:r>
            <a:r>
              <a:rPr lang="fr-CH" sz="2800" dirty="0" smtClean="0"/>
              <a:t>: </a:t>
            </a:r>
            <a:r>
              <a:rPr lang="fr-CH" sz="2400" dirty="0" err="1" smtClean="0"/>
              <a:t>V’l</a:t>
            </a:r>
            <a:r>
              <a:rPr lang="fr-CH" sz="2400" dirty="0" smtClean="0"/>
              <a:t> : I. Chevalley / </a:t>
            </a:r>
            <a:r>
              <a:rPr lang="fr-CH" sz="2400" dirty="0" err="1" smtClean="0"/>
              <a:t>AdC</a:t>
            </a:r>
            <a:r>
              <a:rPr lang="fr-CH" sz="2400" dirty="0" smtClean="0"/>
              <a:t> : M. Mossi 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Séances : 6 prévues / 9 rajoutées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Fin des travaux : 22 avril 2013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Rapport prévu : fin mai 2013 </a:t>
            </a:r>
            <a:r>
              <a:rPr lang="fr-CH" sz="2400" dirty="0" smtClean="0"/>
              <a:t>(majorité + minorité)</a:t>
            </a:r>
            <a:endParaRPr lang="fr-FR" sz="24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984776" cy="685800"/>
          </a:xfrm>
        </p:spPr>
        <p:txBody>
          <a:bodyPr/>
          <a:lstStyle/>
          <a:p>
            <a:r>
              <a:rPr lang="fr-FR" dirty="0" smtClean="0"/>
              <a:t>Audition du 31 janvier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125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Prêt à participer à l'effort général d'économie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Refus d’un effort financier disproportionné par rapport aux autres citoyens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Plusieurs aménagements dans la bonne direction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Refus de l'interdiction</a:t>
            </a:r>
            <a:r>
              <a:rPr lang="fr-FR" sz="2800" dirty="0" smtClean="0"/>
              <a:t>, perte de valeur immédiate de l'ordre de 100'000 francs pour la majorité des membres (90 % sans circulation d’eau)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Investissement de </a:t>
            </a:r>
            <a:r>
              <a:rPr lang="fr-FR" sz="2800" b="1" dirty="0" smtClean="0"/>
              <a:t>2,5 </a:t>
            </a:r>
            <a:r>
              <a:rPr lang="fr-FR" sz="2800" b="1" dirty="0" err="1" smtClean="0"/>
              <a:t>mrds</a:t>
            </a:r>
            <a:r>
              <a:rPr lang="fr-FR" sz="2800" b="1" dirty="0" smtClean="0"/>
              <a:t> </a:t>
            </a:r>
            <a:r>
              <a:rPr lang="fr-FR" sz="2800" dirty="0" smtClean="0"/>
              <a:t>pour </a:t>
            </a:r>
            <a:r>
              <a:rPr lang="fr-FR" sz="2800" b="1" dirty="0" smtClean="0"/>
              <a:t>2-3% économie </a:t>
            </a:r>
            <a:r>
              <a:rPr lang="fr-FR" sz="2800" dirty="0" smtClean="0"/>
              <a:t>(horizon 2013)</a:t>
            </a:r>
            <a:endParaRPr lang="fr-FR" sz="2800" b="1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Demande d’une politique d’incitation et d’une isolation de tous les bâtiments </a:t>
            </a:r>
            <a:endParaRPr lang="fr-CH" sz="28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40760" cy="685800"/>
          </a:xfrm>
        </p:spPr>
        <p:txBody>
          <a:bodyPr/>
          <a:lstStyle/>
          <a:p>
            <a:r>
              <a:rPr lang="fr-CH" dirty="0" smtClean="0"/>
              <a:t>Axes de lutte - Planning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3285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Sensibiliser les partis / parlementaires </a:t>
            </a:r>
          </a:p>
          <a:p>
            <a:pPr>
              <a:buFont typeface="Arial" pitchFamily="34" charset="0"/>
              <a:buChar char="•"/>
            </a:pPr>
            <a:r>
              <a:rPr lang="fr-CH" b="1" dirty="0" smtClean="0"/>
              <a:t>Préparer un éventuel référendum</a:t>
            </a:r>
          </a:p>
          <a:p>
            <a:pPr lvl="1">
              <a:buFont typeface="Arial" pitchFamily="34" charset="0"/>
              <a:buChar char="•"/>
            </a:pPr>
            <a:r>
              <a:rPr lang="fr-CH" sz="2800" dirty="0" smtClean="0"/>
              <a:t>Débats au Grand Conseil : Juin 2013 ?</a:t>
            </a:r>
          </a:p>
          <a:p>
            <a:pPr lvl="1">
              <a:buFont typeface="Arial" pitchFamily="34" charset="0"/>
              <a:buChar char="•"/>
            </a:pPr>
            <a:r>
              <a:rPr lang="fr-CH" sz="2800" dirty="0" smtClean="0"/>
              <a:t>Référendum : Juillet - Août 2013 ?</a:t>
            </a:r>
          </a:p>
          <a:p>
            <a:pPr lvl="1">
              <a:buFont typeface="Arial" pitchFamily="34" charset="0"/>
              <a:buChar char="•"/>
            </a:pPr>
            <a:r>
              <a:rPr lang="fr-CH" sz="2800" dirty="0" smtClean="0"/>
              <a:t>Votation : Novembre 2013 ?</a:t>
            </a:r>
          </a:p>
          <a:p>
            <a:pPr>
              <a:buFont typeface="Arial" pitchFamily="34" charset="0"/>
              <a:buChar char="•"/>
            </a:pPr>
            <a:r>
              <a:rPr lang="fr-CH" b="1" dirty="0" smtClean="0"/>
              <a:t>Montrer notre force / détermination</a:t>
            </a:r>
            <a:endParaRPr lang="fr-FR" b="1" dirty="0" smtClean="0"/>
          </a:p>
          <a:p>
            <a:pPr lvl="1">
              <a:buFont typeface="Arial" pitchFamily="34" charset="0"/>
              <a:buChar char="•"/>
            </a:pPr>
            <a:r>
              <a:rPr lang="fr-CH" sz="2800" dirty="0" smtClean="0"/>
              <a:t>Elargir notre base de membres / Web / </a:t>
            </a:r>
          </a:p>
          <a:p>
            <a:pPr lvl="1">
              <a:buFont typeface="Arial" pitchFamily="34" charset="0"/>
              <a:buChar char="•"/>
            </a:pPr>
            <a:r>
              <a:rPr lang="fr-CH" sz="2800" dirty="0" smtClean="0"/>
              <a:t>Trouver des partenaires (CVI, Installateurs, etc.)</a:t>
            </a:r>
          </a:p>
          <a:p>
            <a:pPr lvl="1">
              <a:buFont typeface="Arial" pitchFamily="34" charset="0"/>
              <a:buChar char="•"/>
            </a:pPr>
            <a:r>
              <a:rPr lang="fr-CH" sz="2800" dirty="0" smtClean="0"/>
              <a:t>Développer notre argumentation / communication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060848"/>
            <a:ext cx="1485702" cy="241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653136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488833" cy="500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08712" cy="685800"/>
          </a:xfrm>
        </p:spPr>
        <p:txBody>
          <a:bodyPr/>
          <a:lstStyle/>
          <a:p>
            <a:r>
              <a:rPr lang="fr-CH" dirty="0" smtClean="0"/>
              <a:t>Au travail 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79712" y="6273225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 smtClean="0">
                <a:latin typeface="+mn-lt"/>
              </a:rPr>
              <a:t>… et merci pour votre attention ! </a:t>
            </a:r>
            <a:endParaRPr lang="fr-FR" sz="3200" b="1" i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492896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Cliquez sur</a:t>
            </a:r>
            <a:b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J’aime  !!!</a:t>
            </a:r>
            <a:endParaRPr lang="fr-FR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971600" y="2348880"/>
            <a:ext cx="2520280" cy="11521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Connecteur droit avec flèche 9"/>
          <p:cNvCxnSpPr>
            <a:stCxn id="8" idx="5"/>
          </p:cNvCxnSpPr>
          <p:nvPr/>
        </p:nvCxnSpPr>
        <p:spPr bwMode="auto">
          <a:xfrm>
            <a:off x="3122793" y="3332283"/>
            <a:ext cx="3249407" cy="1392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 : Fukushima</a:t>
            </a:r>
            <a:endParaRPr lang="fr-FR" dirty="0"/>
          </a:p>
        </p:txBody>
      </p:sp>
      <p:pic>
        <p:nvPicPr>
          <p:cNvPr id="5" name="Image 4" descr="carte_fukush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667250" cy="4210050"/>
          </a:xfrm>
          <a:prstGeom prst="rect">
            <a:avLst/>
          </a:prstGeom>
        </p:spPr>
      </p:pic>
      <p:pic>
        <p:nvPicPr>
          <p:cNvPr id="6" name="Image 5" descr="explosion_fukushi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916832"/>
            <a:ext cx="4410075" cy="24860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868144" y="4937263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n-lt"/>
              </a:rPr>
              <a:t>11 mars 2011</a:t>
            </a:r>
            <a:endParaRPr lang="fr-CH" sz="3200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fédérale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6805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14 mars 2011 : suspension des </a:t>
            </a:r>
            <a:br>
              <a:rPr lang="fr-CH" dirty="0" smtClean="0"/>
            </a:br>
            <a:r>
              <a:rPr lang="fr-CH" dirty="0" smtClean="0"/>
              <a:t>procédures de renouvellement des centrales nucléaires suisses par Mme </a:t>
            </a:r>
            <a:r>
              <a:rPr lang="fr-CH" dirty="0" err="1" smtClean="0"/>
              <a:t>Leuthard</a:t>
            </a:r>
            <a:endParaRPr lang="fr-CH" dirty="0" smtClean="0"/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23 mars 2011 : décision d’adapter scénarios de politique énergétique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25 mai / 28 septembre 2011 : le Conseil fédéral puis les Chambres fédérales se prononcent pour un abandon progressif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fédérale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8245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1</a:t>
            </a:r>
            <a:r>
              <a:rPr lang="fr-CH" baseline="30000" dirty="0" smtClean="0"/>
              <a:t>er</a:t>
            </a:r>
            <a:r>
              <a:rPr lang="fr-CH" dirty="0" smtClean="0"/>
              <a:t> décembre 2011 : présentation de la stratégie énergétique 2050, objectifs 2035 :</a:t>
            </a:r>
          </a:p>
          <a:p>
            <a:pPr lvl="1">
              <a:buNone/>
            </a:pPr>
            <a:r>
              <a:rPr lang="fr-CH" sz="2400" b="1" dirty="0" smtClean="0"/>
              <a:t>« </a:t>
            </a:r>
            <a:r>
              <a:rPr lang="fr-CH" sz="2400" b="1" i="1" dirty="0" smtClean="0"/>
              <a:t>Une interdiction totale des chauffages électriques n’est toutefois pas prévue; le Conseil fédéral ne l’estime en effet pas réalisable </a:t>
            </a:r>
            <a:r>
              <a:rPr lang="fr-CH" sz="2400" b="1" dirty="0" smtClean="0"/>
              <a:t>(ATS, 1.12.2011) »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28 septembre 2012 : ouverture </a:t>
            </a:r>
            <a:br>
              <a:rPr lang="fr-CH" dirty="0" smtClean="0"/>
            </a:br>
            <a:r>
              <a:rPr lang="fr-CH" dirty="0" smtClean="0"/>
              <a:t>consultation sur la stratégie de </a:t>
            </a:r>
            <a:br>
              <a:rPr lang="fr-CH" dirty="0" smtClean="0"/>
            </a:br>
            <a:r>
              <a:rPr lang="fr-CH" dirty="0" smtClean="0"/>
              <a:t>sortie du nucléaire, 90 pages </a:t>
            </a:r>
            <a:br>
              <a:rPr lang="fr-CH" dirty="0" smtClean="0"/>
            </a:br>
            <a:r>
              <a:rPr lang="fr-CH" dirty="0" smtClean="0"/>
              <a:t>de mesures contraignantes</a:t>
            </a:r>
          </a:p>
        </p:txBody>
      </p:sp>
      <p:pic>
        <p:nvPicPr>
          <p:cNvPr id="4" name="Image 3" descr="leuthard_renouvel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645024"/>
            <a:ext cx="2850001" cy="272352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fédérale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Stratégie énergétique 2050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Réduction massive consommation des bâtiments, avec des normes contraignantes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Autonomie énergétique des bâtiments dès 2020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Assainissement des bâtiments antérieurs à 1990</a:t>
            </a:r>
          </a:p>
          <a:p>
            <a:pPr lvl="1">
              <a:buFont typeface="Arial" pitchFamily="34" charset="0"/>
              <a:buChar char="•"/>
            </a:pPr>
            <a:r>
              <a:rPr lang="fr-CH" b="1" dirty="0" smtClean="0"/>
              <a:t>Interdiction des chauffages et chauffe-eau électriques</a:t>
            </a:r>
            <a:r>
              <a:rPr lang="fr-CH" dirty="0" smtClean="0"/>
              <a:t> dès 2015 et </a:t>
            </a:r>
            <a:r>
              <a:rPr lang="fr-CH" b="1" smtClean="0"/>
              <a:t>assainissement dans</a:t>
            </a:r>
            <a:br>
              <a:rPr lang="fr-CH" b="1" smtClean="0"/>
            </a:br>
            <a:r>
              <a:rPr lang="fr-CH" b="1" smtClean="0"/>
              <a:t>un </a:t>
            </a:r>
            <a:r>
              <a:rPr lang="fr-CH" b="1" dirty="0" smtClean="0"/>
              <a:t>délai de 10 ans</a:t>
            </a:r>
            <a:r>
              <a:rPr lang="fr-CH" dirty="0" smtClean="0"/>
              <a:t> (2025)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Visite obligatoire d’expert immobilier au frais du propriétaire pour inspection périodique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Taxes sur l’énergie dès 2020 / Fiscalité écologique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3285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10 juin 2011 : projet de révision de la </a:t>
            </a:r>
            <a:br>
              <a:rPr lang="fr-CH" dirty="0" smtClean="0"/>
            </a:br>
            <a:r>
              <a:rPr lang="fr-CH" dirty="0" err="1" smtClean="0"/>
              <a:t>CoCEn</a:t>
            </a:r>
            <a:r>
              <a:rPr lang="fr-CH" dirty="0" smtClean="0"/>
              <a:t> et de la Loi cantonale sur l’énergie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Suppression des chauffages électriques d’ici 15 ans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Certificat énergétique obligatoire pour les bâtiments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Amélioration de l’efficience </a:t>
            </a:r>
            <a:r>
              <a:rPr lang="fr-FR" dirty="0" err="1" smtClean="0"/>
              <a:t>énergé</a:t>
            </a:r>
            <a:r>
              <a:rPr lang="fr-FR" dirty="0" smtClean="0"/>
              <a:t>-</a:t>
            </a:r>
            <a:br>
              <a:rPr lang="fr-FR" dirty="0" smtClean="0"/>
            </a:br>
            <a:r>
              <a:rPr lang="fr-FR" dirty="0" smtClean="0"/>
              <a:t>tique des installations de chauffage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Obligation d’analyse des besoins </a:t>
            </a:r>
            <a:br>
              <a:rPr lang="fr-FR" dirty="0" smtClean="0"/>
            </a:br>
            <a:r>
              <a:rPr lang="fr-FR" dirty="0" smtClean="0"/>
              <a:t>en énergie pour gros consommateurs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Planification</a:t>
            </a:r>
            <a:r>
              <a:rPr lang="fr-FR" dirty="0" smtClean="0"/>
              <a:t> énergétique territoriale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Elections fédérales 23 oct. </a:t>
            </a:r>
            <a:r>
              <a:rPr lang="fr-CH" dirty="0" smtClean="0"/>
              <a:t>2011</a:t>
            </a:r>
          </a:p>
          <a:p>
            <a:pPr marL="742950" lvl="2" indent="-342900">
              <a:buSzTx/>
              <a:buFont typeface="Arial" pitchFamily="34" charset="0"/>
              <a:buChar char="•"/>
            </a:pPr>
            <a:r>
              <a:rPr lang="fr-FR" sz="2600" i="0" dirty="0" smtClean="0"/>
              <a:t>Contacts informels durant campagne</a:t>
            </a:r>
            <a:endParaRPr lang="fr-FR" sz="2600" i="0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pic>
        <p:nvPicPr>
          <p:cNvPr id="4" name="Image 3" descr="24heures_10juin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415949"/>
            <a:ext cx="2334286" cy="325341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4H_6fevrier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0"/>
            <a:ext cx="4899339" cy="6741368"/>
          </a:xfrm>
        </p:spPr>
      </p:pic>
      <p:sp>
        <p:nvSpPr>
          <p:cNvPr id="6" name="ZoneTexte 5"/>
          <p:cNvSpPr txBox="1"/>
          <p:nvPr/>
        </p:nvSpPr>
        <p:spPr>
          <a:xfrm>
            <a:off x="6455443" y="2924944"/>
            <a:ext cx="26885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n-lt"/>
              </a:rPr>
              <a:t>Conférence</a:t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>de presse</a:t>
            </a:r>
          </a:p>
          <a:p>
            <a:endParaRPr lang="fr-CH" sz="3200" dirty="0" smtClean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6 février 2012</a:t>
            </a:r>
          </a:p>
          <a:p>
            <a:endParaRPr lang="fr-CH" sz="3200" dirty="0" smtClean="0">
              <a:latin typeface="+mn-lt"/>
            </a:endParaRPr>
          </a:p>
          <a:p>
            <a:r>
              <a:rPr lang="fr-CH" sz="3200" b="1" dirty="0" smtClean="0">
                <a:latin typeface="+mn-lt"/>
              </a:rPr>
              <a:t>32 membres</a:t>
            </a:r>
            <a:endParaRPr lang="fr-FR" sz="3200" b="1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8245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b="1" dirty="0" smtClean="0"/>
              <a:t>100 millions </a:t>
            </a:r>
            <a:r>
              <a:rPr lang="fr-CH" dirty="0" smtClean="0"/>
              <a:t>pour amorcer la révolution énergétique (</a:t>
            </a:r>
            <a:r>
              <a:rPr lang="fr-CH" dirty="0" err="1" smtClean="0"/>
              <a:t>réaff</a:t>
            </a:r>
            <a:r>
              <a:rPr lang="fr-CH" dirty="0" smtClean="0"/>
              <a:t>. fonds RPT, début 2012)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Nouvelles énergies renouvelables : 36.1 mios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Recherche et au développement : 12.3 mios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Formation et information : 3.6 mios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Mesures </a:t>
            </a:r>
            <a:r>
              <a:rPr lang="fr-FR" dirty="0" err="1" smtClean="0"/>
              <a:t>compl</a:t>
            </a:r>
            <a:r>
              <a:rPr lang="fr-FR" dirty="0" smtClean="0"/>
              <a:t>., gestion et réserve : 13 mios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/>
              <a:t>Amélioration de l’efficacité énergétique : 35 mios</a:t>
            </a:r>
            <a:r>
              <a:rPr lang="fr-FR" dirty="0" smtClean="0"/>
              <a:t> dont 30 mios pour l’assainissement des bâtiments, dont aide pour remplacement chauffages électriques </a:t>
            </a:r>
            <a:r>
              <a:rPr lang="fr-FR" b="1" i="1" dirty="0" smtClean="0"/>
              <a:t>(1200 francs pour les 25’000 logements vaudois)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Elections cantonales 2012, CE à majorité </a:t>
            </a:r>
            <a:br>
              <a:rPr lang="fr-FR" dirty="0" smtClean="0"/>
            </a:br>
            <a:r>
              <a:rPr lang="fr-FR" dirty="0" smtClean="0"/>
              <a:t>de gauche / GC à majorité de droite, mais …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Stratégie </a:t>
            </a:r>
            <a:r>
              <a:rPr lang="fr-CH" dirty="0" err="1" smtClean="0"/>
              <a:t>féd</a:t>
            </a:r>
            <a:r>
              <a:rPr lang="fr-CH" dirty="0" smtClean="0"/>
              <a:t>. 2050 connue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Projet révision </a:t>
            </a:r>
            <a:r>
              <a:rPr lang="fr-CH" dirty="0" err="1" smtClean="0"/>
              <a:t>LVLEne</a:t>
            </a:r>
            <a:r>
              <a:rPr lang="fr-CH" dirty="0" smtClean="0"/>
              <a:t> prêt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Mais : attente de la </a:t>
            </a:r>
            <a:r>
              <a:rPr lang="fr-CH" b="1" dirty="0" smtClean="0"/>
              <a:t/>
            </a:r>
            <a:br>
              <a:rPr lang="fr-CH" b="1" dirty="0" smtClean="0"/>
            </a:br>
            <a:r>
              <a:rPr lang="fr-CH" b="1" dirty="0" smtClean="0"/>
              <a:t>Votation à Fribourg, </a:t>
            </a:r>
            <a:br>
              <a:rPr lang="fr-CH" b="1" dirty="0" smtClean="0"/>
            </a:br>
            <a:r>
              <a:rPr lang="fr-CH" b="1" dirty="0" smtClean="0"/>
              <a:t>25 novembre 2012</a:t>
            </a:r>
            <a:br>
              <a:rPr lang="fr-CH" b="1" dirty="0" smtClean="0"/>
            </a:br>
            <a:r>
              <a:rPr lang="fr-FR" dirty="0" smtClean="0"/>
              <a:t>courte majorité de 50,75%, </a:t>
            </a:r>
            <a:br>
              <a:rPr lang="fr-FR" dirty="0" smtClean="0"/>
            </a:br>
            <a:r>
              <a:rPr lang="fr-FR" dirty="0" smtClean="0"/>
              <a:t>participation de 29,06%</a:t>
            </a:r>
            <a:endParaRPr lang="fr-CH" dirty="0" smtClean="0"/>
          </a:p>
          <a:p>
            <a:endParaRPr lang="fr-F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09852"/>
            <a:ext cx="2885306" cy="420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diah.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odediah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diah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diah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t:\secr1\mrcorr\modediah.ppt</Template>
  <TotalTime>961</TotalTime>
  <Pages>32</Pages>
  <Words>535</Words>
  <Application>Microsoft Office PowerPoint</Application>
  <PresentationFormat>Affichage à l'écran (4:3)</PresentationFormat>
  <Paragraphs>87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modediah.ppt</vt:lpstr>
      <vt:lpstr>Interdiction des chauffages électriques ?   Contexte politique  Mardi 14 mai 2013, La Tour-de-Peilz</vt:lpstr>
      <vt:lpstr>Origine : Fukushima</vt:lpstr>
      <vt:lpstr>Politique fédérale (1)</vt:lpstr>
      <vt:lpstr>Politique fédérale (2)</vt:lpstr>
      <vt:lpstr>Politique fédérale (3)</vt:lpstr>
      <vt:lpstr>Politique cantonale (1)</vt:lpstr>
      <vt:lpstr>Diapositive 7</vt:lpstr>
      <vt:lpstr>Politique cantonale (2)</vt:lpstr>
      <vt:lpstr>Politique cantonale (3)</vt:lpstr>
      <vt:lpstr>Politique cantonale (4)</vt:lpstr>
      <vt:lpstr>Nouvel article 30 LVLEne</vt:lpstr>
      <vt:lpstr>Nouvel article 30 LVLEne</vt:lpstr>
      <vt:lpstr>Nouvel article 30 LVLEne</vt:lpstr>
      <vt:lpstr>Grand Conseil vaudois</vt:lpstr>
      <vt:lpstr>Audition du 31 janvier 2013</vt:lpstr>
      <vt:lpstr>Axes de lutte - Planning</vt:lpstr>
      <vt:lpstr>Au travail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SwissFirms - Présentation générale</dc:title>
  <dc:creator>G.P. Bolay</dc:creator>
  <cp:lastModifiedBy>gpb</cp:lastModifiedBy>
  <cp:revision>110</cp:revision>
  <cp:lastPrinted>1999-11-16T08:24:30Z</cp:lastPrinted>
  <dcterms:created xsi:type="dcterms:W3CDTF">1998-09-24T12:46:24Z</dcterms:created>
  <dcterms:modified xsi:type="dcterms:W3CDTF">2013-05-10T15:05:47Z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info@swissfirms.ch</vt:lpwstr>
  </property>
  <property fmtid="{D5CDD505-2E9C-101B-9397-08002B2CF9AE}" pid="8" name="HomePage">
    <vt:lpwstr>http://www.swissfirms.ch</vt:lpwstr>
  </property>
  <property fmtid="{D5CDD505-2E9C-101B-9397-08002B2CF9AE}" pid="9" name="Other">
    <vt:lpwstr>Présentation générale de SWISSFIRMS aux membres CCI (démonstration générale)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C:\SiteWeb\gfu\fr\fr_doc\Aide\Present</vt:lpwstr>
  </property>
</Properties>
</file>